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9" r:id="rId18"/>
    <p:sldId id="260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5FCE-7161-4FA3-8F5D-CBB4A4EA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09D569-8282-4392-83D4-9D330BCF0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01BB2-C9BA-4123-BADE-923A0004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2CCD1-F73C-4C47-BB62-FD09871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DB3-A02B-48A1-A5E8-1A19011DB606}" type="datetime1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2D5F7C-A2B8-4383-83A0-1FBAA0A1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B17554-772C-49C9-B1B6-EFB1C8C6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2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6FFD-0A47-4E2E-BA5C-3EA04ED1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9D7EA2-0F7A-4F8B-B61C-28ADE2D7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B9771-DA60-4F88-97C5-74BF927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EA78-0767-4149-A8E0-25488BC1FECB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E7B1B-C936-4F94-9B65-A6F867D0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26BB7-A7C4-4932-A77E-161D7117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1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49A4AA-769E-4F18-925F-21175992A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144F7-F637-4FFE-86A4-944513F9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EF806-13AB-4623-84B9-1CD80090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8C53-BE49-42BD-A657-2F2271EA9112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A183C-DB59-4988-92A3-A4C1EB43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B6E7B-36DF-488D-8338-AAEE43ED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06.04.2021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06.04.2021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>
            <a:outerShdw blurRad="3937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B8EC1-BC77-49B5-949E-82E3B9CE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3C931-C88E-4F2E-86BA-7A96763B6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D36F6-EBE7-40F1-85E4-2F2B7D93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F41AB8-79AB-41F3-9990-957DFEB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72D-5B46-4C9F-A163-D721818AA72F}" type="datetime1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D6F10-FD21-4D89-8896-44C47845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48ECB-1896-4DF7-8AA9-BA2989E9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CD7F3-E914-4A45-BA09-44638350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0389E-2BF8-4D6F-8E1F-774BC842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690B9D-C6EE-48CC-BD3F-4A0593D3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904B82-16A2-4D5D-9917-5E97F1EB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D8F4BF-62E7-4DB0-B27B-1A21D1783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48815B-4045-418D-9BB4-D658C558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6AF9-367F-458B-ACB1-1435FB832E32}" type="datetime1">
              <a:rPr lang="ru-RU" smtClean="0"/>
              <a:t>06.04.2021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CB1580-77D1-476E-AB14-634E9EE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BED919-F9E6-4D98-92D2-5DFFE60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5F8A8-C36E-44A9-8728-E6B0D470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F2DDD5-98F7-4B01-ACFA-B8ABBAA9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A5B-49EE-4033-9DAE-CBD6C3A42872}" type="datetime1">
              <a:rPr lang="ru-RU" smtClean="0"/>
              <a:t>06.04.2021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5F65BB-6CEA-4D92-80EC-EE43B9F0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6AC5FC-7B52-4293-870D-03C5D3BB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EEBEF-BFE0-428C-90B3-03D9E76B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020A4-53EA-4755-A4BA-CF4BF929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769E10-8350-48CB-8961-955CEEDF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198AC0-7D99-4916-85FA-37CEFEB8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E7F-F7A7-46F1-B565-D15DA3F38C5A}" type="datetime1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AEF46D-6844-4965-BB09-915C6D74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014865-F88B-443F-ACA0-ECCA80B8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29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5" r:id="rId4"/>
    <p:sldLayoutId id="214748366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5E1FF-E92C-4F2D-955A-C148960D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99" y="2800873"/>
            <a:ext cx="8584602" cy="832521"/>
          </a:xfrm>
        </p:spPr>
        <p:txBody>
          <a:bodyPr>
            <a:normAutofit/>
          </a:bodyPr>
          <a:lstStyle/>
          <a:p>
            <a:r>
              <a:rPr lang="ru-RU" sz="3600" dirty="0"/>
              <a:t>Технология обработки временных рядов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9FAE8-A672-4362-81DF-B375C19E5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71" y="5213986"/>
            <a:ext cx="8692178" cy="677209"/>
          </a:xfrm>
        </p:spPr>
        <p:txBody>
          <a:bodyPr>
            <a:noAutofit/>
          </a:bodyPr>
          <a:lstStyle/>
          <a:p>
            <a:r>
              <a:rPr lang="ru-RU" dirty="0"/>
              <a:t>Доцент департамента анализа данных и машинного обучения 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EDC05-4D73-4AD0-AA66-2F0CA14E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B9248A-37B1-45E1-8B64-779455F82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4"/>
            <a:ext cx="8203474" cy="51700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dirty="0"/>
              <a:t>Дисциплина: «Современные технологии прикладного программирования и обработки данных»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476F7AF-2979-4119-B13C-51EB693165F1}"/>
              </a:ext>
            </a:extLst>
          </p:cNvPr>
          <p:cNvSpPr txBox="1">
            <a:spLocks/>
          </p:cNvSpPr>
          <p:nvPr/>
        </p:nvSpPr>
        <p:spPr>
          <a:xfrm>
            <a:off x="470263" y="3741543"/>
            <a:ext cx="8203474" cy="51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Лекция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7CBF33C-C925-4137-81FC-F7AE693885EF}"/>
              </a:ext>
            </a:extLst>
          </p:cNvPr>
          <p:cNvSpPr txBox="1">
            <a:spLocks/>
          </p:cNvSpPr>
          <p:nvPr/>
        </p:nvSpPr>
        <p:spPr>
          <a:xfrm>
            <a:off x="524052" y="6103247"/>
            <a:ext cx="8203474" cy="5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Москва - 2021</a:t>
            </a:r>
          </a:p>
        </p:txBody>
      </p:sp>
    </p:spTree>
    <p:extLst>
      <p:ext uri="{BB962C8B-B14F-4D97-AF65-F5344CB8AC3E}">
        <p14:creationId xmlns:p14="http://schemas.microsoft.com/office/powerpoint/2010/main" val="36122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A9A833A-2A85-4B02-9550-AAF0CB0E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1B4ADD-2DFC-4BA6-B1BC-A8128B88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BED0B656-CAD0-4F15-806C-05171F53B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936243"/>
              </p:ext>
            </p:extLst>
          </p:nvPr>
        </p:nvGraphicFramePr>
        <p:xfrm>
          <a:off x="738187" y="1229446"/>
          <a:ext cx="7777163" cy="4247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5554980" imgH="3108960" progId="Excel.Chart.8">
                  <p:embed/>
                </p:oleObj>
              </mc:Choice>
              <mc:Fallback>
                <p:oleObj name="Диаграмма" r:id="rId2" imgW="5554980" imgH="3108960" progId="Excel.Chart.8">
                  <p:embed/>
                  <p:pic>
                    <p:nvPicPr>
                      <p:cNvPr id="7177" name="Object 9">
                        <a:extLst>
                          <a:ext uri="{FF2B5EF4-FFF2-40B4-BE49-F238E27FC236}">
                            <a16:creationId xmlns:a16="http://schemas.microsoft.com/office/drawing/2014/main" id="{A062A136-6CDE-476D-B425-51E518184B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" y="1229446"/>
                        <a:ext cx="7777163" cy="4247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4">
            <a:extLst>
              <a:ext uri="{FF2B5EF4-FFF2-40B4-BE49-F238E27FC236}">
                <a16:creationId xmlns:a16="http://schemas.microsoft.com/office/drawing/2014/main" id="{23C1B563-AB37-4715-AA8E-7DA5FA8CB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5553075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ru-RU" sz="2000" b="1" i="1">
                <a:solidFill>
                  <a:srgbClr val="FF0000"/>
                </a:solidFill>
              </a:rPr>
              <a:t>R(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t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) = f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(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t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) +  c</a:t>
            </a:r>
            <a:r>
              <a:rPr lang="en-US" altLang="ru-RU" sz="2400" b="1" i="1" baseline="-25000">
                <a:solidFill>
                  <a:srgbClr val="FF0000"/>
                </a:solidFill>
              </a:rPr>
              <a:t>t</a:t>
            </a:r>
            <a:r>
              <a:rPr lang="ru-RU" altLang="ru-RU"/>
              <a:t> </a:t>
            </a:r>
            <a:r>
              <a:rPr lang="en-US" altLang="ru-RU"/>
              <a:t>                           </a:t>
            </a:r>
            <a:r>
              <a:rPr lang="ru-RU" altLang="ru-RU"/>
              <a:t> 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07FCB18D-105F-4F74-8D46-A5453CAF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949950"/>
            <a:ext cx="481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/>
              <a:t>где  </a:t>
            </a:r>
            <a:r>
              <a:rPr lang="en-US" altLang="ru-RU" b="1" i="1">
                <a:solidFill>
                  <a:srgbClr val="FF0000"/>
                </a:solidFill>
              </a:rPr>
              <a:t>f</a:t>
            </a:r>
            <a:r>
              <a:rPr lang="ru-RU" altLang="ru-RU" b="1" i="1">
                <a:solidFill>
                  <a:srgbClr val="FF0000"/>
                </a:solidFill>
              </a:rPr>
              <a:t> (</a:t>
            </a:r>
            <a:r>
              <a:rPr lang="en-US" altLang="ru-RU" b="1" i="1">
                <a:solidFill>
                  <a:srgbClr val="FF0000"/>
                </a:solidFill>
              </a:rPr>
              <a:t> t </a:t>
            </a:r>
            <a:r>
              <a:rPr lang="ru-RU" altLang="ru-RU" b="1" i="1">
                <a:solidFill>
                  <a:srgbClr val="FF0000"/>
                </a:solidFill>
              </a:rPr>
              <a:t>)</a:t>
            </a:r>
            <a:r>
              <a:rPr lang="en-US" altLang="ru-RU" i="1"/>
              <a:t> -  </a:t>
            </a:r>
            <a:r>
              <a:rPr lang="ru-RU" altLang="ru-RU" b="1" i="1"/>
              <a:t>тренд</a:t>
            </a:r>
            <a:r>
              <a:rPr lang="ru-RU" altLang="ru-RU" b="1"/>
              <a:t> </a:t>
            </a:r>
            <a:r>
              <a:rPr lang="ru-RU" altLang="ru-RU"/>
              <a:t> </a:t>
            </a:r>
          </a:p>
          <a:p>
            <a:r>
              <a:rPr lang="ru-RU" altLang="ru-RU" i="1"/>
              <a:t>      </a:t>
            </a:r>
            <a:r>
              <a:rPr lang="ru-RU" altLang="ru-RU" i="1">
                <a:solidFill>
                  <a:srgbClr val="FF0000"/>
                </a:solidFill>
              </a:rPr>
              <a:t> </a:t>
            </a:r>
            <a:r>
              <a:rPr lang="en-US" altLang="ru-RU" b="1" i="1">
                <a:solidFill>
                  <a:srgbClr val="FF0000"/>
                </a:solidFill>
              </a:rPr>
              <a:t>c</a:t>
            </a:r>
            <a:r>
              <a:rPr lang="en-US" altLang="ru-RU" sz="2400" b="1" i="1" baseline="-25000">
                <a:solidFill>
                  <a:srgbClr val="FF0000"/>
                </a:solidFill>
              </a:rPr>
              <a:t>t</a:t>
            </a:r>
            <a:r>
              <a:rPr lang="ru-RU" altLang="ru-RU" sz="2400" b="1" i="1" baseline="-25000">
                <a:solidFill>
                  <a:srgbClr val="FF0000"/>
                </a:solidFill>
              </a:rPr>
              <a:t>  </a:t>
            </a:r>
            <a:r>
              <a:rPr lang="ru-RU" altLang="ru-RU" sz="2400" b="1" i="1" baseline="-25000"/>
              <a:t>     </a:t>
            </a:r>
            <a:r>
              <a:rPr lang="en-US" altLang="ru-RU"/>
              <a:t>- </a:t>
            </a:r>
            <a:r>
              <a:rPr lang="ru-RU" altLang="ru-RU"/>
              <a:t> </a:t>
            </a:r>
            <a:r>
              <a:rPr lang="ru-RU" altLang="ru-RU" b="1" i="1"/>
              <a:t>циклическая  составляющая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9DC55B6-A5D9-4C49-8B8D-5749D7442F8B}"/>
              </a:ext>
            </a:extLst>
          </p:cNvPr>
          <p:cNvSpPr txBox="1">
            <a:spLocks noChangeArrowheads="1"/>
          </p:cNvSpPr>
          <p:nvPr/>
        </p:nvSpPr>
        <p:spPr>
          <a:xfrm>
            <a:off x="1530985" y="1462289"/>
            <a:ext cx="6874828" cy="865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000" dirty="0">
                <a:solidFill>
                  <a:srgbClr val="FF0000"/>
                </a:solidFill>
              </a:rPr>
              <a:t>Временной ряд включает в себя две основные компоненты </a:t>
            </a:r>
            <a:r>
              <a:rPr lang="ru-RU" altLang="ru-RU" sz="2000" i="1" dirty="0">
                <a:solidFill>
                  <a:srgbClr val="FF0000"/>
                </a:solidFill>
              </a:rPr>
              <a:t>регулярную</a:t>
            </a:r>
            <a:r>
              <a:rPr lang="ru-RU" altLang="ru-RU" sz="2000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>
                <a:solidFill>
                  <a:srgbClr val="FF0000"/>
                </a:solidFill>
              </a:rPr>
              <a:t>R(t) </a:t>
            </a:r>
            <a:r>
              <a:rPr lang="ru-RU" altLang="ru-RU" sz="2000" dirty="0">
                <a:solidFill>
                  <a:srgbClr val="FF0000"/>
                </a:solidFill>
              </a:rPr>
              <a:t>и </a:t>
            </a:r>
            <a:r>
              <a:rPr lang="ru-RU" altLang="ru-RU" sz="2000" i="1" dirty="0">
                <a:solidFill>
                  <a:srgbClr val="FF0000"/>
                </a:solidFill>
              </a:rPr>
              <a:t>случайную</a:t>
            </a:r>
            <a:r>
              <a:rPr lang="en-US" altLang="ru-RU" sz="2000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 err="1">
                <a:solidFill>
                  <a:srgbClr val="FF0000"/>
                </a:solidFill>
              </a:rPr>
              <a:t>ε</a:t>
            </a:r>
            <a:r>
              <a:rPr lang="en-US" altLang="ru-RU" sz="2000" i="1" baseline="-25000" dirty="0" err="1">
                <a:solidFill>
                  <a:srgbClr val="FF0000"/>
                </a:solidFill>
              </a:rPr>
              <a:t>t</a:t>
            </a:r>
            <a:r>
              <a:rPr lang="ru-RU" altLang="ru-RU" sz="2000" i="1" baseline="-25000" dirty="0">
                <a:solidFill>
                  <a:srgbClr val="FF0000"/>
                </a:solidFill>
              </a:rPr>
              <a:t>  </a:t>
            </a:r>
            <a:r>
              <a:rPr lang="ru-RU" altLang="ru-RU" sz="2000" i="1" dirty="0">
                <a:solidFill>
                  <a:srgbClr val="FF0000"/>
                </a:solidFill>
              </a:rPr>
              <a:t>:  </a:t>
            </a:r>
            <a:r>
              <a:rPr lang="en-US" altLang="ru-RU" sz="2000" i="1" dirty="0" err="1">
                <a:solidFill>
                  <a:srgbClr val="FF0000"/>
                </a:solidFill>
              </a:rPr>
              <a:t>Y</a:t>
            </a:r>
            <a:r>
              <a:rPr lang="en-US" altLang="ru-RU" sz="2000" i="1" baseline="-25000" dirty="0" err="1">
                <a:solidFill>
                  <a:srgbClr val="FF0000"/>
                </a:solidFill>
              </a:rPr>
              <a:t>t</a:t>
            </a:r>
            <a:r>
              <a:rPr lang="en-US" altLang="ru-RU" sz="2000" i="1" baseline="-25000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>
                <a:solidFill>
                  <a:srgbClr val="FF0000"/>
                </a:solidFill>
              </a:rPr>
              <a:t> = R(</a:t>
            </a:r>
            <a:r>
              <a:rPr lang="ru-RU" altLang="ru-RU" sz="2000" i="1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>
                <a:solidFill>
                  <a:srgbClr val="FF0000"/>
                </a:solidFill>
              </a:rPr>
              <a:t>t</a:t>
            </a:r>
            <a:r>
              <a:rPr lang="ru-RU" altLang="ru-RU" sz="2000" i="1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>
                <a:solidFill>
                  <a:srgbClr val="FF0000"/>
                </a:solidFill>
              </a:rPr>
              <a:t>) + </a:t>
            </a:r>
            <a:r>
              <a:rPr lang="ru-RU" altLang="ru-RU" sz="2000" i="1" dirty="0">
                <a:solidFill>
                  <a:srgbClr val="FF0000"/>
                </a:solidFill>
              </a:rPr>
              <a:t>ε</a:t>
            </a:r>
            <a:r>
              <a:rPr lang="en-US" altLang="ru-RU" sz="2000" i="1" baseline="-25000" dirty="0">
                <a:solidFill>
                  <a:srgbClr val="FF0000"/>
                </a:solidFill>
              </a:rPr>
              <a:t>t</a:t>
            </a:r>
            <a:r>
              <a:rPr lang="ru-RU" alt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196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480FAA-FAE7-4A3A-AC6B-B275CB73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E89454-AF67-426A-89CB-1B2CC862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регулярных компонент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2CD4E0-EFF0-482C-9171-592CE6EE6D5A}"/>
              </a:ext>
            </a:extLst>
          </p:cNvPr>
          <p:cNvSpPr txBox="1">
            <a:spLocks noChangeArrowheads="1"/>
          </p:cNvSpPr>
          <p:nvPr/>
        </p:nvSpPr>
        <p:spPr>
          <a:xfrm>
            <a:off x="102871" y="977900"/>
            <a:ext cx="8910499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Исследование регулярных компонент заключается в поиске соответствующей аналитической формы</a:t>
            </a:r>
            <a:endParaRPr lang="ru-RU" altLang="ru-RU" sz="2800" i="1" dirty="0">
              <a:solidFill>
                <a:schemeClr val="tx1"/>
              </a:solidFill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79B22326-E8D0-47D7-841A-8A5296C8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6" y="1940421"/>
            <a:ext cx="891049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400" b="1" dirty="0">
                <a:solidFill>
                  <a:schemeClr val="accent2"/>
                </a:solidFill>
              </a:rPr>
              <a:t>Методы исследования:</a:t>
            </a:r>
          </a:p>
          <a:p>
            <a:pPr>
              <a:buFontTx/>
              <a:buChar char="•"/>
            </a:pPr>
            <a:r>
              <a:rPr lang="ru-RU" altLang="ru-RU" b="1" i="1" dirty="0"/>
              <a:t> </a:t>
            </a:r>
            <a:r>
              <a:rPr lang="ru-RU" altLang="ru-RU" sz="2000" b="1" i="1" dirty="0"/>
              <a:t>Метод подбора аналитической функции (для нахождения тренда)</a:t>
            </a:r>
            <a:r>
              <a:rPr lang="ru-RU" altLang="ru-RU" sz="2000" b="1" dirty="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8" name="Object 29">
            <a:extLst>
              <a:ext uri="{FF2B5EF4-FFF2-40B4-BE49-F238E27FC236}">
                <a16:creationId xmlns:a16="http://schemas.microsoft.com/office/drawing/2014/main" id="{196E3829-55FD-49AF-8479-6FB9B4A7F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924175"/>
          <a:ext cx="21605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066337" imgH="253890" progId="Equation.3">
                  <p:embed/>
                </p:oleObj>
              </mc:Choice>
              <mc:Fallback>
                <p:oleObj name="Формула" r:id="rId2" imgW="1066337" imgH="253890" progId="Equation.3">
                  <p:embed/>
                  <p:pic>
                    <p:nvPicPr>
                      <p:cNvPr id="8221" name="Object 29">
                        <a:extLst>
                          <a:ext uri="{FF2B5EF4-FFF2-40B4-BE49-F238E27FC236}">
                            <a16:creationId xmlns:a16="http://schemas.microsoft.com/office/drawing/2014/main" id="{FC8A68E5-3F79-4CAE-A260-697A28A9A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924175"/>
                        <a:ext cx="2160587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>
            <a:extLst>
              <a:ext uri="{FF2B5EF4-FFF2-40B4-BE49-F238E27FC236}">
                <a16:creationId xmlns:a16="http://schemas.microsoft.com/office/drawing/2014/main" id="{0BE8584F-D555-4795-8D14-E4471141C9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762274"/>
              </p:ext>
            </p:extLst>
          </p:nvPr>
        </p:nvGraphicFramePr>
        <p:xfrm>
          <a:off x="4013200" y="3363914"/>
          <a:ext cx="27368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447560" imgH="266400" progId="Equation.3">
                  <p:embed/>
                </p:oleObj>
              </mc:Choice>
              <mc:Fallback>
                <p:oleObj name="Формула" r:id="rId4" imgW="1447560" imgH="266400" progId="Equation.3">
                  <p:embed/>
                  <p:pic>
                    <p:nvPicPr>
                      <p:cNvPr id="8220" name="Object 28">
                        <a:extLst>
                          <a:ext uri="{FF2B5EF4-FFF2-40B4-BE49-F238E27FC236}">
                            <a16:creationId xmlns:a16="http://schemas.microsoft.com/office/drawing/2014/main" id="{E48B5199-1F4B-4A4E-A0A9-F21AFD6B5E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3363914"/>
                        <a:ext cx="27368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7">
            <a:extLst>
              <a:ext uri="{FF2B5EF4-FFF2-40B4-BE49-F238E27FC236}">
                <a16:creationId xmlns:a16="http://schemas.microsoft.com/office/drawing/2014/main" id="{943B8F36-DBD1-4BEB-B195-71F72BECC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116957"/>
              </p:ext>
            </p:extLst>
          </p:nvPr>
        </p:nvGraphicFramePr>
        <p:xfrm>
          <a:off x="3941762" y="3940176"/>
          <a:ext cx="18002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52087" imgH="266584" progId="Equation.3">
                  <p:embed/>
                </p:oleObj>
              </mc:Choice>
              <mc:Fallback>
                <p:oleObj name="Формула" r:id="rId6" imgW="952087" imgH="266584" progId="Equation.3">
                  <p:embed/>
                  <p:pic>
                    <p:nvPicPr>
                      <p:cNvPr id="8219" name="Object 27">
                        <a:extLst>
                          <a:ext uri="{FF2B5EF4-FFF2-40B4-BE49-F238E27FC236}">
                            <a16:creationId xmlns:a16="http://schemas.microsoft.com/office/drawing/2014/main" id="{D28CA476-1E6D-436E-9592-1993CDCDA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2" y="3940176"/>
                        <a:ext cx="18002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6">
            <a:extLst>
              <a:ext uri="{FF2B5EF4-FFF2-40B4-BE49-F238E27FC236}">
                <a16:creationId xmlns:a16="http://schemas.microsoft.com/office/drawing/2014/main" id="{2490A810-ACFF-4835-BE3E-F119409A7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326793"/>
              </p:ext>
            </p:extLst>
          </p:nvPr>
        </p:nvGraphicFramePr>
        <p:xfrm>
          <a:off x="3941762" y="4660901"/>
          <a:ext cx="23764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231366" imgH="266584" progId="Equation.3">
                  <p:embed/>
                </p:oleObj>
              </mc:Choice>
              <mc:Fallback>
                <p:oleObj name="Формула" r:id="rId8" imgW="1231366" imgH="266584" progId="Equation.3">
                  <p:embed/>
                  <p:pic>
                    <p:nvPicPr>
                      <p:cNvPr id="8218" name="Object 26">
                        <a:extLst>
                          <a:ext uri="{FF2B5EF4-FFF2-40B4-BE49-F238E27FC236}">
                            <a16:creationId xmlns:a16="http://schemas.microsoft.com/office/drawing/2014/main" id="{1561BE19-1A62-4A03-954A-C6AFF51C2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2" y="4660901"/>
                        <a:ext cx="23764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5">
            <a:extLst>
              <a:ext uri="{FF2B5EF4-FFF2-40B4-BE49-F238E27FC236}">
                <a16:creationId xmlns:a16="http://schemas.microsoft.com/office/drawing/2014/main" id="{12919DDF-3FA6-4133-BF14-A587171D2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694106"/>
              </p:ext>
            </p:extLst>
          </p:nvPr>
        </p:nvGraphicFramePr>
        <p:xfrm>
          <a:off x="3941762" y="5164139"/>
          <a:ext cx="21844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180800" imgH="507960" progId="Equation.3">
                  <p:embed/>
                </p:oleObj>
              </mc:Choice>
              <mc:Fallback>
                <p:oleObj name="Формула" r:id="rId10" imgW="1180800" imgH="507960" progId="Equation.3">
                  <p:embed/>
                  <p:pic>
                    <p:nvPicPr>
                      <p:cNvPr id="8217" name="Object 25">
                        <a:extLst>
                          <a:ext uri="{FF2B5EF4-FFF2-40B4-BE49-F238E27FC236}">
                            <a16:creationId xmlns:a16="http://schemas.microsoft.com/office/drawing/2014/main" id="{12B4C24E-31B7-4F2A-B2F0-C6E926DEF7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2" y="5164139"/>
                        <a:ext cx="218440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4">
            <a:extLst>
              <a:ext uri="{FF2B5EF4-FFF2-40B4-BE49-F238E27FC236}">
                <a16:creationId xmlns:a16="http://schemas.microsoft.com/office/drawing/2014/main" id="{784C4358-93CA-48C9-8D9D-A5F85DD97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31944"/>
              </p:ext>
            </p:extLst>
          </p:nvPr>
        </p:nvGraphicFramePr>
        <p:xfrm>
          <a:off x="3856037" y="6110288"/>
          <a:ext cx="29527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396394" imgH="253890" progId="Equation.3">
                  <p:embed/>
                </p:oleObj>
              </mc:Choice>
              <mc:Fallback>
                <p:oleObj name="Формула" r:id="rId12" imgW="1396394" imgH="253890" progId="Equation.3">
                  <p:embed/>
                  <p:pic>
                    <p:nvPicPr>
                      <p:cNvPr id="8216" name="Object 24">
                        <a:extLst>
                          <a:ext uri="{FF2B5EF4-FFF2-40B4-BE49-F238E27FC236}">
                            <a16:creationId xmlns:a16="http://schemas.microsoft.com/office/drawing/2014/main" id="{D6C6CCEB-D7FA-487A-BCFC-25DFE2A54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7" y="6110288"/>
                        <a:ext cx="295275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0">
            <a:extLst>
              <a:ext uri="{FF2B5EF4-FFF2-40B4-BE49-F238E27FC236}">
                <a16:creationId xmlns:a16="http://schemas.microsoft.com/office/drawing/2014/main" id="{9CB10372-06BE-4D79-9FA8-9B838677D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860676"/>
            <a:ext cx="187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altLang="ru-RU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886F1111-B669-4B07-839C-FF7BA9241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3436939"/>
            <a:ext cx="270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параболическая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0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398E385D-A6EE-402E-9F20-5D0CB32A6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2" y="4013201"/>
            <a:ext cx="213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altLang="ru-RU" sz="140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степенная </a:t>
            </a:r>
            <a:r>
              <a:rPr lang="ru-RU" altLang="ru-RU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273ED748-E3AD-45E1-9CAC-A8356665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732339"/>
            <a:ext cx="306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экспоненциальная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0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CC41BDC5-C208-43F5-B0B5-52F58002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" y="5453064"/>
            <a:ext cx="2811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гиперболическая</a:t>
            </a:r>
            <a:r>
              <a:rPr lang="ru-RU" altLang="ru-RU" sz="14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b="1">
              <a:solidFill>
                <a:schemeClr val="accent2"/>
              </a:solidFill>
            </a:endParaRPr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79D28726-F9F9-4484-B452-11BD6F41D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" y="6172201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логарифмическая</a:t>
            </a:r>
            <a:r>
              <a:rPr lang="ru-RU" altLang="ru-RU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/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C7C780F2-99C6-48EA-BB86-852D6CC2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7" y="5473701"/>
            <a:ext cx="72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8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FAB316-BEE1-4876-8AE1-E2D6C5C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24267-9DFB-476E-B67B-DEA16D3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линии тренда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E81C81-3096-4332-8F9D-98E26346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78000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96875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ru-RU" altLang="zh-CN" sz="2400"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6E9A1-3249-470C-8D40-CF0C1334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54163" y="2241550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8556644E-F9D6-4ABA-A508-32E9AE91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4" name="Picture 46">
            <a:extLst>
              <a:ext uri="{FF2B5EF4-FFF2-40B4-BE49-F238E27FC236}">
                <a16:creationId xmlns:a16="http://schemas.microsoft.com/office/drawing/2014/main" id="{A1C6C244-4317-4C6C-B3F2-0C8230ED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47879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7">
            <a:extLst>
              <a:ext uri="{FF2B5EF4-FFF2-40B4-BE49-F238E27FC236}">
                <a16:creationId xmlns:a16="http://schemas.microsoft.com/office/drawing/2014/main" id="{47E620FF-4092-4FFE-BEEC-D4336FC4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43561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48">
            <a:extLst>
              <a:ext uri="{FF2B5EF4-FFF2-40B4-BE49-F238E27FC236}">
                <a16:creationId xmlns:a16="http://schemas.microsoft.com/office/drawing/2014/main" id="{78F97869-536E-4814-8999-922F016B8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44675"/>
            <a:ext cx="41052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параболической функции</a:t>
            </a:r>
            <a:r>
              <a:rPr lang="ru-RU" altLang="ru-RU"/>
              <a:t> </a:t>
            </a: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B29290B1-1B46-4AE1-B804-9CB73085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4716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линейной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5729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E098B1B-E248-40ED-BB00-34BBB7F2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5F1C1B-F906-4799-92B8-143043A1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C8D1C4-C0BD-4F77-9837-A8252C4C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Изучение остатков модели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9BA586E-E4EA-4977-9EB6-A8BDDA836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6025"/>
            <a:ext cx="4572000" cy="387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D41AB9B-DE43-4247-B827-0E26AD35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69" y="2468561"/>
            <a:ext cx="4321175" cy="38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1C15EDCB-4ADC-4D85-B628-6CB56021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0D4C886-8F71-43D3-AE78-ADE0E957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0480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9239A8A-9F0E-49CC-9067-EE38E66A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8316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alt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Гистограмма остатков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Гистограмма остатков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 линейной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функции                               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  параболической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79802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2A6CA1-B531-45A0-A491-2C670FD9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Адаптивные методы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4773FD-F7A1-484C-9A85-BC75D1B0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8" y="1020812"/>
            <a:ext cx="84963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 sz="2400" b="1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ru-RU" altLang="ru-RU" b="1" i="1" dirty="0"/>
              <a:t> </a:t>
            </a:r>
            <a:r>
              <a:rPr lang="ru-RU" altLang="ru-RU" sz="2000" b="1" i="1" dirty="0"/>
              <a:t>Метод экспоненциального сглаживания</a:t>
            </a:r>
            <a:r>
              <a:rPr lang="ru-RU" altLang="ru-RU" sz="2000" b="1" dirty="0">
                <a:solidFill>
                  <a:schemeClr val="accent2"/>
                </a:solidFill>
              </a:rPr>
              <a:t> </a:t>
            </a:r>
            <a:r>
              <a:rPr lang="ru-RU" altLang="ru-RU" sz="2000" b="1" i="1" dirty="0"/>
              <a:t>(для нахождения </a:t>
            </a:r>
            <a:br>
              <a:rPr lang="ru-RU" altLang="ru-RU" sz="2000" b="1" i="1" dirty="0"/>
            </a:br>
            <a:r>
              <a:rPr lang="ru-RU" altLang="ru-RU" sz="2000" b="1" i="1" dirty="0"/>
              <a:t>  циклической составляющей) 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83FBAD87-44AF-4EF9-ACCF-1D09A3C6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5610225"/>
            <a:ext cx="72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60676B9-8B22-4E52-B8BF-498CF4E59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45693"/>
            <a:ext cx="53744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·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(1 -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) ·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-1</a:t>
            </a:r>
            <a:r>
              <a:rPr lang="ru-RU" altLang="ru-RU" dirty="0">
                <a:sym typeface="Symbol" panose="05050102010706020507" pitchFamily="18" charset="2"/>
              </a:rPr>
              <a:t>                            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B5E09BCA-81BE-4C89-8611-1C02ED78C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08313"/>
            <a:ext cx="7561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</a:rPr>
              <a:t>где </a:t>
            </a:r>
            <a:r>
              <a:rPr lang="ru-RU" altLang="ru-RU" dirty="0"/>
              <a:t>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i="1" dirty="0"/>
              <a:t>  </a:t>
            </a:r>
            <a:r>
              <a:rPr lang="ru-RU" altLang="ru-RU" i="1" dirty="0">
                <a:latin typeface="Times New Roman" panose="02020603050405020304" pitchFamily="18" charset="0"/>
              </a:rPr>
              <a:t>- </a:t>
            </a:r>
            <a:r>
              <a:rPr lang="ru-RU" altLang="ru-RU" sz="2000" dirty="0">
                <a:latin typeface="Times New Roman" panose="02020603050405020304" pitchFamily="18" charset="0"/>
              </a:rPr>
              <a:t>расчетное сглаженное значение в момент времени</a:t>
            </a:r>
            <a:r>
              <a:rPr lang="ru-RU" altLang="ru-RU" dirty="0"/>
              <a:t>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dirty="0"/>
              <a:t>;   </a:t>
            </a:r>
          </a:p>
          <a:p>
            <a:r>
              <a:rPr lang="ru-RU" altLang="ru-RU" dirty="0"/>
              <a:t>    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ru-RU" altLang="ru-RU" i="1" dirty="0"/>
              <a:t>  </a:t>
            </a:r>
            <a:r>
              <a:rPr lang="ru-RU" altLang="ru-RU" i="1" dirty="0">
                <a:latin typeface="Times New Roman" panose="02020603050405020304" pitchFamily="18" charset="0"/>
              </a:rPr>
              <a:t>-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</a:rPr>
              <a:t>расчетное  сглаженное значение в момент времени</a:t>
            </a:r>
            <a:r>
              <a:rPr lang="ru-RU" altLang="ru-RU" dirty="0"/>
              <a:t> 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-1</a:t>
            </a:r>
            <a:r>
              <a:rPr lang="ru-RU" altLang="ru-RU" dirty="0"/>
              <a:t>;</a:t>
            </a:r>
          </a:p>
          <a:p>
            <a:r>
              <a:rPr lang="ru-RU" altLang="ru-RU" dirty="0"/>
              <a:t>      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latin typeface="Times New Roman" panose="02020603050405020304" pitchFamily="18" charset="0"/>
              </a:rPr>
              <a:t>  </a:t>
            </a: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ru-RU" altLang="ru-RU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параметр   сглаживания</a:t>
            </a: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ru-RU" altLang="ru-RU" i="1" dirty="0">
                <a:sym typeface="Symbol" panose="05050102010706020507" pitchFamily="18" charset="2"/>
              </a:rPr>
              <a:t> 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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;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5D016C9D-DE44-46DB-9D5A-4351ECE9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850" y="4359801"/>
            <a:ext cx="921702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2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dirty="0">
                <a:latin typeface="Times New Roman" panose="02020603050405020304" pitchFamily="18" charset="0"/>
              </a:rPr>
              <a:t>Если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dirty="0">
                <a:latin typeface="Times New Roman" panose="02020603050405020304" pitchFamily="18" charset="0"/>
              </a:rPr>
              <a:t> = 0</a:t>
            </a:r>
            <a:r>
              <a:rPr lang="ru-RU" altLang="ru-RU" sz="2000" dirty="0">
                <a:latin typeface="Times New Roman" panose="02020603050405020304" pitchFamily="18" charset="0"/>
              </a:rPr>
              <a:t>, то 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- значимыми являются сглаженные значения (текущие наблюдения не принимаются во внимание). </a:t>
            </a:r>
          </a:p>
          <a:p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de-DE" altLang="ru-RU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dirty="0">
                <a:latin typeface="Times New Roman" panose="02020603050405020304" pitchFamily="18" charset="0"/>
              </a:rPr>
              <a:t> = 1</a:t>
            </a:r>
            <a:r>
              <a:rPr lang="ru-RU" altLang="ru-RU" sz="2000" dirty="0">
                <a:latin typeface="Times New Roman" panose="02020603050405020304" pitchFamily="18" charset="0"/>
              </a:rPr>
              <a:t>, то 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  - игнорируются предшествующие наблюдения. </a:t>
            </a:r>
            <a:endParaRPr lang="ru-RU" altLang="ru-RU" sz="20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CDA92B0F-A697-4827-A5CC-70EB8ADD4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05488"/>
            <a:ext cx="472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ru-RU" altLang="ru-RU" dirty="0">
                <a:sym typeface="Symbol" panose="05050102010706020507" pitchFamily="18" charset="2"/>
              </a:rPr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126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976AD4-9488-48C2-A7B0-9CD455F1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55F2D5-1814-4AB0-8913-560CB91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Экспоненциальное сглаживание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857DBB-D166-445C-94D3-C47B13E3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4925" y="2084388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" name="Rectangle 453">
            <a:extLst>
              <a:ext uri="{FF2B5EF4-FFF2-40B4-BE49-F238E27FC236}">
                <a16:creationId xmlns:a16="http://schemas.microsoft.com/office/drawing/2014/main" id="{94BC4EB6-5B5B-43B2-85A5-1A007E5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" name="Object 452">
            <a:extLst>
              <a:ext uri="{FF2B5EF4-FFF2-40B4-BE49-F238E27FC236}">
                <a16:creationId xmlns:a16="http://schemas.microsoft.com/office/drawing/2014/main" id="{8C4C3A7B-F785-4F3C-9C10-D6F537048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28775"/>
          <a:ext cx="8893175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4594860" imgH="3192810" progId="Excel.Chart.8">
                  <p:embed/>
                </p:oleObj>
              </mc:Choice>
              <mc:Fallback>
                <p:oleObj name="Диаграмма" r:id="rId2" imgW="4594860" imgH="3192810" progId="Excel.Chart.8">
                  <p:embed/>
                  <p:pic>
                    <p:nvPicPr>
                      <p:cNvPr id="63940" name="Object 452">
                        <a:extLst>
                          <a:ext uri="{FF2B5EF4-FFF2-40B4-BE49-F238E27FC236}">
                            <a16:creationId xmlns:a16="http://schemas.microsoft.com/office/drawing/2014/main" id="{C67A501D-0CE1-4501-BE35-B0FA2CD63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28775"/>
                        <a:ext cx="8893175" cy="504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54">
            <a:extLst>
              <a:ext uri="{FF2B5EF4-FFF2-40B4-BE49-F238E27FC236}">
                <a16:creationId xmlns:a16="http://schemas.microsoft.com/office/drawing/2014/main" id="{A53D0543-F815-4D59-9C02-35FBED88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4" y="864393"/>
            <a:ext cx="8288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5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44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4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latin typeface="Times New Roman" panose="02020603050405020304" pitchFamily="18" charset="0"/>
              </a:rPr>
              <a:t>Исходный временной ряд - сплошная  линия;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r>
              <a:rPr lang="ru-RU" altLang="ru-RU" sz="2400" b="1" dirty="0">
                <a:latin typeface="Times New Roman" panose="02020603050405020304" pitchFamily="18" charset="0"/>
              </a:rPr>
              <a:t>сглаженный временной ряд (</a:t>
            </a:r>
            <a:r>
              <a:rPr lang="ru-RU" altLang="ru-RU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dirty="0">
                <a:latin typeface="Times New Roman" panose="02020603050405020304" pitchFamily="18" charset="0"/>
              </a:rPr>
              <a:t> = 0,2)</a:t>
            </a:r>
            <a:r>
              <a:rPr lang="ru-RU" altLang="ru-RU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-пунктирная линия</a:t>
            </a:r>
          </a:p>
        </p:txBody>
      </p:sp>
    </p:spTree>
    <p:extLst>
      <p:ext uri="{BB962C8B-B14F-4D97-AF65-F5344CB8AC3E}">
        <p14:creationId xmlns:p14="http://schemas.microsoft.com/office/powerpoint/2010/main" val="146225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298F53C-7D06-45E5-A762-7516CDF8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C60E2A5-1344-4DE7-9634-77AA12E0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Гистограмма остатков</a:t>
            </a:r>
          </a:p>
        </p:txBody>
      </p:sp>
      <p:graphicFrame>
        <p:nvGraphicFramePr>
          <p:cNvPr id="10" name="Object 109">
            <a:extLst>
              <a:ext uri="{FF2B5EF4-FFF2-40B4-BE49-F238E27FC236}">
                <a16:creationId xmlns:a16="http://schemas.microsoft.com/office/drawing/2014/main" id="{48B022BE-D211-4BD4-A8DF-FD77B6183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35558"/>
              </p:ext>
            </p:extLst>
          </p:nvPr>
        </p:nvGraphicFramePr>
        <p:xfrm>
          <a:off x="1858328" y="1546861"/>
          <a:ext cx="4897437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2971709" imgH="3009839" progId="Excel.Chart.8">
                  <p:embed/>
                </p:oleObj>
              </mc:Choice>
              <mc:Fallback>
                <p:oleObj name="Диаграмма" r:id="rId2" imgW="2971709" imgH="3009839" progId="Excel.Chart.8">
                  <p:embed/>
                  <p:pic>
                    <p:nvPicPr>
                      <p:cNvPr id="62573" name="Object 109">
                        <a:extLst>
                          <a:ext uri="{FF2B5EF4-FFF2-40B4-BE49-F238E27FC236}">
                            <a16:creationId xmlns:a16="http://schemas.microsoft.com/office/drawing/2014/main" id="{A2A30FC0-2E39-4A2A-86B6-BC47842BD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328" y="1546861"/>
                        <a:ext cx="4897437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2">
            <a:extLst>
              <a:ext uri="{FF2B5EF4-FFF2-40B4-BE49-F238E27FC236}">
                <a16:creationId xmlns:a16="http://schemas.microsoft.com/office/drawing/2014/main" id="{E5F8B7EB-D037-40E5-85C9-9856203D7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7" y="5579111"/>
            <a:ext cx="455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Гистограмма остатков </a:t>
            </a:r>
            <a:r>
              <a:rPr lang="de-DE" altLang="ru-RU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0,2</a:t>
            </a:r>
            <a:r>
              <a:rPr lang="ru-RU" altLang="ru-RU" dirty="0">
                <a:solidFill>
                  <a:schemeClr val="tx2"/>
                </a:solidFill>
                <a:sym typeface="Symbol" panose="05050102010706020507" pitchFamily="18" charset="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9222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1E780B-C52A-4B01-AE19-41B2A6B0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37E5D5-118A-44BE-B89F-FAF64FA9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Литература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9AC884-8948-4E64-A8D2-4C9AF215C2AB}"/>
              </a:ext>
            </a:extLst>
          </p:cNvPr>
          <p:cNvSpPr/>
          <p:nvPr/>
        </p:nvSpPr>
        <p:spPr>
          <a:xfrm>
            <a:off x="130630" y="1426220"/>
            <a:ext cx="88827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ru-RU" sz="2400" dirty="0"/>
              <a:t>Соловьев В. И. Анализ данных в экономике. Теория вероятностей, прикладная статистика, обработка и визуализация данных в Microsoft Excel: учебник / В. И. Соловьев. — Москва: КНОРУС, 2018. 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ru-RU" sz="2400" dirty="0"/>
              <a:t>Керимов, А.К. Математика финансовых инструментов = </a:t>
            </a:r>
            <a:r>
              <a:rPr lang="en-US" sz="2400" dirty="0"/>
              <a:t>Mathematics of Financial Instruments. Education supply: </a:t>
            </a:r>
            <a:r>
              <a:rPr lang="ru-RU" sz="2400" dirty="0"/>
              <a:t>Учебное пособие / А.К. Керимов; </a:t>
            </a:r>
            <a:r>
              <a:rPr lang="ru-RU" sz="2400" dirty="0" err="1"/>
              <a:t>Финуниверситет</a:t>
            </a:r>
            <a:r>
              <a:rPr lang="ru-RU" sz="2400" dirty="0"/>
              <a:t>, Каф. прикладной математики. — М.: </a:t>
            </a:r>
            <a:r>
              <a:rPr lang="ru-RU" sz="2400" dirty="0" err="1"/>
              <a:t>Финуниверситет</a:t>
            </a:r>
            <a:r>
              <a:rPr lang="ru-RU" sz="2400" dirty="0"/>
              <a:t>, 2015 — 180 с.; 11,25 </a:t>
            </a:r>
            <a:r>
              <a:rPr lang="ru-RU" sz="2400" dirty="0" err="1"/>
              <a:t>п.л</a:t>
            </a:r>
            <a:r>
              <a:rPr lang="ru-RU" sz="2400" dirty="0"/>
              <a:t>. </a:t>
            </a:r>
          </a:p>
          <a:p>
            <a:pPr marL="446088" indent="-446088">
              <a:spcBef>
                <a:spcPts val="1200"/>
              </a:spcBef>
            </a:pPr>
            <a:r>
              <a:rPr lang="ru-RU" sz="2400" dirty="0"/>
              <a:t>3.   Гобарева Я.Л., Городецкая О.Ю., Золотарюк А.В. Бизнес-аналитика средствами </a:t>
            </a:r>
            <a:r>
              <a:rPr lang="en-US" sz="2400" dirty="0"/>
              <a:t>Excel</a:t>
            </a:r>
            <a:r>
              <a:rPr lang="ru-RU" sz="2400" dirty="0"/>
              <a:t>: учебное пособие. -3-е изд. –М.: ИНФРА-М, 2018.</a:t>
            </a:r>
          </a:p>
        </p:txBody>
      </p:sp>
    </p:spTree>
    <p:extLst>
      <p:ext uri="{BB962C8B-B14F-4D97-AF65-F5344CB8AC3E}">
        <p14:creationId xmlns:p14="http://schemas.microsoft.com/office/powerpoint/2010/main" val="2736934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B3DB53-AF9A-4E69-A0BC-7EF1C0A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2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053743-4FE9-491B-8242-FDB9C863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5119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Освоить технологию обработки и анализа временных рядов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Изучить технологию работы с источниками финансовой информации различной структуры</a:t>
            </a:r>
          </a:p>
          <a:p>
            <a:r>
              <a:rPr lang="ru-RU" dirty="0">
                <a:latin typeface="+mj-lt"/>
              </a:rPr>
              <a:t>Построить график и линию тренда временного ряда</a:t>
            </a:r>
          </a:p>
          <a:p>
            <a:r>
              <a:rPr lang="ru-RU" dirty="0">
                <a:latin typeface="+mj-lt"/>
              </a:rPr>
              <a:t>Рассчитать статистические показатели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42592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Учебные вопросы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423020-B4C2-427A-98FC-9823D90A80ED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2133600"/>
            <a:ext cx="8229600" cy="3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/>
                </a:solidFill>
              </a:rPr>
              <a:t>1. Понятие временного ряда, его основные характеристики и компоненты</a:t>
            </a:r>
          </a:p>
          <a:p>
            <a:pPr marL="357188" indent="-357188">
              <a:buFont typeface="Wingdings" panose="05000000000000000000" pitchFamily="2" charset="2"/>
              <a:buNone/>
            </a:pPr>
            <a:endParaRPr lang="ru-RU" altLang="ru-RU" sz="2400" b="1" dirty="0">
              <a:solidFill>
                <a:schemeClr val="tx2"/>
              </a:solidFill>
            </a:endParaRPr>
          </a:p>
          <a:p>
            <a:pPr marL="357188" indent="-357188"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/>
                </a:solidFill>
              </a:rPr>
              <a:t>2. Методы исследования регулярных компонент временного ряда</a:t>
            </a:r>
          </a:p>
          <a:p>
            <a:pPr marL="357188" indent="-357188">
              <a:buFont typeface="Wingdings" panose="05000000000000000000" pitchFamily="2" charset="2"/>
              <a:buNone/>
            </a:pPr>
            <a:endParaRPr lang="ru-RU" altLang="ru-RU" sz="2400" b="1" dirty="0">
              <a:solidFill>
                <a:schemeClr val="tx2"/>
              </a:solidFill>
            </a:endParaRPr>
          </a:p>
          <a:p>
            <a:pPr marL="357188" indent="-357188"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/>
                </a:solidFill>
              </a:rPr>
              <a:t>3. Пример использования технологии обработки данных и анализа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288337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b="1" dirty="0">
                <a:solidFill>
                  <a:schemeClr val="tx2"/>
                </a:solidFill>
              </a:rPr>
              <a:t>Вопрос 1.</a:t>
            </a:r>
            <a:r>
              <a:rPr lang="ru-RU" altLang="ru-RU" sz="2800" b="1" dirty="0">
                <a:solidFill>
                  <a:schemeClr val="tx2"/>
                </a:solidFill>
              </a:rPr>
              <a:t>  </a:t>
            </a:r>
            <a:r>
              <a:rPr lang="ru-RU" altLang="ru-RU" sz="3200" b="1" dirty="0">
                <a:solidFill>
                  <a:schemeClr val="tx2"/>
                </a:solidFill>
              </a:rPr>
              <a:t>Понятие временного ряда, </a:t>
            </a:r>
            <a:br>
              <a:rPr lang="ru-RU" altLang="ru-RU" sz="3200" b="1" dirty="0">
                <a:solidFill>
                  <a:schemeClr val="tx2"/>
                </a:solidFill>
              </a:rPr>
            </a:br>
            <a:r>
              <a:rPr lang="ru-RU" altLang="ru-RU" sz="3200" b="1" dirty="0">
                <a:solidFill>
                  <a:schemeClr val="tx2"/>
                </a:solidFill>
              </a:rPr>
              <a:t>               его основные характеристики</a:t>
            </a:r>
            <a:br>
              <a:rPr lang="ru-RU" altLang="ru-RU" sz="3200" b="1" dirty="0">
                <a:solidFill>
                  <a:schemeClr val="tx2"/>
                </a:solidFill>
              </a:rPr>
            </a:br>
            <a:r>
              <a:rPr lang="ru-RU" altLang="ru-RU" sz="3200" b="1" dirty="0">
                <a:solidFill>
                  <a:schemeClr val="tx2"/>
                </a:solidFill>
              </a:rPr>
              <a:t>               и компоненты</a:t>
            </a:r>
          </a:p>
          <a:p>
            <a:endParaRPr lang="ru-RU" altLang="ru-RU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206DAC-1565-4DB7-80EE-F8896AF1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62711C-BDB1-42C6-8BC1-A4A21C7F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Понятие, характеристики и компоненты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3220DF-E373-452A-9A7C-D9F9649CA4D2}"/>
              </a:ext>
            </a:extLst>
          </p:cNvPr>
          <p:cNvSpPr txBox="1">
            <a:spLocks noChangeArrowheads="1"/>
          </p:cNvSpPr>
          <p:nvPr/>
        </p:nvSpPr>
        <p:spPr>
          <a:xfrm>
            <a:off x="776923" y="1220153"/>
            <a:ext cx="7848600" cy="484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 b="1" i="1" dirty="0"/>
              <a:t>Временной ряд  -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zh-CN" dirty="0"/>
              <a:t>   упорядоченная последовательность числовых значений, характеризующих изменение некоторого признака (например, курса рубля) во времени (за несколько лет)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zh-CN" b="1" i="1" dirty="0"/>
              <a:t>    </a:t>
            </a:r>
            <a:r>
              <a:rPr lang="ru-RU" altLang="zh-CN" sz="2400" b="1" i="1" dirty="0">
                <a:solidFill>
                  <a:schemeClr val="accent2"/>
                </a:solidFill>
              </a:rPr>
              <a:t>Используемые обозначения</a:t>
            </a:r>
            <a:r>
              <a:rPr lang="ru-RU" altLang="zh-CN" sz="2400" dirty="0">
                <a:solidFill>
                  <a:schemeClr val="accent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zh-CN" sz="2400" dirty="0">
                <a:solidFill>
                  <a:schemeClr val="accent2"/>
                </a:solidFill>
              </a:rPr>
              <a:t>   </a:t>
            </a:r>
            <a:r>
              <a:rPr lang="en-US" altLang="zh-CN" sz="2400" dirty="0">
                <a:solidFill>
                  <a:schemeClr val="accent2"/>
                </a:solidFill>
                <a:ea typeface="SimSun" panose="02010600030101010101" pitchFamily="2" charset="-122"/>
              </a:rPr>
              <a:t> </a:t>
            </a:r>
            <a:r>
              <a:rPr lang="ru-RU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i="1" dirty="0">
                <a:ea typeface="SimSun" panose="02010600030101010101" pitchFamily="2" charset="-122"/>
              </a:rPr>
              <a:t>t       1      2      3   …..   n  </a:t>
            </a:r>
            <a:r>
              <a:rPr lang="ru-RU" altLang="zh-CN" i="1" dirty="0"/>
              <a:t> 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ru-RU" altLang="zh-CN" i="1" dirty="0"/>
              <a:t> </a:t>
            </a:r>
            <a:r>
              <a:rPr lang="ru-RU" altLang="zh-CN" sz="2400" dirty="0">
                <a:latin typeface="Times New Roman" panose="02020603050405020304" pitchFamily="18" charset="0"/>
              </a:rPr>
              <a:t>(моменты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altLang="zh-CN" sz="2400" dirty="0">
                <a:latin typeface="Times New Roman" panose="02020603050405020304" pitchFamily="18" charset="0"/>
              </a:rPr>
              <a:t>времени)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ru-RU" altLang="zh-CN" i="1" dirty="0"/>
              <a:t>   </a:t>
            </a:r>
            <a:r>
              <a:rPr lang="en-US" altLang="zh-CN" i="1" dirty="0" err="1">
                <a:ea typeface="SimSun" panose="02010600030101010101" pitchFamily="2" charset="-122"/>
              </a:rPr>
              <a:t>Y</a:t>
            </a:r>
            <a:r>
              <a:rPr lang="en-US" altLang="zh-CN" sz="3200" i="1" baseline="-25000" dirty="0" err="1">
                <a:ea typeface="SimSun" panose="02010600030101010101" pitchFamily="2" charset="-122"/>
              </a:rPr>
              <a:t>t</a:t>
            </a:r>
            <a:r>
              <a:rPr lang="en-US" altLang="zh-CN" i="1" dirty="0">
                <a:ea typeface="SimSun" panose="02010600030101010101" pitchFamily="2" charset="-122"/>
              </a:rPr>
              <a:t> 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1</a:t>
            </a:r>
            <a:r>
              <a:rPr lang="en-US" altLang="zh-CN" i="1" dirty="0">
                <a:ea typeface="SimSun" panose="02010600030101010101" pitchFamily="2" charset="-122"/>
              </a:rPr>
              <a:t>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2</a:t>
            </a:r>
            <a:r>
              <a:rPr lang="en-US" altLang="zh-CN" i="1" dirty="0">
                <a:ea typeface="SimSun" panose="02010600030101010101" pitchFamily="2" charset="-122"/>
              </a:rPr>
              <a:t> 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3</a:t>
            </a:r>
            <a:r>
              <a:rPr lang="en-US" altLang="zh-CN" i="1" dirty="0">
                <a:ea typeface="SimSun" panose="02010600030101010101" pitchFamily="2" charset="-122"/>
              </a:rPr>
              <a:t>    …..  </a:t>
            </a:r>
            <a:r>
              <a:rPr lang="en-US" altLang="zh-CN" i="1" dirty="0" err="1">
                <a:ea typeface="SimSun" panose="02010600030101010101" pitchFamily="2" charset="-122"/>
              </a:rPr>
              <a:t>Y</a:t>
            </a:r>
            <a:r>
              <a:rPr lang="en-US" altLang="zh-CN" sz="3200" i="1" baseline="-25000" dirty="0" err="1">
                <a:ea typeface="SimSun" panose="02010600030101010101" pitchFamily="2" charset="-122"/>
              </a:rPr>
              <a:t>n</a:t>
            </a:r>
            <a:r>
              <a:rPr lang="ru-RU" altLang="zh-CN" sz="3200" i="1" baseline="-25000" dirty="0"/>
              <a:t>   </a:t>
            </a:r>
            <a:r>
              <a:rPr lang="ru-RU" altLang="zh-CN" sz="2400" dirty="0">
                <a:latin typeface="Times New Roman" panose="02020603050405020304" pitchFamily="18" charset="0"/>
              </a:rPr>
              <a:t>(уровни ряда)</a:t>
            </a:r>
          </a:p>
        </p:txBody>
      </p:sp>
    </p:spTree>
    <p:extLst>
      <p:ext uri="{BB962C8B-B14F-4D97-AF65-F5344CB8AC3E}">
        <p14:creationId xmlns:p14="http://schemas.microsoft.com/office/powerpoint/2010/main" val="133504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2E2444-4D38-46D1-8E12-94A0F79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8EDFCC-6AB9-4F40-987F-2D5AFE10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Group 311">
            <a:extLst>
              <a:ext uri="{FF2B5EF4-FFF2-40B4-BE49-F238E27FC236}">
                <a16:creationId xmlns:a16="http://schemas.microsoft.com/office/drawing/2014/main" id="{B8E8796E-BAF1-4112-9941-639712BB84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6762210"/>
              </p:ext>
            </p:extLst>
          </p:nvPr>
        </p:nvGraphicFramePr>
        <p:xfrm>
          <a:off x="1086166" y="1527431"/>
          <a:ext cx="6624637" cy="2098040"/>
        </p:xfrm>
        <a:graphic>
          <a:graphicData uri="http://schemas.openxmlformats.org/drawingml/2006/table">
            <a:tbl>
              <a:tblPr/>
              <a:tblGrid>
                <a:gridCol w="1884362">
                  <a:extLst>
                    <a:ext uri="{9D8B030D-6E8A-4147-A177-3AD203B41FA5}">
                      <a16:colId xmlns:a16="http://schemas.microsoft.com/office/drawing/2014/main" val="1783279059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2976607785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1237366546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189377721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450726455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26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57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72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25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797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69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41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13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(преступность)</a:t>
                      </a:r>
                      <a:endParaRPr kumimoji="0" lang="en-US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4238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7313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8800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4100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813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85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57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29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Фактор1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4238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7313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8800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4100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813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85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57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29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Фактор2 </a:t>
                      </a:r>
                      <a:endParaRPr kumimoji="0" lang="en-US" alt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26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57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72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25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797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69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41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13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4238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7313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8800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4100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813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85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57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29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Xn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65127"/>
                  </a:ext>
                </a:extLst>
              </a:tr>
              <a:tr h="5461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369070"/>
                  </a:ext>
                </a:extLst>
              </a:tr>
              <a:tr h="5461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027546"/>
                  </a:ext>
                </a:extLst>
              </a:tr>
              <a:tr h="284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767083"/>
                  </a:ext>
                </a:extLst>
              </a:tr>
            </a:tbl>
          </a:graphicData>
        </a:graphic>
      </p:graphicFrame>
      <p:graphicFrame>
        <p:nvGraphicFramePr>
          <p:cNvPr id="6" name="Group 312">
            <a:extLst>
              <a:ext uri="{FF2B5EF4-FFF2-40B4-BE49-F238E27FC236}">
                <a16:creationId xmlns:a16="http://schemas.microsoft.com/office/drawing/2014/main" id="{DD85AD3E-DC04-4BB0-8319-29DC1BDB9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777951"/>
              </p:ext>
            </p:extLst>
          </p:nvPr>
        </p:nvGraphicFramePr>
        <p:xfrm>
          <a:off x="4572000" y="3765549"/>
          <a:ext cx="3529013" cy="2773364"/>
        </p:xfrm>
        <a:graphic>
          <a:graphicData uri="http://schemas.openxmlformats.org/drawingml/2006/table">
            <a:tbl>
              <a:tblPr/>
              <a:tblGrid>
                <a:gridCol w="1555750">
                  <a:extLst>
                    <a:ext uri="{9D8B030D-6E8A-4147-A177-3AD203B41FA5}">
                      <a16:colId xmlns:a16="http://schemas.microsoft.com/office/drawing/2014/main" val="4121345475"/>
                    </a:ext>
                  </a:extLst>
                </a:gridCol>
                <a:gridCol w="1973263">
                  <a:extLst>
                    <a:ext uri="{9D8B030D-6E8A-4147-A177-3AD203B41FA5}">
                      <a16:colId xmlns:a16="http://schemas.microsoft.com/office/drawing/2014/main" val="3356617558"/>
                    </a:ext>
                  </a:extLst>
                </a:gridCol>
              </a:tblGrid>
              <a:tr h="554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26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57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72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25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797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69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41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13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(курс)</a:t>
                      </a:r>
                      <a:endParaRPr kumimoji="0" lang="en-US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40978"/>
                  </a:ext>
                </a:extLst>
              </a:tr>
              <a:tr h="555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808237"/>
                  </a:ext>
                </a:extLst>
              </a:tr>
              <a:tr h="554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423359"/>
                  </a:ext>
                </a:extLst>
              </a:tr>
              <a:tr h="555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135772"/>
                  </a:ext>
                </a:extLst>
              </a:tr>
              <a:tr h="554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640229"/>
                  </a:ext>
                </a:extLst>
              </a:tr>
            </a:tbl>
          </a:graphicData>
        </a:graphic>
      </p:graphicFrame>
      <p:sp>
        <p:nvSpPr>
          <p:cNvPr id="7" name="Text Box 282">
            <a:extLst>
              <a:ext uri="{FF2B5EF4-FFF2-40B4-BE49-F238E27FC236}">
                <a16:creationId xmlns:a16="http://schemas.microsoft.com/office/drawing/2014/main" id="{84A5D703-2DDF-43B6-8D4F-944E91C6B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166" y="891149"/>
            <a:ext cx="583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 i="1" dirty="0">
                <a:solidFill>
                  <a:schemeClr val="accent2"/>
                </a:solidFill>
              </a:rPr>
              <a:t>Представление данных в табличной форме</a:t>
            </a:r>
          </a:p>
        </p:txBody>
      </p:sp>
      <p:sp>
        <p:nvSpPr>
          <p:cNvPr id="8" name="Text Box 283">
            <a:extLst>
              <a:ext uri="{FF2B5EF4-FFF2-40B4-BE49-F238E27FC236}">
                <a16:creationId xmlns:a16="http://schemas.microsoft.com/office/drawing/2014/main" id="{5FE53CBA-2A00-4936-A217-40805AD31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166" y="1161511"/>
            <a:ext cx="5040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 dirty="0"/>
              <a:t>В пространственной модели</a:t>
            </a:r>
          </a:p>
        </p:txBody>
      </p:sp>
      <p:sp>
        <p:nvSpPr>
          <p:cNvPr id="9" name="Text Box 284">
            <a:extLst>
              <a:ext uri="{FF2B5EF4-FFF2-40B4-BE49-F238E27FC236}">
                <a16:creationId xmlns:a16="http://schemas.microsoft.com/office/drawing/2014/main" id="{3C8D9099-9539-4528-8752-9F4DA6952D4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05894" y="4863374"/>
            <a:ext cx="29035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solidFill>
                  <a:srgbClr val="FF0000"/>
                </a:solidFill>
              </a:rPr>
              <a:t>В модели временных рядов</a:t>
            </a:r>
          </a:p>
        </p:txBody>
      </p:sp>
    </p:spTree>
    <p:extLst>
      <p:ext uri="{BB962C8B-B14F-4D97-AF65-F5344CB8AC3E}">
        <p14:creationId xmlns:p14="http://schemas.microsoft.com/office/powerpoint/2010/main" val="140945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97B032F-8AA7-4775-B0CD-524D14B7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E67262B-265A-4173-92E9-4681FB63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BFF85928-9AE8-4858-8763-D9439945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76" y="1668146"/>
            <a:ext cx="6724248" cy="4688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2A41C-A816-434C-A3B6-7FCE6DA1DDDD}"/>
              </a:ext>
            </a:extLst>
          </p:cNvPr>
          <p:cNvSpPr txBox="1"/>
          <p:nvPr/>
        </p:nvSpPr>
        <p:spPr>
          <a:xfrm>
            <a:off x="1373304" y="844800"/>
            <a:ext cx="65608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ru-RU" altLang="ru-RU" sz="2000" dirty="0">
                <a:solidFill>
                  <a:srgbClr val="FF0000"/>
                </a:solidFill>
                <a:latin typeface="Verdana" panose="020B0604030504040204" pitchFamily="34" charset="0"/>
              </a:rPr>
            </a:br>
            <a:r>
              <a:rPr lang="ru-RU" altLang="ru-RU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Графическая форма представления временного ряда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6226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718714-CA10-4CFD-864B-D423E9B6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8E3F8B-2967-476D-8877-5F091B2F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Обобщенные характеристики уровней ряда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714685-9E6D-4831-BC3D-401D4B16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454275"/>
            <a:ext cx="303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697E5A-AF74-4233-BA57-3EE9267BC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454275"/>
            <a:ext cx="303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5C8D3A9B-8A97-4295-B9FC-3CA094590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085792"/>
              </p:ext>
            </p:extLst>
          </p:nvPr>
        </p:nvGraphicFramePr>
        <p:xfrm>
          <a:off x="2913062" y="2902860"/>
          <a:ext cx="21605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90170" imgH="444307" progId="Equation.3">
                  <p:embed/>
                </p:oleObj>
              </mc:Choice>
              <mc:Fallback>
                <p:oleObj name="Формула" r:id="rId2" imgW="990170" imgH="444307" progId="Equation.3">
                  <p:embed/>
                  <p:pic>
                    <p:nvPicPr>
                      <p:cNvPr id="60426" name="Object 10">
                        <a:extLst>
                          <a:ext uri="{FF2B5EF4-FFF2-40B4-BE49-F238E27FC236}">
                            <a16:creationId xmlns:a16="http://schemas.microsoft.com/office/drawing/2014/main" id="{B34F20CF-4F39-4304-BA95-AC0B25D82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2" y="2902860"/>
                        <a:ext cx="2160587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426D2E7-2997-4912-9738-B221B4624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36353"/>
              </p:ext>
            </p:extLst>
          </p:nvPr>
        </p:nvGraphicFramePr>
        <p:xfrm>
          <a:off x="2520156" y="4406108"/>
          <a:ext cx="26638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69449" imgH="444307" progId="Equation.3">
                  <p:embed/>
                </p:oleObj>
              </mc:Choice>
              <mc:Fallback>
                <p:oleObj name="Формула" r:id="rId4" imgW="1269449" imgH="444307" progId="Equation.3">
                  <p:embed/>
                  <p:pic>
                    <p:nvPicPr>
                      <p:cNvPr id="60425" name="Object 9">
                        <a:extLst>
                          <a:ext uri="{FF2B5EF4-FFF2-40B4-BE49-F238E27FC236}">
                            <a16:creationId xmlns:a16="http://schemas.microsoft.com/office/drawing/2014/main" id="{7F51F299-BF19-43C7-BCA7-B2F879805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156" y="4406108"/>
                        <a:ext cx="266382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DDD25AC3-7C77-4021-94D0-0D5CEAFB8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5957888"/>
          <a:ext cx="31670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77760" imgH="482400" progId="Equation.3">
                  <p:embed/>
                </p:oleObj>
              </mc:Choice>
              <mc:Fallback>
                <p:oleObj name="Формула" r:id="rId6" imgW="977760" imgH="482400" progId="Equation.3">
                  <p:embed/>
                  <p:pic>
                    <p:nvPicPr>
                      <p:cNvPr id="60424" name="Object 8">
                        <a:extLst>
                          <a:ext uri="{FF2B5EF4-FFF2-40B4-BE49-F238E27FC236}">
                            <a16:creationId xmlns:a16="http://schemas.microsoft.com/office/drawing/2014/main" id="{9D10293B-A3C3-4A0C-805C-9937AE18DC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957888"/>
                        <a:ext cx="3167062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F8E71A9-5198-4FC9-93C9-147408B22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2" y="1873348"/>
            <a:ext cx="255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593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773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52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132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589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04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03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960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∆</a:t>
            </a:r>
            <a:r>
              <a:rPr lang="en-US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altLang="ru-RU" sz="2400" b="1" i="1" baseline="-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alt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altLang="ru-RU" sz="2400" b="1" i="1" baseline="-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altLang="ru-RU" sz="2400" b="1" i="1" baseline="-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endParaRPr lang="ru-RU" altLang="ru-RU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20700-00EB-47AA-9C2F-90B11444E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34069"/>
            <a:ext cx="86042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652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8748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0977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320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892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464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036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608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Темп прироста</a:t>
            </a:r>
            <a:r>
              <a:rPr lang="ru-RU" altLang="ru-RU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(цепной) </a:t>
            </a:r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отношение абсолютного прироста к базе сравнения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598D10-6744-452F-8CA6-A486F88C1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" y="5322174"/>
            <a:ext cx="889158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2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ru-RU" altLang="ru-RU" sz="1100" dirty="0"/>
          </a:p>
          <a:p>
            <a:pPr eaLnBrk="0" hangingPunct="0">
              <a:buFontTx/>
              <a:buChar char="•"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темп роста</a:t>
            </a:r>
            <a:r>
              <a:rPr lang="ru-RU" alt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1600" dirty="0">
                <a:latin typeface="Times New Roman" panose="02020603050405020304" pitchFamily="18" charset="0"/>
                <a:cs typeface="Calibri" panose="020F0502020204030204" pitchFamily="34" charset="0"/>
              </a:rPr>
              <a:t>интенсивность изменения уровней ряда</a:t>
            </a:r>
            <a:r>
              <a:rPr lang="ru-RU" altLang="ru-RU" dirty="0">
                <a:cs typeface="Calibri" panose="020F0502020204030204" pitchFamily="34" charset="0"/>
              </a:rPr>
              <a:t>  </a:t>
            </a:r>
            <a:endParaRPr lang="ru-RU" altLang="ru-RU" dirty="0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203283E-A77E-4A36-B4B0-06FC0C75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5" y="2369381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ru-RU" altLang="ru-RU" i="1" dirty="0"/>
              <a:t> </a:t>
            </a: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 роста (цепной)</a:t>
            </a:r>
            <a:r>
              <a:rPr lang="ru-RU" altLang="ru-RU" i="1" dirty="0"/>
              <a:t>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двух соседних уровней ряда, выраженное в процентах 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33B0A115-748E-4E0F-9F29-F97166DB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291" y="1320760"/>
            <a:ext cx="798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Абсолютный прирост (цепной)</a:t>
            </a:r>
            <a:r>
              <a:rPr lang="ru-RU" altLang="ru-RU" b="1" i="1" dirty="0"/>
              <a:t>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двух соседних уровней ряда</a:t>
            </a:r>
          </a:p>
        </p:txBody>
      </p:sp>
    </p:spTree>
    <p:extLst>
      <p:ext uri="{BB962C8B-B14F-4D97-AF65-F5344CB8AC3E}">
        <p14:creationId xmlns:p14="http://schemas.microsoft.com/office/powerpoint/2010/main" val="289725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4F8404F-D6F9-4ACE-AEFF-E9BA401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D4B8CA-40E4-4F1C-928C-7555ACB4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2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A13483-7FFE-4315-8BC8-1D72904B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05038"/>
            <a:ext cx="7848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b="1" dirty="0">
                <a:solidFill>
                  <a:schemeClr val="tx2"/>
                </a:solidFill>
              </a:rPr>
              <a:t>Вопрос 2.</a:t>
            </a:r>
            <a:r>
              <a:rPr lang="ru-RU" altLang="ru-RU" sz="2800" b="1" dirty="0">
                <a:solidFill>
                  <a:schemeClr val="tx2"/>
                </a:solidFill>
              </a:rPr>
              <a:t>     </a:t>
            </a:r>
            <a:r>
              <a:rPr lang="ru-RU" altLang="ru-RU" sz="3200" b="1" dirty="0">
                <a:solidFill>
                  <a:schemeClr val="tx2"/>
                </a:solidFill>
              </a:rPr>
              <a:t>Методы исследования </a:t>
            </a:r>
            <a:br>
              <a:rPr lang="ru-RU" altLang="ru-RU" sz="3200" b="1" dirty="0">
                <a:solidFill>
                  <a:schemeClr val="tx2"/>
                </a:solidFill>
              </a:rPr>
            </a:br>
            <a:r>
              <a:rPr lang="ru-RU" altLang="ru-RU" sz="3200" b="1" dirty="0">
                <a:solidFill>
                  <a:schemeClr val="tx2"/>
                </a:solidFill>
              </a:rPr>
              <a:t>                 регулярных компонент</a:t>
            </a:r>
            <a:br>
              <a:rPr lang="ru-RU" altLang="ru-RU" sz="3200" b="1" dirty="0">
                <a:solidFill>
                  <a:schemeClr val="tx2"/>
                </a:solidFill>
              </a:rPr>
            </a:br>
            <a:r>
              <a:rPr lang="ru-RU" altLang="ru-RU" sz="3200" b="1" dirty="0">
                <a:solidFill>
                  <a:schemeClr val="tx2"/>
                </a:solidFill>
              </a:rPr>
              <a:t>                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1542658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ФА 4х3.potx" id="{3CE003A1-D5CA-4CE2-990D-DADD85922054}" vid="{BAC86980-F5DF-4EBF-8580-23EFAB7FAB4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713</Words>
  <Application>Microsoft Office PowerPoint</Application>
  <PresentationFormat>Экран (4:3)</PresentationFormat>
  <Paragraphs>128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Segoe UI Light</vt:lpstr>
      <vt:lpstr>Times New Roman</vt:lpstr>
      <vt:lpstr>Verdana</vt:lpstr>
      <vt:lpstr>Wingdings</vt:lpstr>
      <vt:lpstr>Тема Office</vt:lpstr>
      <vt:lpstr>Формула</vt:lpstr>
      <vt:lpstr>Диаграмма</vt:lpstr>
      <vt:lpstr>Технология обработки временных рядов</vt:lpstr>
      <vt:lpstr>Цель и задачи</vt:lpstr>
      <vt:lpstr>Учебные вопросы</vt:lpstr>
      <vt:lpstr>Вопрос 1</vt:lpstr>
      <vt:lpstr>Понятие, характеристики и компоненты</vt:lpstr>
      <vt:lpstr>Презентация PowerPoint</vt:lpstr>
      <vt:lpstr>Презентация PowerPoint</vt:lpstr>
      <vt:lpstr>Обобщенные характеристики уровней ряда</vt:lpstr>
      <vt:lpstr>Вопрос 2</vt:lpstr>
      <vt:lpstr>Презентация PowerPoint</vt:lpstr>
      <vt:lpstr>Исследование регулярных компонент</vt:lpstr>
      <vt:lpstr>Выбор линии тренда</vt:lpstr>
      <vt:lpstr>Изучение остатков модели</vt:lpstr>
      <vt:lpstr>Адаптивные методы</vt:lpstr>
      <vt:lpstr>Экспоненциальное сглаживание</vt:lpstr>
      <vt:lpstr>Гистограмма остатков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обработки временных рядов</dc:title>
  <dc:creator>Михаил Смирнов</dc:creator>
  <cp:lastModifiedBy>Михаил Смирнов</cp:lastModifiedBy>
  <cp:revision>17</cp:revision>
  <dcterms:created xsi:type="dcterms:W3CDTF">2020-10-19T17:07:30Z</dcterms:created>
  <dcterms:modified xsi:type="dcterms:W3CDTF">2021-04-06T15:44:12Z</dcterms:modified>
</cp:coreProperties>
</file>