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95" r:id="rId6"/>
    <p:sldId id="296" r:id="rId7"/>
    <p:sldId id="297" r:id="rId8"/>
    <p:sldId id="288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Смирнов" initials="МС" lastIdx="1" clrIdx="0">
    <p:extLst>
      <p:ext uri="{19B8F6BF-5375-455C-9EA6-DF929625EA0E}">
        <p15:presenceInfo xmlns:p15="http://schemas.microsoft.com/office/powerpoint/2012/main" userId="61b183376f95c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EAA4-AD9A-46D6-9C18-39AED2AD8DAE}" type="datetimeFigureOut">
              <a:rPr lang="ru-RU" smtClean="0"/>
              <a:t>09.03.2021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2A30B-2345-4D2E-9D64-3C56C0DCD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10939-6341-4A02-B124-C4E78658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3074640"/>
            <a:ext cx="8203474" cy="2261968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4DBA2E-D5AB-4058-8FD6-C2168350E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507875"/>
            <a:ext cx="8203474" cy="6772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D21944-1A6C-428C-8092-1D25ACA0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995B-B287-4EB2-A84B-6C04CBD215CB}" type="datetime1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A2DDBA-F041-42C7-B3E0-5464B34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8CC22-604C-423A-9C1D-9E10C7E7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 descr="Изображение выглядит как здание&#10;&#10;Автоматически созданное описание">
            <a:extLst>
              <a:ext uri="{FF2B5EF4-FFF2-40B4-BE49-F238E27FC236}">
                <a16:creationId xmlns:a16="http://schemas.microsoft.com/office/drawing/2014/main" id="{88AAA92C-1B21-48F1-9770-D1C819366D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"/>
            <a:ext cx="9144000" cy="1907091"/>
          </a:xfrm>
          <a:prstGeom prst="rect">
            <a:avLst/>
          </a:prstGeo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11599ADA-F35E-4F60-A0CB-B9FB73154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223" y="2193925"/>
            <a:ext cx="8203474" cy="70944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63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EDDCD-0B7F-4EBE-8ACF-6F6E9B573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0893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1123406"/>
            <a:ext cx="8891451" cy="51206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588" y="123461"/>
            <a:ext cx="5773782" cy="605879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9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C9A0BB2-11F1-43D7-B469-1C9FD7E6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09.03.2021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D40BFC-2AAA-4289-AC67-03DAD39B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B81EF6-4EB8-409F-B01E-52FA318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95A0B-E5A6-49A8-8451-B3C5FBC463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281709"/>
            <a:ext cx="1724227" cy="611247"/>
          </a:xfrm>
          <a:prstGeom prst="rect">
            <a:avLst/>
          </a:prstGeom>
        </p:spPr>
      </p:pic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A0A867C6-01AA-4323-876D-5827934B0A00}"/>
              </a:ext>
            </a:extLst>
          </p:cNvPr>
          <p:cNvSpPr/>
          <p:nvPr userDrawn="1"/>
        </p:nvSpPr>
        <p:spPr>
          <a:xfrm>
            <a:off x="0" y="2817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9D43499-C93C-4991-AB16-6487E2B9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4485" y="335597"/>
            <a:ext cx="4491355" cy="416243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2304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6B5E3-60CE-41DF-AD01-FD6E100EC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" y="766354"/>
            <a:ext cx="8891451" cy="5477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44B4E8-B85A-4357-85F8-ACFB3CD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6787-54DF-46BC-8388-E7A3FF7DAE8C}" type="datetime1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63633-3A58-4EDA-8224-390344DD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BC711-FA30-4F72-97B0-A24C4E9D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2EC58-4508-4423-9DF2-41DB3F50A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29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5A620-DA50-415F-BCC3-018D4E64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75"/>
            <a:ext cx="8891451" cy="605879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045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D14B78-625D-40AA-B682-23477642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A66E2-A675-48BE-86D4-6572616C10C9}" type="datetime1">
              <a:rPr lang="ru-RU" smtClean="0"/>
              <a:t>09.03.2021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EB7C7D-6BAF-4018-95CD-1E621A6E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5652CC-061F-4A9F-A5B4-E656BE5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15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ю за вним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682A2344-58FF-496D-8409-B241DF0D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2B04-F2E8-450E-981B-3AC1477916BF}" type="datetime1">
              <a:rPr lang="ru-RU" smtClean="0"/>
              <a:t>09.03.2021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1068F-09E9-4B41-A202-6E973278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C80CDD-42B5-4DA4-83D1-27EFA092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40964EA8-93EE-4593-9922-44D863AF6E74}"/>
              </a:ext>
            </a:extLst>
          </p:cNvPr>
          <p:cNvSpPr/>
          <p:nvPr userDrawn="1"/>
        </p:nvSpPr>
        <p:spPr bwMode="auto">
          <a:xfrm>
            <a:off x="6436311" y="3116228"/>
            <a:ext cx="2626598" cy="2782075"/>
          </a:xfrm>
          <a:prstGeom prst="rect">
            <a:avLst/>
          </a:prstGeom>
          <a:solidFill>
            <a:srgbClr val="D9402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45708" tIns="45708" rIns="45708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3825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Михаил Смирнов</a:t>
            </a:r>
            <a:endParaRPr lang="en-U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ctr" defTabSz="9138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mvsmirnov@fa.ru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B3CF4-ABAB-4107-A423-66E1BCAB6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" y="3116768"/>
            <a:ext cx="5935202" cy="278153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5DBC27-4CC2-4194-B53D-4DDDD595923D}"/>
              </a:ext>
            </a:extLst>
          </p:cNvPr>
          <p:cNvSpPr/>
          <p:nvPr userDrawn="1"/>
        </p:nvSpPr>
        <p:spPr>
          <a:xfrm>
            <a:off x="422055" y="197041"/>
            <a:ext cx="5935202" cy="2782075"/>
          </a:xfrm>
          <a:prstGeom prst="rect">
            <a:avLst/>
          </a:prstGeom>
          <a:solidFill>
            <a:srgbClr val="D94026"/>
          </a:solidFill>
        </p:spPr>
        <p:txBody>
          <a:bodyPr wrap="square" lIns="91416" tIns="45708" rIns="91416" bIns="45708" anchor="ctr" anchorCtr="0">
            <a:noAutofit/>
            <a:scene3d>
              <a:camera prst="orthographicFront"/>
              <a:lightRig rig="threePt" dir="t"/>
            </a:scene3d>
            <a:sp3d contourW="12700">
              <a:contourClr>
                <a:srgbClr val="002060"/>
              </a:contourClr>
            </a:sp3d>
          </a:bodyPr>
          <a:lstStyle/>
          <a:p>
            <a:pPr algn="ctr">
              <a:spcAft>
                <a:spcPts val="1200"/>
              </a:spcAft>
            </a:pPr>
            <a:r>
              <a:rPr lang="ru-RU" sz="3000" b="1" cap="all" dirty="0">
                <a:ln w="6600">
                  <a:noFill/>
                  <a:prstDash val="solid"/>
                </a:ln>
                <a:latin typeface="Segoe UI Light" panose="020B0502040204020203" pitchFamily="34" charset="0"/>
                <a:cs typeface="Segoe UI Light" panose="020B0502040204020203" pitchFamily="34" charset="0"/>
              </a:rPr>
              <a:t>Благодарю за внимание</a:t>
            </a:r>
          </a:p>
        </p:txBody>
      </p:sp>
      <p:pic>
        <p:nvPicPr>
          <p:cNvPr id="13" name="Picture 2" descr="http://www.fa.ru/dep/skp/PublishingImages/w1-1920.png">
            <a:extLst>
              <a:ext uri="{FF2B5EF4-FFF2-40B4-BE49-F238E27FC236}">
                <a16:creationId xmlns:a16="http://schemas.microsoft.com/office/drawing/2014/main" id="{52DD6816-A76A-414C-A066-59DF34E96D1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2" t="8161" r="28800" b="13383"/>
          <a:stretch/>
        </p:blipFill>
        <p:spPr bwMode="auto">
          <a:xfrm>
            <a:off x="6436311" y="196316"/>
            <a:ext cx="2628000" cy="27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14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39BFE-0D61-4786-B1E2-84054C7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23043-C5B1-4720-9B33-3AC113D2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690495-D6F3-4CFD-84A9-489DDE37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2B04-F2E8-450E-981B-3AC1477916BF}" type="datetime1">
              <a:rPr lang="ru-RU" smtClean="0"/>
              <a:t>09.03.2021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54D5D-26C3-464E-B2CF-523FAF0A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B0DC3-F057-4B3E-836E-2B5DC3E9A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140B-44EE-4255-A26C-1F2780EA45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4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55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hyperlink" Target="https://jupyter.readthedocs.io/en/latest/install/notebook-classi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vs0301/STPPOD/blob/main/T01/T01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E0BF4-347F-40C7-B46A-D74321C2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3" y="2690191"/>
            <a:ext cx="8203474" cy="6772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166813" indent="-1166813" algn="l"/>
            <a:r>
              <a:rPr lang="ru-RU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Тема 1. Введение в программирование на языке </a:t>
            </a:r>
            <a:r>
              <a:rPr lang="en-US" sz="2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Python</a:t>
            </a:r>
            <a:endParaRPr lang="ru-RU" sz="2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FCA413-D000-4260-8455-E5327305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23" y="5861704"/>
            <a:ext cx="8203474" cy="677209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Доцент Департамента анализа данных и машинного обучения </a:t>
            </a:r>
            <a:endParaRPr lang="en-US" sz="2000" dirty="0"/>
          </a:p>
          <a:p>
            <a:r>
              <a:rPr lang="ru-RU" sz="2000" dirty="0"/>
              <a:t>Смирнов Михаил Викторович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ACDA4-12BD-4B02-9317-9CE34901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1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4C18CB-D59C-4164-8305-FE055E7C2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826" y="2193925"/>
            <a:ext cx="8793804" cy="49626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2000" dirty="0"/>
              <a:t>Дисциплина «Современные технологии прикладного программирования </a:t>
            </a:r>
            <a:br>
              <a:rPr lang="ru-RU" sz="2000" dirty="0"/>
            </a:br>
            <a:r>
              <a:rPr lang="ru-RU" sz="2000" dirty="0"/>
              <a:t>и обработки данных»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AC5D5F8-2A75-4AD5-B147-81433F4A8573}"/>
              </a:ext>
            </a:extLst>
          </p:cNvPr>
          <p:cNvSpPr txBox="1">
            <a:spLocks/>
          </p:cNvSpPr>
          <p:nvPr/>
        </p:nvSpPr>
        <p:spPr>
          <a:xfrm>
            <a:off x="3067117" y="4963121"/>
            <a:ext cx="3029222" cy="442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200" dirty="0">
                <a:latin typeface="+mj-lt"/>
              </a:rPr>
              <a:t>Лекция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1C6E5-554F-43FB-97CA-479EA99E798C}"/>
              </a:ext>
            </a:extLst>
          </p:cNvPr>
          <p:cNvSpPr txBox="1"/>
          <p:nvPr/>
        </p:nvSpPr>
        <p:spPr>
          <a:xfrm>
            <a:off x="531223" y="3739923"/>
            <a:ext cx="196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</a:t>
            </a:r>
            <a:r>
              <a:rPr lang="ru-RU" dirty="0"/>
              <a:t>марта 2021 года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8C657-4A2D-4146-B7C7-A32837CC875A}"/>
              </a:ext>
            </a:extLst>
          </p:cNvPr>
          <p:cNvSpPr txBox="1"/>
          <p:nvPr/>
        </p:nvSpPr>
        <p:spPr>
          <a:xfrm>
            <a:off x="531223" y="41925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</a:rPr>
              <a:t>Поток: </a:t>
            </a:r>
            <a:r>
              <a:rPr lang="ru-RU" dirty="0"/>
              <a:t>У18-7у</a:t>
            </a:r>
          </a:p>
        </p:txBody>
      </p:sp>
    </p:spTree>
    <p:extLst>
      <p:ext uri="{BB962C8B-B14F-4D97-AF65-F5344CB8AC3E}">
        <p14:creationId xmlns:p14="http://schemas.microsoft.com/office/powerpoint/2010/main" val="286441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17BF1C3-50E8-4698-BD98-7DA953E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2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E13A7-B7A9-4E38-BB55-8AB0681E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81B3304-D93B-4A6E-84DA-2D26C81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8" y="1123950"/>
            <a:ext cx="8891587" cy="4101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latin typeface="+mj-lt"/>
              </a:rPr>
              <a:t>Цель: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Ознакомиться с возможностями языка Пайтон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i="1" dirty="0">
                <a:latin typeface="+mj-lt"/>
              </a:rPr>
              <a:t>Задачи:</a:t>
            </a:r>
          </a:p>
          <a:p>
            <a:r>
              <a:rPr lang="ru-RU" dirty="0">
                <a:latin typeface="+mj-lt"/>
              </a:rPr>
              <a:t>Изучить основы работы в интерактивной среде </a:t>
            </a:r>
            <a:r>
              <a:rPr lang="en-US" dirty="0">
                <a:latin typeface="+mj-lt"/>
              </a:rPr>
              <a:t>iPython</a:t>
            </a:r>
            <a:r>
              <a:rPr lang="ru-RU" dirty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Изучить типы данных в Пайтон</a:t>
            </a:r>
            <a:r>
              <a:rPr lang="en-US" dirty="0">
                <a:latin typeface="+mj-lt"/>
              </a:rPr>
              <a:t>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Изучить работу с переменными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циклами в Пайтон</a:t>
            </a:r>
          </a:p>
        </p:txBody>
      </p:sp>
    </p:spTree>
    <p:extLst>
      <p:ext uri="{BB962C8B-B14F-4D97-AF65-F5344CB8AC3E}">
        <p14:creationId xmlns:p14="http://schemas.microsoft.com/office/powerpoint/2010/main" val="22598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DFB9AB6-07F2-4107-A473-94914DE2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47" y="1819141"/>
            <a:ext cx="7821354" cy="259423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Учебные вопросы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Интерактивная среда </a:t>
            </a:r>
            <a:r>
              <a:rPr lang="en-US" dirty="0"/>
              <a:t>iPython</a:t>
            </a:r>
            <a:endParaRPr lang="ru-RU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Основы синтаксиса Пайтон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ru-RU" dirty="0"/>
              <a:t>Переменные и циклы в</a:t>
            </a:r>
            <a:r>
              <a:rPr lang="en-US" dirty="0"/>
              <a:t> </a:t>
            </a:r>
            <a:r>
              <a:rPr lang="ru-RU" dirty="0"/>
              <a:t>Пайтон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566AB5-0F6F-4518-8E92-DE6E71C3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FBD002-81AC-4222-B9FD-58E8699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42516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61" y="3126060"/>
            <a:ext cx="6226474" cy="60587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Вопрос 1. Интерактивная среда </a:t>
            </a:r>
            <a:r>
              <a:rPr lang="en-US" dirty="0"/>
              <a:t>iPython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546" y="6356351"/>
            <a:ext cx="1246803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4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Интерактивная среда </a:t>
            </a:r>
            <a:r>
              <a:rPr lang="en-US" dirty="0"/>
              <a:t>iPython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82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546" y="6356351"/>
            <a:ext cx="1246803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5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Интерактивная среда </a:t>
            </a:r>
            <a:r>
              <a:rPr lang="en-US" dirty="0"/>
              <a:t>iPython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AB3B83-598C-4E90-93C6-11E56315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85" y="1392576"/>
            <a:ext cx="2143125" cy="2143125"/>
          </a:xfrm>
          <a:prstGeom prst="rect">
            <a:avLst/>
          </a:prstGeom>
        </p:spPr>
      </p:pic>
      <p:pic>
        <p:nvPicPr>
          <p:cNvPr id="1026" name="Picture 2" descr="What is Google Colab?. Introduction to Google Colab. | by Hrishikesh Mane |  Medium">
            <a:extLst>
              <a:ext uri="{FF2B5EF4-FFF2-40B4-BE49-F238E27FC236}">
                <a16:creationId xmlns:a16="http://schemas.microsoft.com/office/drawing/2014/main" id="{7431AB2D-A79A-422D-B66A-8BBE204F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35" y="2555867"/>
            <a:ext cx="3219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C53B6B04-3F12-411A-99EE-2C4591380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10" y="4841876"/>
            <a:ext cx="3028950" cy="1514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094D05-C9BF-46F7-A735-2874E842A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90" y="1893888"/>
            <a:ext cx="1981200" cy="2305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4B1156-8E58-4D0D-A271-F7D9C004DC55}"/>
              </a:ext>
            </a:extLst>
          </p:cNvPr>
          <p:cNvSpPr txBox="1"/>
          <p:nvPr/>
        </p:nvSpPr>
        <p:spPr>
          <a:xfrm>
            <a:off x="6711121" y="5807832"/>
            <a:ext cx="236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http://ipython.org/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398EA-23D3-474D-BF42-F58591E8945C}"/>
              </a:ext>
            </a:extLst>
          </p:cNvPr>
          <p:cNvSpPr txBox="1"/>
          <p:nvPr/>
        </p:nvSpPr>
        <p:spPr>
          <a:xfrm>
            <a:off x="881310" y="1069557"/>
            <a:ext cx="738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Интерактивная среда </a:t>
            </a:r>
            <a:r>
              <a:rPr lang="en-US" sz="2200" dirty="0"/>
              <a:t>iPython </a:t>
            </a:r>
            <a:r>
              <a:rPr lang="ru-RU" sz="2200" dirty="0"/>
              <a:t>имеет множество реализаций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F84AD4-F61F-449B-874C-C20052FDF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258" y="4198938"/>
            <a:ext cx="3543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83055" y="6356351"/>
            <a:ext cx="932294" cy="365125"/>
          </a:xfrm>
        </p:spPr>
        <p:txBody>
          <a:bodyPr/>
          <a:lstStyle/>
          <a:p>
            <a:fld id="{C91A140B-44EE-4255-A26C-1F2780EA458E}" type="slidenum">
              <a:rPr lang="ru-RU" sz="1600" smtClean="0"/>
              <a:pPr/>
              <a:t>6</a:t>
            </a:fld>
            <a:endParaRPr lang="ru-RU" sz="16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1. Интерактивная среда </a:t>
            </a:r>
            <a:r>
              <a:rPr lang="en-US" dirty="0"/>
              <a:t>iPython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27DF1-9D04-40A8-9AE2-527CDD82B1F0}"/>
              </a:ext>
            </a:extLst>
          </p:cNvPr>
          <p:cNvSpPr txBox="1"/>
          <p:nvPr/>
        </p:nvSpPr>
        <p:spPr>
          <a:xfrm>
            <a:off x="184632" y="1605896"/>
            <a:ext cx="846050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Установка Юпитер Ноутбук</a:t>
            </a:r>
            <a:endParaRPr lang="en-US" sz="2000" dirty="0"/>
          </a:p>
          <a:p>
            <a:r>
              <a:rPr lang="ru-RU" sz="2000" dirty="0">
                <a:hlinkClick r:id="rId2"/>
              </a:rPr>
              <a:t>https://jupyter.readthedocs.io/en/latest/install/notebook-classic.html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Для освоения и работы с ноутбуком </a:t>
            </a:r>
            <a:r>
              <a:rPr lang="ru-RU" sz="2000" dirty="0" err="1"/>
              <a:t>iPython</a:t>
            </a:r>
            <a:r>
              <a:rPr lang="ru-RU" sz="2000" dirty="0"/>
              <a:t>, рекомендуется пакет программ Анаконда (</a:t>
            </a:r>
            <a:r>
              <a:rPr lang="ru-RU" sz="2000" dirty="0" err="1"/>
              <a:t>Anaconda</a:t>
            </a:r>
            <a:r>
              <a:rPr lang="ru-RU" sz="2000" dirty="0"/>
              <a:t>)</a:t>
            </a:r>
          </a:p>
          <a:p>
            <a:r>
              <a:rPr lang="ru-RU" sz="2000" dirty="0">
                <a:hlinkClick r:id="rId3"/>
              </a:rPr>
              <a:t>https://www.anaconda.com/products/individual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Анаконда содержит Пайтон, Юпитер ноутбук и другие часто используемые приложения для научных вычислений и обработки данных.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Порядок установки и запуска </a:t>
            </a:r>
            <a:r>
              <a:rPr lang="ru-RU" sz="2000" dirty="0" err="1"/>
              <a:t>интерктивной</a:t>
            </a:r>
            <a:r>
              <a:rPr lang="ru-RU" sz="2000" dirty="0"/>
              <a:t> среды Юпитер ноутбук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Загрузить Анаконда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Установить Анаконда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Запустить Юпитер ноутбук. Для этого использовать команду меню, либо консольную команду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=&gt; </a:t>
            </a:r>
            <a:r>
              <a:rPr lang="ru-RU" sz="2000" dirty="0" err="1"/>
              <a:t>jupyter</a:t>
            </a:r>
            <a:r>
              <a:rPr lang="ru-RU" sz="2000" dirty="0"/>
              <a:t> </a:t>
            </a:r>
            <a:r>
              <a:rPr lang="ru-RU" sz="2000" dirty="0" err="1"/>
              <a:t>notebook</a:t>
            </a:r>
            <a:endParaRPr lang="ru-R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EF1CB-E3BC-483B-84F3-55F8A4F1F765}"/>
              </a:ext>
            </a:extLst>
          </p:cNvPr>
          <p:cNvSpPr txBox="1"/>
          <p:nvPr/>
        </p:nvSpPr>
        <p:spPr>
          <a:xfrm>
            <a:off x="184632" y="1106964"/>
            <a:ext cx="6637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 рамках этого курса мы будем работать в Юпитер Ноутбук</a:t>
            </a:r>
          </a:p>
        </p:txBody>
      </p:sp>
    </p:spTree>
    <p:extLst>
      <p:ext uri="{BB962C8B-B14F-4D97-AF65-F5344CB8AC3E}">
        <p14:creationId xmlns:p14="http://schemas.microsoft.com/office/powerpoint/2010/main" val="105049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05B8F0D-A360-44E2-AB2C-80B3FF0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661" y="3126060"/>
            <a:ext cx="6226474" cy="60587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Вопрос </a:t>
            </a:r>
            <a:r>
              <a:rPr lang="en-US" dirty="0"/>
              <a:t>2</a:t>
            </a:r>
            <a:r>
              <a:rPr lang="ru-RU" dirty="0"/>
              <a:t>. Основы синтаксиса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1BFCF00-E7EB-4340-88CE-9422B7D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8546" y="6356351"/>
            <a:ext cx="1246803" cy="365125"/>
          </a:xfrm>
        </p:spPr>
        <p:txBody>
          <a:bodyPr/>
          <a:lstStyle/>
          <a:p>
            <a:fld id="{C91A140B-44EE-4255-A26C-1F2780EA458E}" type="slidenum">
              <a:rPr lang="ru-RU" sz="1400" smtClean="0"/>
              <a:pPr/>
              <a:t>7</a:t>
            </a:fld>
            <a:endParaRPr lang="ru-RU" sz="140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F314D9-42DD-4B2E-8ADF-9EE4BD9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 2. Основы синтаксиса </a:t>
            </a:r>
            <a:r>
              <a:rPr lang="en-US" dirty="0"/>
              <a:t>iPython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0D4F8-6C40-470C-B242-247DF08D8AD6}"/>
              </a:ext>
            </a:extLst>
          </p:cNvPr>
          <p:cNvSpPr txBox="1"/>
          <p:nvPr/>
        </p:nvSpPr>
        <p:spPr>
          <a:xfrm>
            <a:off x="1312661" y="4189621"/>
            <a:ext cx="541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Материал вопросов 2 и 3 в формате Юпитер Ноутбук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4874D-6834-4932-A15C-1121B1FEE63E}"/>
              </a:ext>
            </a:extLst>
          </p:cNvPr>
          <p:cNvSpPr txBox="1"/>
          <p:nvPr/>
        </p:nvSpPr>
        <p:spPr>
          <a:xfrm>
            <a:off x="1312661" y="4584908"/>
            <a:ext cx="7202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https://github.com/mvs0301/STPPOD/blob/main/T01/T01.ipynb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11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A07A9B-5AAC-4AFC-88BC-14DADA3E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140B-44EE-4255-A26C-1F2780EA458E}" type="slidenum">
              <a:rPr lang="ru-RU" smtClean="0"/>
              <a:t>8</a:t>
            </a:fld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322842D-8FBF-4EFD-83D2-C543B8E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9AE2E-F385-47B6-B5E8-FD8F4D3947D0}"/>
              </a:ext>
            </a:extLst>
          </p:cNvPr>
          <p:cNvSpPr txBox="1"/>
          <p:nvPr/>
        </p:nvSpPr>
        <p:spPr>
          <a:xfrm>
            <a:off x="352147" y="2156838"/>
            <a:ext cx="84397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ru-RU" sz="2000" dirty="0"/>
              <a:t>Соловьев В. И. </a:t>
            </a:r>
            <a:r>
              <a:rPr lang="ru-RU" sz="2000" dirty="0">
                <a:effectLst/>
              </a:rPr>
              <a:t>Анализ данных в экономике: теория вероятностей, прикладная статистика, обработка и визуализация данных в </a:t>
            </a:r>
            <a:r>
              <a:rPr lang="ru-RU" sz="2000" dirty="0" err="1">
                <a:effectLst/>
              </a:rPr>
              <a:t>Microsoft</a:t>
            </a:r>
            <a:r>
              <a:rPr lang="ru-RU" sz="2000" dirty="0">
                <a:effectLst/>
              </a:rPr>
              <a:t> </a:t>
            </a:r>
            <a:r>
              <a:rPr lang="ru-RU" sz="2000" dirty="0" err="1">
                <a:effectLst/>
              </a:rPr>
              <a:t>Excel</a:t>
            </a:r>
            <a:r>
              <a:rPr lang="ru-RU" sz="2000" dirty="0">
                <a:effectLst/>
              </a:rPr>
              <a:t>. </a:t>
            </a:r>
            <a:r>
              <a:rPr lang="ru-RU" sz="2000" dirty="0"/>
              <a:t>Финансовый университет</a:t>
            </a:r>
            <a:r>
              <a:rPr lang="en-US" sz="2000" dirty="0"/>
              <a:t>,</a:t>
            </a:r>
            <a:r>
              <a:rPr lang="ru-RU" sz="2000" dirty="0"/>
              <a:t> 2019.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/>
              <a:t>Гисин</a:t>
            </a:r>
            <a:r>
              <a:rPr lang="ru-RU" sz="2000" dirty="0"/>
              <a:t> В. Б., Диденко А. С. , </a:t>
            </a:r>
            <a:r>
              <a:rPr lang="ru-RU" sz="2000" dirty="0" err="1"/>
              <a:t>Путко</a:t>
            </a:r>
            <a:r>
              <a:rPr lang="ru-RU" sz="2000" dirty="0"/>
              <a:t> Б. А. Математические основы финансовой экономики. Учебное пособие. Прометей. 2018.</a:t>
            </a:r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/>
              <a:t>Александрова</a:t>
            </a:r>
            <a:r>
              <a:rPr lang="en-US" sz="2000" dirty="0"/>
              <a:t> </a:t>
            </a:r>
            <a:r>
              <a:rPr lang="ru-RU" sz="2000" dirty="0"/>
              <a:t>И. А., </a:t>
            </a:r>
            <a:r>
              <a:rPr lang="ru-RU" sz="2000" dirty="0" err="1"/>
              <a:t>Балджы</a:t>
            </a:r>
            <a:r>
              <a:rPr lang="ru-RU" sz="2000" dirty="0"/>
              <a:t> А. С., Хрипунова М. Б. Математика на </a:t>
            </a:r>
            <a:r>
              <a:rPr lang="ru-RU" sz="2000" dirty="0" err="1"/>
              <a:t>Python</a:t>
            </a:r>
            <a:r>
              <a:rPr lang="ru-RU" sz="2000" dirty="0"/>
              <a:t>. Прометей. 2018.</a:t>
            </a:r>
            <a:endParaRPr lang="en-US" sz="2000" dirty="0"/>
          </a:p>
          <a:p>
            <a:pPr marL="457200" indent="-457200">
              <a:spcBef>
                <a:spcPts val="1200"/>
              </a:spcBef>
              <a:buFontTx/>
              <a:buAutoNum type="arabicPeriod"/>
            </a:pP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Д. А., </a:t>
            </a:r>
            <a:r>
              <a:rPr lang="ru-RU" sz="2000" dirty="0" err="1">
                <a:effectLst/>
              </a:rPr>
              <a:t>Баюк</a:t>
            </a:r>
            <a:r>
              <a:rPr lang="ru-RU" sz="2000" dirty="0">
                <a:effectLst/>
              </a:rPr>
              <a:t> О. А., Берзин Д. В., Иванюк В. А.,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Левченко К. Г., </a:t>
            </a:r>
            <a:r>
              <a:rPr lang="ru-RU" sz="2000" dirty="0" err="1">
                <a:effectLst/>
              </a:rPr>
              <a:t>Сунчалин</a:t>
            </a:r>
            <a:r>
              <a:rPr lang="ru-RU" sz="2000" dirty="0">
                <a:effectLst/>
              </a:rPr>
              <a:t> А. М., </a:t>
            </a:r>
            <a:r>
              <a:rPr lang="ru-RU" sz="2000" dirty="0" err="1">
                <a:effectLst/>
              </a:rPr>
              <a:t>Утакаева</a:t>
            </a:r>
            <a:r>
              <a:rPr lang="ru-RU" sz="2000" dirty="0">
                <a:effectLst/>
              </a:rPr>
              <a:t> И. Х.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Практическое применение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методов кластеризации,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классификации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аппроксимации</a:t>
            </a:r>
            <a:r>
              <a:rPr lang="en-US" sz="2000" dirty="0">
                <a:effectLst/>
              </a:rPr>
              <a:t> </a:t>
            </a:r>
            <a:r>
              <a:rPr lang="ru-RU" sz="2000" dirty="0">
                <a:effectLst/>
              </a:rPr>
              <a:t>на основе нейронных сетей</a:t>
            </a:r>
            <a:r>
              <a:rPr lang="en-US" sz="2000" dirty="0"/>
              <a:t>. </a:t>
            </a:r>
            <a:r>
              <a:rPr lang="ru-RU" sz="2000" dirty="0"/>
              <a:t>Финансовый университет, 2020.</a:t>
            </a:r>
            <a:endParaRPr lang="ru-RU" sz="20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CE9CD-3BB2-42D4-90BF-492D1E555EF0}"/>
              </a:ext>
            </a:extLst>
          </p:cNvPr>
          <p:cNvSpPr txBox="1"/>
          <p:nvPr/>
        </p:nvSpPr>
        <p:spPr>
          <a:xfrm>
            <a:off x="3239588" y="1393793"/>
            <a:ext cx="1558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Литература</a:t>
            </a:r>
          </a:p>
        </p:txBody>
      </p:sp>
    </p:spTree>
    <p:extLst>
      <p:ext uri="{BB962C8B-B14F-4D97-AF65-F5344CB8AC3E}">
        <p14:creationId xmlns:p14="http://schemas.microsoft.com/office/powerpoint/2010/main" val="46461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855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(Смирнов МВ) 4х3.potx" id="{588EC94A-D544-4775-9343-10927A285012}" vid="{A9012B57-9788-4374-AF63-A8C6BA50578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408</Words>
  <Application>Microsoft Office PowerPoint</Application>
  <PresentationFormat>Экран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Segoe UI Semibold</vt:lpstr>
      <vt:lpstr>Тема Office</vt:lpstr>
      <vt:lpstr>Тема 1. Введение в программирование на языке Python</vt:lpstr>
      <vt:lpstr>Цель и задачи</vt:lpstr>
      <vt:lpstr>Учебные вопросы</vt:lpstr>
      <vt:lpstr>Вопрос 1. Интерактивная среда iPython</vt:lpstr>
      <vt:lpstr>Вопрос 1. Интерактивная среда iPython</vt:lpstr>
      <vt:lpstr>Вопрос 1. Интерактивная среда iPython</vt:lpstr>
      <vt:lpstr>Вопрос 2. Основы синтаксиса iPython</vt:lpstr>
      <vt:lpstr>Литература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 Знакомство с современным стеком информационных технологий анализа данных</dc:title>
  <dc:creator>Михаил Смирнов</dc:creator>
  <cp:lastModifiedBy>Михаил Смирнов</cp:lastModifiedBy>
  <cp:revision>50</cp:revision>
  <dcterms:created xsi:type="dcterms:W3CDTF">2021-02-05T20:08:55Z</dcterms:created>
  <dcterms:modified xsi:type="dcterms:W3CDTF">2021-03-09T10:04:41Z</dcterms:modified>
</cp:coreProperties>
</file>