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95" r:id="rId6"/>
    <p:sldId id="296" r:id="rId7"/>
    <p:sldId id="297" r:id="rId8"/>
    <p:sldId id="288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Смирнов" initials="МС" lastIdx="1" clrIdx="0">
    <p:extLst>
      <p:ext uri="{19B8F6BF-5375-455C-9EA6-DF929625EA0E}">
        <p15:presenceInfo xmlns:p15="http://schemas.microsoft.com/office/powerpoint/2012/main" userId="61b183376f95c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15.03.2021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15.03.2021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15.03.2021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3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mvsmirnov@fa.ru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jupyter.readthedocs.io/en/latest/install/notebook-classi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s0301/STPPOD/blob/main/T01/T01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E0BF4-347F-40C7-B46A-D74321C2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2690191"/>
            <a:ext cx="8203474" cy="6772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166813" indent="-1166813" algn="l"/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Тема 1. Введение в программирование на языке 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ru-RU" sz="2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FCA413-D000-4260-8455-E5327305C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861704"/>
            <a:ext cx="8203474" cy="677209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Доцент Департамента анализа данных и машинного обучения </a:t>
            </a:r>
            <a:endParaRPr lang="en-US" sz="2000" dirty="0"/>
          </a:p>
          <a:p>
            <a:r>
              <a:rPr lang="ru-RU" sz="2000" dirty="0"/>
              <a:t>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9ACDA4-12BD-4B02-9317-9CE34901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4C18CB-D59C-4164-8305-FE055E7C2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826" y="2193925"/>
            <a:ext cx="8793804" cy="49626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2000" dirty="0"/>
              <a:t>Дисциплина «Современные технологии прикладного программирования </a:t>
            </a:r>
            <a:br>
              <a:rPr lang="ru-RU" sz="2000" dirty="0"/>
            </a:br>
            <a:r>
              <a:rPr lang="ru-RU" sz="2000" dirty="0"/>
              <a:t>и обработки данных»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1AC5D5F8-2A75-4AD5-B147-81433F4A8573}"/>
              </a:ext>
            </a:extLst>
          </p:cNvPr>
          <p:cNvSpPr txBox="1">
            <a:spLocks/>
          </p:cNvSpPr>
          <p:nvPr/>
        </p:nvSpPr>
        <p:spPr>
          <a:xfrm>
            <a:off x="3067117" y="4963121"/>
            <a:ext cx="3029222" cy="442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200" dirty="0">
                <a:latin typeface="+mj-lt"/>
              </a:rPr>
              <a:t>Лекция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1C6E5-554F-43FB-97CA-479EA99E798C}"/>
              </a:ext>
            </a:extLst>
          </p:cNvPr>
          <p:cNvSpPr txBox="1"/>
          <p:nvPr/>
        </p:nvSpPr>
        <p:spPr>
          <a:xfrm>
            <a:off x="531223" y="3739923"/>
            <a:ext cx="19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</a:t>
            </a:r>
            <a:r>
              <a:rPr lang="ru-RU" dirty="0"/>
              <a:t>марта 2021 года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8C657-4A2D-4146-B7C7-A32837CC875A}"/>
              </a:ext>
            </a:extLst>
          </p:cNvPr>
          <p:cNvSpPr txBox="1"/>
          <p:nvPr/>
        </p:nvSpPr>
        <p:spPr>
          <a:xfrm>
            <a:off x="531223" y="41925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</a:rPr>
              <a:t>Поток: </a:t>
            </a:r>
            <a:r>
              <a:rPr lang="ru-RU" dirty="0"/>
              <a:t>У18-7у</a:t>
            </a:r>
          </a:p>
        </p:txBody>
      </p:sp>
    </p:spTree>
    <p:extLst>
      <p:ext uri="{BB962C8B-B14F-4D97-AF65-F5344CB8AC3E}">
        <p14:creationId xmlns:p14="http://schemas.microsoft.com/office/powerpoint/2010/main" val="286441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17BF1C3-50E8-4698-BD98-7DA953E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3E13A7-B7A9-4E38-BB55-8AB0681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81B3304-D93B-4A6E-84DA-2D26C819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410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Ознакомиться с возможностями языка Пайтон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основы работы в интерактивной среде </a:t>
            </a:r>
            <a:r>
              <a:rPr lang="en-US" dirty="0">
                <a:latin typeface="+mj-lt"/>
              </a:rPr>
              <a:t>iPython</a:t>
            </a:r>
            <a:r>
              <a:rPr lang="ru-RU" dirty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Ознакомиться с интерфейсом Юпитер Ноутбук</a:t>
            </a:r>
            <a:r>
              <a:rPr lang="en-US" dirty="0">
                <a:latin typeface="+mj-lt"/>
              </a:rPr>
              <a:t>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Ознакомиться синтаксисом языка Пайтон.</a:t>
            </a:r>
          </a:p>
        </p:txBody>
      </p:sp>
    </p:spTree>
    <p:extLst>
      <p:ext uri="{BB962C8B-B14F-4D97-AF65-F5344CB8AC3E}">
        <p14:creationId xmlns:p14="http://schemas.microsoft.com/office/powerpoint/2010/main" val="225981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FB9AB6-07F2-4107-A473-94914DE24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47" y="1819141"/>
            <a:ext cx="7821354" cy="259423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Учебные вопросы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Интерактивная среда </a:t>
            </a:r>
            <a:r>
              <a:rPr lang="en-US" dirty="0"/>
              <a:t>iPython</a:t>
            </a:r>
            <a:endParaRPr lang="ru-RU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Дистрибутив Анаконда и Юпитер Ноутбук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Основы синтаксиса Пайтон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566AB5-0F6F-4518-8E92-DE6E71C3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FBD002-81AC-4222-B9FD-58E8699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42516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661" y="3126060"/>
            <a:ext cx="6226474" cy="60587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Вопрос 1. Интерактивная среда </a:t>
            </a:r>
            <a:r>
              <a:rPr lang="en-US" dirty="0"/>
              <a:t>iPython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8546" y="6356351"/>
            <a:ext cx="1246803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4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Интерактивная среда </a:t>
            </a:r>
            <a:r>
              <a:rPr lang="en-US" dirty="0"/>
              <a:t>iPython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82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8546" y="6356351"/>
            <a:ext cx="1246803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5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Интерактивная среда </a:t>
            </a:r>
            <a:r>
              <a:rPr lang="en-US" dirty="0"/>
              <a:t>iPython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AB3B83-598C-4E90-93C6-11E56315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85" y="1392576"/>
            <a:ext cx="2143125" cy="2143125"/>
          </a:xfrm>
          <a:prstGeom prst="rect">
            <a:avLst/>
          </a:prstGeom>
        </p:spPr>
      </p:pic>
      <p:pic>
        <p:nvPicPr>
          <p:cNvPr id="1026" name="Picture 2" descr="What is Google Colab?. Introduction to Google Colab. | by Hrishikesh Mane |  Medium">
            <a:extLst>
              <a:ext uri="{FF2B5EF4-FFF2-40B4-BE49-F238E27FC236}">
                <a16:creationId xmlns:a16="http://schemas.microsoft.com/office/drawing/2014/main" id="{7431AB2D-A79A-422D-B66A-8BBE204F9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35" y="2555867"/>
            <a:ext cx="3219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C53B6B04-3F12-411A-99EE-2C4591380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10" y="4841876"/>
            <a:ext cx="3028950" cy="1514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094D05-C9BF-46F7-A735-2874E842A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90" y="1893888"/>
            <a:ext cx="1981200" cy="2305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4B1156-8E58-4D0D-A271-F7D9C004DC55}"/>
              </a:ext>
            </a:extLst>
          </p:cNvPr>
          <p:cNvSpPr txBox="1"/>
          <p:nvPr/>
        </p:nvSpPr>
        <p:spPr>
          <a:xfrm>
            <a:off x="6711121" y="5807832"/>
            <a:ext cx="236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http://ipython.org/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398EA-23D3-474D-BF42-F58591E8945C}"/>
              </a:ext>
            </a:extLst>
          </p:cNvPr>
          <p:cNvSpPr txBox="1"/>
          <p:nvPr/>
        </p:nvSpPr>
        <p:spPr>
          <a:xfrm>
            <a:off x="881310" y="1069557"/>
            <a:ext cx="738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Интерактивная среда </a:t>
            </a:r>
            <a:r>
              <a:rPr lang="en-US" sz="2200" dirty="0"/>
              <a:t>iPython </a:t>
            </a:r>
            <a:r>
              <a:rPr lang="ru-RU" sz="2200" dirty="0"/>
              <a:t>имеет множество реализаций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F84AD4-F61F-449B-874C-C20052FDF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258" y="4198938"/>
            <a:ext cx="3543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4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3055" y="6356351"/>
            <a:ext cx="932294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6</a:t>
            </a:fld>
            <a:endParaRPr lang="ru-RU" sz="16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Интерактивная среда </a:t>
            </a:r>
            <a:r>
              <a:rPr lang="en-US" dirty="0"/>
              <a:t>iPython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27DF1-9D04-40A8-9AE2-527CDD82B1F0}"/>
              </a:ext>
            </a:extLst>
          </p:cNvPr>
          <p:cNvSpPr txBox="1"/>
          <p:nvPr/>
        </p:nvSpPr>
        <p:spPr>
          <a:xfrm>
            <a:off x="184632" y="1605896"/>
            <a:ext cx="846050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Установка Юпитер Ноутбук</a:t>
            </a:r>
            <a:endParaRPr lang="en-US" sz="2000" dirty="0"/>
          </a:p>
          <a:p>
            <a:r>
              <a:rPr lang="ru-RU" sz="2000" dirty="0">
                <a:hlinkClick r:id="rId2"/>
              </a:rPr>
              <a:t>https://jupyter.readthedocs.io/en/latest/install/notebook-classic.html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Для освоения и работы с ноутбуком </a:t>
            </a:r>
            <a:r>
              <a:rPr lang="ru-RU" sz="2000" dirty="0" err="1"/>
              <a:t>iPython</a:t>
            </a:r>
            <a:r>
              <a:rPr lang="ru-RU" sz="2000" dirty="0"/>
              <a:t>, рекомендуется пакет программ Анаконда (</a:t>
            </a:r>
            <a:r>
              <a:rPr lang="ru-RU" sz="2000" dirty="0" err="1"/>
              <a:t>Anaconda</a:t>
            </a:r>
            <a:r>
              <a:rPr lang="ru-RU" sz="2000" dirty="0"/>
              <a:t>)</a:t>
            </a:r>
          </a:p>
          <a:p>
            <a:r>
              <a:rPr lang="ru-RU" sz="2000" dirty="0">
                <a:hlinkClick r:id="rId3"/>
              </a:rPr>
              <a:t>https://www.anaconda.com/products/individual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Анаконда содержит Пайтон, Юпитер ноутбук и другие часто используемые приложения для научных вычислений и обработки данных.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Порядок установки и запуска </a:t>
            </a:r>
            <a:r>
              <a:rPr lang="ru-RU" sz="2000" dirty="0" err="1"/>
              <a:t>интерктивной</a:t>
            </a:r>
            <a:r>
              <a:rPr lang="ru-RU" sz="2000" dirty="0"/>
              <a:t> среды Юпитер ноутбук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Загрузить Анаконда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Установить Анаконда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Запустить Юпитер ноутбук. Для этого использовать команду меню, либо консольную команду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=&gt; </a:t>
            </a:r>
            <a:r>
              <a:rPr lang="ru-RU" sz="2000" dirty="0" err="1"/>
              <a:t>jupyter</a:t>
            </a:r>
            <a:r>
              <a:rPr lang="ru-RU" sz="2000" dirty="0"/>
              <a:t> </a:t>
            </a:r>
            <a:r>
              <a:rPr lang="ru-RU" sz="2000" dirty="0" err="1"/>
              <a:t>notebook</a:t>
            </a:r>
            <a:endParaRPr lang="ru-RU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EF1CB-E3BC-483B-84F3-55F8A4F1F765}"/>
              </a:ext>
            </a:extLst>
          </p:cNvPr>
          <p:cNvSpPr txBox="1"/>
          <p:nvPr/>
        </p:nvSpPr>
        <p:spPr>
          <a:xfrm>
            <a:off x="184632" y="1106964"/>
            <a:ext cx="6637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 рамках этого курса мы будем работать в Юпитер Ноутбук</a:t>
            </a:r>
          </a:p>
        </p:txBody>
      </p:sp>
    </p:spTree>
    <p:extLst>
      <p:ext uri="{BB962C8B-B14F-4D97-AF65-F5344CB8AC3E}">
        <p14:creationId xmlns:p14="http://schemas.microsoft.com/office/powerpoint/2010/main" val="105049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661" y="3126060"/>
            <a:ext cx="6226474" cy="60587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Вопрос </a:t>
            </a:r>
            <a:r>
              <a:rPr lang="en-US" dirty="0"/>
              <a:t>2</a:t>
            </a:r>
            <a:r>
              <a:rPr lang="ru-RU" dirty="0"/>
              <a:t>. Основы синтаксиса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8546" y="6356351"/>
            <a:ext cx="1246803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7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2. Основы синтаксиса </a:t>
            </a:r>
            <a:r>
              <a:rPr lang="en-US" dirty="0"/>
              <a:t>iPython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0D4F8-6C40-470C-B242-247DF08D8AD6}"/>
              </a:ext>
            </a:extLst>
          </p:cNvPr>
          <p:cNvSpPr txBox="1"/>
          <p:nvPr/>
        </p:nvSpPr>
        <p:spPr>
          <a:xfrm>
            <a:off x="1312661" y="4189621"/>
            <a:ext cx="541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Материал вопросов 2 и 3 в формате Юпитер Ноутбук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4874D-6834-4932-A15C-1121B1FEE63E}"/>
              </a:ext>
            </a:extLst>
          </p:cNvPr>
          <p:cNvSpPr txBox="1"/>
          <p:nvPr/>
        </p:nvSpPr>
        <p:spPr>
          <a:xfrm>
            <a:off x="1312661" y="4584908"/>
            <a:ext cx="720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https://github.com/mvs0301/STPPOD/blob/main/T01/T01.ipynb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11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A07A9B-5AAC-4AFC-88BC-14DADA3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22842D-8FBF-4EFD-83D2-C543B8E0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9AE2E-F385-47B6-B5E8-FD8F4D3947D0}"/>
              </a:ext>
            </a:extLst>
          </p:cNvPr>
          <p:cNvSpPr txBox="1"/>
          <p:nvPr/>
        </p:nvSpPr>
        <p:spPr>
          <a:xfrm>
            <a:off x="352147" y="2156838"/>
            <a:ext cx="84397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ru-RU" sz="2000" dirty="0"/>
              <a:t>Соловьев В. И. </a:t>
            </a:r>
            <a:r>
              <a:rPr lang="ru-RU" sz="2000" dirty="0">
                <a:effectLst/>
              </a:rPr>
              <a:t>Анализ данных в экономике: теория вероятностей, прикладная статистика, обработка и визуализация данных в </a:t>
            </a:r>
            <a:r>
              <a:rPr lang="ru-RU" sz="2000" dirty="0" err="1">
                <a:effectLst/>
              </a:rPr>
              <a:t>Microsoft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Excel</a:t>
            </a:r>
            <a:r>
              <a:rPr lang="ru-RU" sz="2000" dirty="0">
                <a:effectLst/>
              </a:rPr>
              <a:t>. </a:t>
            </a:r>
            <a:r>
              <a:rPr lang="ru-RU" sz="2000" dirty="0"/>
              <a:t>Финансовый университет</a:t>
            </a:r>
            <a:r>
              <a:rPr lang="en-US" sz="2000" dirty="0"/>
              <a:t>,</a:t>
            </a:r>
            <a:r>
              <a:rPr lang="ru-RU" sz="2000" dirty="0"/>
              <a:t> 2019.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/>
              <a:t>Гисин</a:t>
            </a:r>
            <a:r>
              <a:rPr lang="ru-RU" sz="2000" dirty="0"/>
              <a:t> В. Б., Диденко А. С. , </a:t>
            </a:r>
            <a:r>
              <a:rPr lang="ru-RU" sz="2000" dirty="0" err="1"/>
              <a:t>Путко</a:t>
            </a:r>
            <a:r>
              <a:rPr lang="ru-RU" sz="2000" dirty="0"/>
              <a:t> Б. А. Математические основы финансовой экономики. Учебное пособие. Прометей. 2018.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/>
              <a:t>Александрова</a:t>
            </a:r>
            <a:r>
              <a:rPr lang="en-US" sz="2000" dirty="0"/>
              <a:t> </a:t>
            </a:r>
            <a:r>
              <a:rPr lang="ru-RU" sz="2000" dirty="0"/>
              <a:t>И. А., </a:t>
            </a:r>
            <a:r>
              <a:rPr lang="ru-RU" sz="2000" dirty="0" err="1"/>
              <a:t>Балджы</a:t>
            </a:r>
            <a:r>
              <a:rPr lang="ru-RU" sz="2000" dirty="0"/>
              <a:t> А. С., Хрипунова М. Б. Математика на </a:t>
            </a:r>
            <a:r>
              <a:rPr lang="ru-RU" sz="2000" dirty="0" err="1"/>
              <a:t>Python</a:t>
            </a:r>
            <a:r>
              <a:rPr lang="ru-RU" sz="2000" dirty="0"/>
              <a:t>. Прометей. 2018.</a:t>
            </a:r>
            <a:endParaRPr lang="en-US" sz="20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Д. А., </a:t>
            </a: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О. А., Берзин Д. В., Иванюк В. А.,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Левченко К. Г., </a:t>
            </a:r>
            <a:r>
              <a:rPr lang="ru-RU" sz="2000" dirty="0" err="1">
                <a:effectLst/>
              </a:rPr>
              <a:t>Сунчалин</a:t>
            </a:r>
            <a:r>
              <a:rPr lang="ru-RU" sz="2000" dirty="0">
                <a:effectLst/>
              </a:rPr>
              <a:t> А. М., </a:t>
            </a:r>
            <a:r>
              <a:rPr lang="ru-RU" sz="2000" dirty="0" err="1">
                <a:effectLst/>
              </a:rPr>
              <a:t>Утакаева</a:t>
            </a:r>
            <a:r>
              <a:rPr lang="ru-RU" sz="2000" dirty="0">
                <a:effectLst/>
              </a:rPr>
              <a:t> И. Х.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Практическое применение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методов кластеризации,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классификации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аппроксимации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на основе нейронных сетей</a:t>
            </a:r>
            <a:r>
              <a:rPr lang="en-US" sz="2000" dirty="0"/>
              <a:t>. </a:t>
            </a:r>
            <a:r>
              <a:rPr lang="ru-RU" sz="2000" dirty="0"/>
              <a:t>Финансовый университет, 2020.</a:t>
            </a:r>
            <a:endParaRPr lang="ru-RU" sz="20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CE9CD-3BB2-42D4-90BF-492D1E555EF0}"/>
              </a:ext>
            </a:extLst>
          </p:cNvPr>
          <p:cNvSpPr txBox="1"/>
          <p:nvPr/>
        </p:nvSpPr>
        <p:spPr>
          <a:xfrm>
            <a:off x="3239588" y="1393793"/>
            <a:ext cx="1558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46461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855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588EC94A-D544-4775-9343-10927A285012}" vid="{A9012B57-9788-4374-AF63-A8C6BA50578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405</Words>
  <Application>Microsoft Office PowerPoint</Application>
  <PresentationFormat>Экран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Segoe UI Semibold</vt:lpstr>
      <vt:lpstr>Тема Office</vt:lpstr>
      <vt:lpstr>Тема 1. Введение в программирование на языке Python</vt:lpstr>
      <vt:lpstr>Цель и задачи</vt:lpstr>
      <vt:lpstr>Учебные вопросы</vt:lpstr>
      <vt:lpstr>Вопрос 1. Интерактивная среда iPython</vt:lpstr>
      <vt:lpstr>Вопрос 1. Интерактивная среда iPython</vt:lpstr>
      <vt:lpstr>Вопрос 1. Интерактивная среда iPython</vt:lpstr>
      <vt:lpstr>Вопрос 2. Основы синтаксиса iPython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Знакомство с современным стеком информационных технологий анализа данных</dc:title>
  <dc:creator>Михаил Смирнов</dc:creator>
  <cp:lastModifiedBy>Михаил Смирнов</cp:lastModifiedBy>
  <cp:revision>52</cp:revision>
  <dcterms:created xsi:type="dcterms:W3CDTF">2021-02-05T20:08:55Z</dcterms:created>
  <dcterms:modified xsi:type="dcterms:W3CDTF">2021-03-15T16:06:29Z</dcterms:modified>
</cp:coreProperties>
</file>