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31.08.2021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31.08.2021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31.08.2021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  <a:effectLst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4C33-8509-41B2-99CB-03530469E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2757652"/>
            <a:ext cx="8203474" cy="774700"/>
          </a:xfrm>
        </p:spPr>
        <p:txBody>
          <a:bodyPr>
            <a:normAutofit/>
          </a:bodyPr>
          <a:lstStyle/>
          <a:p>
            <a:r>
              <a:rPr lang="ru-RU" dirty="0"/>
              <a:t>Тема 1. Основные стандарты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C2FBA-F206-49E1-9D6C-72829D820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Преподаватель: доцент Департамента анализа данных и машинного обучения 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9CA5F4-F83C-4647-86EC-DA9E6055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1249" y="6356351"/>
            <a:ext cx="114439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1</a:t>
            </a:fld>
            <a:endParaRPr lang="ru-RU" sz="140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C24DC4-3A9F-4B25-A95D-4C880C02C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56372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Технологии разработки </a:t>
            </a:r>
            <a:r>
              <a:rPr lang="en-US" dirty="0"/>
              <a:t>web-</a:t>
            </a:r>
            <a:r>
              <a:rPr lang="ru-RU" dirty="0"/>
              <a:t>приложений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F23B-C707-4067-B04E-C456B2F9E615}"/>
              </a:ext>
            </a:extLst>
          </p:cNvPr>
          <p:cNvSpPr txBox="1"/>
          <p:nvPr/>
        </p:nvSpPr>
        <p:spPr>
          <a:xfrm>
            <a:off x="622300" y="3826470"/>
            <a:ext cx="4326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сентября 2021 г.</a:t>
            </a:r>
          </a:p>
          <a:p>
            <a:r>
              <a:rPr lang="ru-RU" dirty="0"/>
              <a:t>В4/3410(кк) (4-й Вешняковский проезд, 4)</a:t>
            </a:r>
          </a:p>
          <a:p>
            <a:r>
              <a:rPr lang="ru-RU" dirty="0"/>
              <a:t>ПИ19-3</a:t>
            </a:r>
          </a:p>
        </p:txBody>
      </p:sp>
    </p:spTree>
    <p:extLst>
      <p:ext uri="{BB962C8B-B14F-4D97-AF65-F5344CB8AC3E}">
        <p14:creationId xmlns:p14="http://schemas.microsoft.com/office/powerpoint/2010/main" val="374357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26E296-F3C4-4FEE-9D69-036FEA1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20F67F6-3E5A-45BB-8F27-C400070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E2263-27E1-4A7F-A265-1FA4E4042CE8}"/>
              </a:ext>
            </a:extLst>
          </p:cNvPr>
          <p:cNvSpPr txBox="1"/>
          <p:nvPr/>
        </p:nvSpPr>
        <p:spPr>
          <a:xfrm>
            <a:off x="263446" y="1970852"/>
            <a:ext cx="8251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Полужирный текст&lt;/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b&gt;&lt;/p&gt;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&lt;p&gt;&lt;i&gt;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Курсив&lt;/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i&gt;&lt;/p&gt;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is&lt;sub&gt; subscript&lt;/sub&gt; and &lt;sup&gt;superscript&lt;/sup&gt;&lt;/p&gt;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63A1-CE03-4A21-B94F-099EA454E18D}"/>
              </a:ext>
            </a:extLst>
          </p:cNvPr>
          <p:cNvSpPr txBox="1"/>
          <p:nvPr/>
        </p:nvSpPr>
        <p:spPr>
          <a:xfrm>
            <a:off x="2765502" y="1282390"/>
            <a:ext cx="370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Элементы форматирования текста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EA719C-1D29-4117-A1D4-067EC6EA1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31" y="3918522"/>
            <a:ext cx="4679651" cy="26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26E296-F3C4-4FEE-9D69-036FEA1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20F67F6-3E5A-45BB-8F27-C400070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63A1-CE03-4A21-B94F-099EA454E18D}"/>
              </a:ext>
            </a:extLst>
          </p:cNvPr>
          <p:cNvSpPr txBox="1"/>
          <p:nvPr/>
        </p:nvSpPr>
        <p:spPr>
          <a:xfrm>
            <a:off x="2594920" y="1293541"/>
            <a:ext cx="395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Элементы форматирования текста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A6CB4D-F942-457A-8122-F6C08703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69" y="2419356"/>
            <a:ext cx="412595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Important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Italic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Emphasized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Marked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Smaller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Superscript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1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14325" y="1528828"/>
            <a:ext cx="7846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Каскадные таблицы стилей (CSS) используются для форматирования макета веб-страницы.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C992A-0EBE-4C82-B1BD-B07D81CCC4A9}"/>
              </a:ext>
            </a:extLst>
          </p:cNvPr>
          <p:cNvSpPr txBox="1"/>
          <p:nvPr/>
        </p:nvSpPr>
        <p:spPr>
          <a:xfrm>
            <a:off x="412596" y="2448573"/>
            <a:ext cx="8218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CSS в HTML-документе может быть: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Встроенный - с использованием атрибута стиля внутри HTML-элементов.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Внутренний - с помощью элемента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 в разделе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Внешний - с помощью элемента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 для ссылки на внешний файл CSS.</a:t>
            </a:r>
          </a:p>
        </p:txBody>
      </p:sp>
    </p:spTree>
    <p:extLst>
      <p:ext uri="{BB962C8B-B14F-4D97-AF65-F5344CB8AC3E}">
        <p14:creationId xmlns:p14="http://schemas.microsoft.com/office/powerpoint/2010/main" val="194984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563860" y="1236440"/>
            <a:ext cx="2016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Внутренний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B433B-A098-4372-A440-29676BB19538}"/>
              </a:ext>
            </a:extLst>
          </p:cNvPr>
          <p:cNvSpPr txBox="1"/>
          <p:nvPr/>
        </p:nvSpPr>
        <p:spPr>
          <a:xfrm>
            <a:off x="234175" y="1880487"/>
            <a:ext cx="4806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{background-color: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   {color: blue;}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   {color: red;}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параграф.&lt;/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0F5EE9-0A50-4E97-8343-20AED9CB6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51" y="3437568"/>
            <a:ext cx="4585080" cy="24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618571" y="1270634"/>
            <a:ext cx="1906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Внешний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B686B-BBA0-4B63-9BCE-4D0B5E4E5B44}"/>
              </a:ext>
            </a:extLst>
          </p:cNvPr>
          <p:cNvSpPr txBox="1"/>
          <p:nvPr/>
        </p:nvSpPr>
        <p:spPr>
          <a:xfrm>
            <a:off x="116113" y="2166888"/>
            <a:ext cx="445588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="styles.css"&gt;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параграф.&lt;/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523-6BCB-40ED-8BFD-1D09D08CF1AF}"/>
              </a:ext>
            </a:extLst>
          </p:cNvPr>
          <p:cNvSpPr txBox="1"/>
          <p:nvPr/>
        </p:nvSpPr>
        <p:spPr>
          <a:xfrm>
            <a:off x="4114799" y="2874774"/>
            <a:ext cx="47940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8BCE8-8C76-41E2-8A60-E5FFCBB11FC3}"/>
              </a:ext>
            </a:extLst>
          </p:cNvPr>
          <p:cNvSpPr txBox="1"/>
          <p:nvPr/>
        </p:nvSpPr>
        <p:spPr>
          <a:xfrm>
            <a:off x="4119401" y="2364728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"styles.css":</a:t>
            </a:r>
          </a:p>
        </p:txBody>
      </p:sp>
    </p:spTree>
    <p:extLst>
      <p:ext uri="{BB962C8B-B14F-4D97-AF65-F5344CB8AC3E}">
        <p14:creationId xmlns:p14="http://schemas.microsoft.com/office/powerpoint/2010/main" val="184913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03CF4-0589-4A4C-9F05-782252E61FA8}"/>
              </a:ext>
            </a:extLst>
          </p:cNvPr>
          <p:cNvSpPr txBox="1"/>
          <p:nvPr/>
        </p:nvSpPr>
        <p:spPr>
          <a:xfrm>
            <a:off x="289931" y="1166843"/>
            <a:ext cx="822541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Мой первый Ява-скрипт&lt;/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type="button"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('demo').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Date()"&gt;</a:t>
            </a:r>
          </a:p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Нажмите чтобы показать дату и время.&lt;/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id="demo"&gt;&lt;/p&gt;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C31297-4642-4C1F-B5C6-7C243BDE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82" y="4234787"/>
            <a:ext cx="5096586" cy="17337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092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5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234918"/>
            <a:ext cx="8891451" cy="29579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Учебные вопросы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Язык описания документов </a:t>
            </a:r>
            <a:r>
              <a:rPr lang="en-US" dirty="0"/>
              <a:t>HTML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Основы каскадных таблиц стилей CSS</a:t>
            </a:r>
          </a:p>
          <a:p>
            <a:pPr marL="514350" indent="-514350">
              <a:buAutoNum type="arabicPeriod"/>
            </a:pPr>
            <a:r>
              <a:rPr lang="ru-RU" dirty="0"/>
              <a:t>Основы языка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1. Основные стандарты </a:t>
            </a:r>
            <a:r>
              <a:rPr lang="en-US" dirty="0"/>
              <a:t>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31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55E56-14CB-408A-8BE6-8F0947B5A7A7}"/>
              </a:ext>
            </a:extLst>
          </p:cNvPr>
          <p:cNvSpPr txBox="1"/>
          <p:nvPr/>
        </p:nvSpPr>
        <p:spPr>
          <a:xfrm>
            <a:off x="3560956" y="1449659"/>
            <a:ext cx="175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История </a:t>
            </a:r>
            <a:r>
              <a:rPr lang="en-US" sz="2000" dirty="0"/>
              <a:t>HTML</a:t>
            </a:r>
            <a:endParaRPr lang="ru-RU" sz="2000" dirty="0"/>
          </a:p>
        </p:txBody>
      </p:sp>
      <p:graphicFrame>
        <p:nvGraphicFramePr>
          <p:cNvPr id="20" name="Таблица 20">
            <a:extLst>
              <a:ext uri="{FF2B5EF4-FFF2-40B4-BE49-F238E27FC236}">
                <a16:creationId xmlns:a16="http://schemas.microsoft.com/office/drawing/2014/main" id="{56D14822-87EE-4CDE-8919-F20E65BFE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38343"/>
              </p:ext>
            </p:extLst>
          </p:nvPr>
        </p:nvGraphicFramePr>
        <p:xfrm>
          <a:off x="1524000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88">
                  <a:extLst>
                    <a:ext uri="{9D8B030D-6E8A-4147-A177-3AD203B41FA5}">
                      <a16:colId xmlns:a16="http://schemas.microsoft.com/office/drawing/2014/main" val="674646781"/>
                    </a:ext>
                  </a:extLst>
                </a:gridCol>
                <a:gridCol w="4988312">
                  <a:extLst>
                    <a:ext uri="{9D8B030D-6E8A-4147-A177-3AD203B41FA5}">
                      <a16:colId xmlns:a16="http://schemas.microsoft.com/office/drawing/2014/main" val="1323237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Событие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Тим </a:t>
                      </a:r>
                      <a:r>
                        <a:rPr lang="ru-RU" sz="1800" dirty="0" err="1">
                          <a:effectLst/>
                        </a:rPr>
                        <a:t>Бернерз</a:t>
                      </a:r>
                      <a:r>
                        <a:rPr lang="ru-RU" sz="1800" dirty="0">
                          <a:effectLst/>
                        </a:rPr>
                        <a:t> Ли изобрел</a:t>
                      </a:r>
                      <a:r>
                        <a:rPr lang="en-US" sz="1800" dirty="0">
                          <a:effectLst/>
                        </a:rPr>
                        <a:t> www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2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Тим </a:t>
                      </a:r>
                      <a:r>
                        <a:rPr lang="ru-RU" sz="1800" dirty="0" err="1">
                          <a:effectLst/>
                        </a:rPr>
                        <a:t>Бернерз</a:t>
                      </a:r>
                      <a:r>
                        <a:rPr lang="ru-RU" sz="1800" dirty="0">
                          <a:effectLst/>
                        </a:rPr>
                        <a:t> Ли изобрел</a:t>
                      </a:r>
                      <a:r>
                        <a:rPr lang="en-US" sz="1800" dirty="0">
                          <a:effectLst/>
                        </a:rPr>
                        <a:t>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5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0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1999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6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2012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2017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Организацией </a:t>
                      </a:r>
                      <a:r>
                        <a:rPr lang="en-US" sz="1800" dirty="0">
                          <a:effectLst/>
                        </a:rPr>
                        <a:t>W3C </a:t>
                      </a:r>
                      <a:r>
                        <a:rPr lang="ru-RU" sz="1800" dirty="0">
                          <a:effectLst/>
                        </a:rPr>
                        <a:t>рекомендован </a:t>
                      </a:r>
                      <a:r>
                        <a:rPr lang="en-US" sz="1800" dirty="0">
                          <a:effectLst/>
                        </a:rPr>
                        <a:t>HTML 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5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0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pic>
        <p:nvPicPr>
          <p:cNvPr id="10" name="Объект 9" descr="Изображение выглядит как текст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EAE4288E-61E2-416F-86BA-B8C5012DF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6" y="1135129"/>
            <a:ext cx="3839111" cy="2915057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C92620-E7C2-4C69-9527-F6158840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79" y="1135128"/>
            <a:ext cx="4627491" cy="291505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459A5FAA-FD04-490A-B74D-3FC3E3F8EF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4536961"/>
            <a:ext cx="905738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declaration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HTML5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root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HTML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page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contains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HTML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page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HTML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shown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browser's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page's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document's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container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visible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headings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paragraphs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hyperlinks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large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heading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paragraph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2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85592"/>
            <a:ext cx="4746809" cy="6058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</a:t>
            </a:r>
            <a:r>
              <a:rPr lang="en-US" dirty="0"/>
              <a:t>HTML </a:t>
            </a:r>
            <a:r>
              <a:rPr lang="ru-RU" dirty="0"/>
              <a:t>страницы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760" y="6356351"/>
            <a:ext cx="64258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687614-2599-4D61-A54E-18E808018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3" y="1591471"/>
            <a:ext cx="8393431" cy="4031611"/>
          </a:xfrm>
          <a:prstGeom prst="rect">
            <a:avLst/>
          </a:prstGeom>
        </p:spPr>
      </p:pic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EE4686B0-466A-4F43-B10B-0CED380DAF0F}"/>
              </a:ext>
            </a:extLst>
          </p:cNvPr>
          <p:cNvSpPr txBox="1">
            <a:spLocks/>
          </p:cNvSpPr>
          <p:nvPr/>
        </p:nvSpPr>
        <p:spPr>
          <a:xfrm>
            <a:off x="3033132" y="123461"/>
            <a:ext cx="5980238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DF16C-FC71-4F41-84D3-C46D1C9DB00A}"/>
              </a:ext>
            </a:extLst>
          </p:cNvPr>
          <p:cNvSpPr txBox="1"/>
          <p:nvPr/>
        </p:nvSpPr>
        <p:spPr>
          <a:xfrm>
            <a:off x="301082" y="5767296"/>
            <a:ext cx="8348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content inside the &lt;title&gt; element will be shown in the browser's title bar or in the page's tab.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025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85592"/>
            <a:ext cx="4746809" cy="6058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Элементы </a:t>
            </a:r>
            <a:r>
              <a:rPr lang="en-US" dirty="0"/>
              <a:t>HTML</a:t>
            </a:r>
            <a:r>
              <a:rPr lang="ru-RU" dirty="0"/>
              <a:t>-страницы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760" y="6356351"/>
            <a:ext cx="64258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EE4686B0-466A-4F43-B10B-0CED380DAF0F}"/>
              </a:ext>
            </a:extLst>
          </p:cNvPr>
          <p:cNvSpPr txBox="1">
            <a:spLocks/>
          </p:cNvSpPr>
          <p:nvPr/>
        </p:nvSpPr>
        <p:spPr>
          <a:xfrm>
            <a:off x="3033132" y="123461"/>
            <a:ext cx="5980238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2EC72-90B2-4125-BC76-45B5D5BF2866}"/>
              </a:ext>
            </a:extLst>
          </p:cNvPr>
          <p:cNvSpPr txBox="1"/>
          <p:nvPr/>
        </p:nvSpPr>
        <p:spPr>
          <a:xfrm>
            <a:off x="126274" y="1663057"/>
            <a:ext cx="1579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Заголовки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F0478-1EBE-4124-91A9-C8ABBC4EE15C}"/>
              </a:ext>
            </a:extLst>
          </p:cNvPr>
          <p:cNvSpPr txBox="1"/>
          <p:nvPr/>
        </p:nvSpPr>
        <p:spPr>
          <a:xfrm>
            <a:off x="794085" y="2160252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</a:t>
            </a:r>
            <a:r>
              <a:rPr lang="en-US" dirty="0"/>
              <a:t>&lt;h1&gt; </a:t>
            </a:r>
            <a:r>
              <a:rPr lang="ru-RU" dirty="0"/>
              <a:t>до</a:t>
            </a:r>
            <a:r>
              <a:rPr lang="en-US" dirty="0"/>
              <a:t> &lt;h6&gt;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5277F-9D01-40D4-98A0-3FD545F8B530}"/>
              </a:ext>
            </a:extLst>
          </p:cNvPr>
          <p:cNvSpPr txBox="1"/>
          <p:nvPr/>
        </p:nvSpPr>
        <p:spPr>
          <a:xfrm>
            <a:off x="126274" y="2939945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Ссылки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9E38B-2163-42A1-8EF6-6C9A6DC63C2D}"/>
              </a:ext>
            </a:extLst>
          </p:cNvPr>
          <p:cNvSpPr txBox="1"/>
          <p:nvPr/>
        </p:nvSpPr>
        <p:spPr>
          <a:xfrm>
            <a:off x="747132" y="3489067"/>
            <a:ext cx="764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="https://www.w3.org/"&gt;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Это ссылка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97731-CE33-4B74-8649-0E142B0AFFB1}"/>
              </a:ext>
            </a:extLst>
          </p:cNvPr>
          <p:cNvSpPr txBox="1"/>
          <p:nvPr/>
        </p:nvSpPr>
        <p:spPr>
          <a:xfrm>
            <a:off x="828625" y="4800028"/>
            <a:ext cx="764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=“Image.jpg"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=“fa.ru"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="104"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="142"&gt;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4D2EF-3ED7-441F-A3A7-0E309DB70D5A}"/>
              </a:ext>
            </a:extLst>
          </p:cNvPr>
          <p:cNvSpPr txBox="1"/>
          <p:nvPr/>
        </p:nvSpPr>
        <p:spPr>
          <a:xfrm>
            <a:off x="126274" y="4281684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Рисунки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8E454-60C9-4FEF-A05D-F4E69C12EB4B}"/>
              </a:ext>
            </a:extLst>
          </p:cNvPr>
          <p:cNvSpPr txBox="1"/>
          <p:nvPr/>
        </p:nvSpPr>
        <p:spPr>
          <a:xfrm>
            <a:off x="256459" y="5764523"/>
            <a:ext cx="863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Ссылки на документы и рисунки могут быть как абсолютными, так и относительными</a:t>
            </a:r>
          </a:p>
        </p:txBody>
      </p:sp>
    </p:spTree>
    <p:extLst>
      <p:ext uri="{BB962C8B-B14F-4D97-AF65-F5344CB8AC3E}">
        <p14:creationId xmlns:p14="http://schemas.microsoft.com/office/powerpoint/2010/main" val="263382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234918"/>
            <a:ext cx="8891451" cy="29579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и редактирование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Блокнот </a:t>
            </a:r>
            <a:r>
              <a:rPr lang="en-US" dirty="0"/>
              <a:t>Windows (Notepad)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Текстовые редакторы (</a:t>
            </a:r>
            <a:r>
              <a:rPr lang="en-US" dirty="0"/>
              <a:t>Notepad++)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Специализированные редакторы </a:t>
            </a:r>
            <a:r>
              <a:rPr lang="en-US" dirty="0"/>
              <a:t>HTML </a:t>
            </a:r>
            <a:r>
              <a:rPr lang="ru-RU" dirty="0"/>
              <a:t>кода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C8505-8C10-494C-A5FB-5024269438A9}"/>
              </a:ext>
            </a:extLst>
          </p:cNvPr>
          <p:cNvSpPr txBox="1"/>
          <p:nvPr/>
        </p:nvSpPr>
        <p:spPr>
          <a:xfrm>
            <a:off x="250529" y="4351274"/>
            <a:ext cx="8634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Задание. 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С помощью блокнота </a:t>
            </a:r>
            <a:r>
              <a:rPr lang="en-US" dirty="0"/>
              <a:t>Windows </a:t>
            </a:r>
            <a:r>
              <a:rPr lang="ru-RU" dirty="0"/>
              <a:t>создайте </a:t>
            </a:r>
            <a:r>
              <a:rPr lang="en-US" dirty="0"/>
              <a:t>html-</a:t>
            </a:r>
            <a:r>
              <a:rPr lang="ru-RU" dirty="0"/>
              <a:t>документ, состоящий из нескольких заголовков разного уровня, нескольких параграфов и ссылки на другой </a:t>
            </a:r>
            <a:r>
              <a:rPr lang="en-US" dirty="0"/>
              <a:t>html-</a:t>
            </a:r>
            <a:r>
              <a:rPr lang="ru-RU" dirty="0"/>
              <a:t>документ. Откройте документ в браузере.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Нажмите правой клавишей мышки в любом месте страницы и выполните контекстную команду, открывающую </a:t>
            </a:r>
            <a:r>
              <a:rPr lang="en-US" dirty="0"/>
              <a:t>html-</a:t>
            </a:r>
            <a:r>
              <a:rPr lang="ru-RU" dirty="0"/>
              <a:t>код.</a:t>
            </a:r>
          </a:p>
        </p:txBody>
      </p:sp>
    </p:spTree>
    <p:extLst>
      <p:ext uri="{BB962C8B-B14F-4D97-AF65-F5344CB8AC3E}">
        <p14:creationId xmlns:p14="http://schemas.microsoft.com/office/powerpoint/2010/main" val="409729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9" y="1211549"/>
            <a:ext cx="4951886" cy="526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Стили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D1CBF-8EDE-4789-936D-4FA3D1338EAC}"/>
              </a:ext>
            </a:extLst>
          </p:cNvPr>
          <p:cNvSpPr txBox="1"/>
          <p:nvPr/>
        </p:nvSpPr>
        <p:spPr>
          <a:xfrm>
            <a:off x="250529" y="1944305"/>
            <a:ext cx="863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Атрибут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lang="ru-RU" dirty="0"/>
              <a:t>используется для придания элементам стилей, таких как цвет, шрифт, размер.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F296-06EB-40E5-9D98-A4C5026D9736}"/>
              </a:ext>
            </a:extLst>
          </p:cNvPr>
          <p:cNvSpPr txBox="1"/>
          <p:nvPr/>
        </p:nvSpPr>
        <p:spPr>
          <a:xfrm>
            <a:off x="250529" y="3555584"/>
            <a:ext cx="52358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нормальный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красный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голубой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style="font-size:50px;"&gt;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большой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3BEF36-07FC-4FF5-8A6C-4B4875729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8" y="3898033"/>
            <a:ext cx="2724530" cy="234347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FDD7C4-5E2F-4B45-AEE8-31033EB800BB}"/>
              </a:ext>
            </a:extLst>
          </p:cNvPr>
          <p:cNvSpPr txBox="1"/>
          <p:nvPr/>
        </p:nvSpPr>
        <p:spPr>
          <a:xfrm>
            <a:off x="2074128" y="28884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00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9" y="1211549"/>
            <a:ext cx="4951886" cy="526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Стили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graphicFrame>
        <p:nvGraphicFramePr>
          <p:cNvPr id="8" name="Таблица 10">
            <a:extLst>
              <a:ext uri="{FF2B5EF4-FFF2-40B4-BE49-F238E27FC236}">
                <a16:creationId xmlns:a16="http://schemas.microsoft.com/office/drawing/2014/main" id="{8ADD64FD-CC05-4508-BC30-69C35C6B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44228"/>
              </p:ext>
            </p:extLst>
          </p:nvPr>
        </p:nvGraphicFramePr>
        <p:xfrm>
          <a:off x="142733" y="2786545"/>
          <a:ext cx="88498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82">
                  <a:extLst>
                    <a:ext uri="{9D8B030D-6E8A-4147-A177-3AD203B41FA5}">
                      <a16:colId xmlns:a16="http://schemas.microsoft.com/office/drawing/2014/main" val="2981827077"/>
                    </a:ext>
                  </a:extLst>
                </a:gridCol>
                <a:gridCol w="1204331">
                  <a:extLst>
                    <a:ext uri="{9D8B030D-6E8A-4147-A177-3AD203B41FA5}">
                      <a16:colId xmlns:a16="http://schemas.microsoft.com/office/drawing/2014/main" val="2602594338"/>
                    </a:ext>
                  </a:extLst>
                </a:gridCol>
                <a:gridCol w="5690307">
                  <a:extLst>
                    <a:ext uri="{9D8B030D-6E8A-4147-A177-3AD203B41FA5}">
                      <a16:colId xmlns:a16="http://schemas.microsoft.com/office/drawing/2014/main" val="209195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Свойство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7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Цвет фона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background-color:powderblue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background-color:tomato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9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Цвет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color:blue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color:red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font-family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Имя шрифта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font-family:verdana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font-family:courier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5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font-size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style="font-size:300%;"&gt;This is a heading&lt;/h1&gt;</a:t>
                      </a:r>
                    </a:p>
                    <a:p>
                      <a:r>
                        <a:rPr lang="en-US" sz="1400" dirty="0"/>
                        <a:t>&lt;p style="font-size:160%;"&gt;This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5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text-align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Выравнивание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text-align:center</a:t>
                      </a:r>
                      <a:r>
                        <a:rPr lang="en-US" sz="1400" dirty="0"/>
                        <a:t>;"&gt;Centered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text-align:center</a:t>
                      </a:r>
                      <a:r>
                        <a:rPr lang="en-US" sz="1400" dirty="0"/>
                        <a:t>;"&gt;Centered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4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22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(Смирнов МВ) 4х3</Template>
  <TotalTime>150</TotalTime>
  <Words>1122</Words>
  <Application>Microsoft Office PowerPoint</Application>
  <PresentationFormat>Экран (4:3)</PresentationFormat>
  <Paragraphs>192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Verdana</vt:lpstr>
      <vt:lpstr>Тема Office</vt:lpstr>
      <vt:lpstr>Тема 1. Основные стандарты Web</vt:lpstr>
      <vt:lpstr>Тема 1. Основные стандарты Web</vt:lpstr>
      <vt:lpstr>Вопрос 1. Язык описания документов HTML</vt:lpstr>
      <vt:lpstr>Вопрос 1. Язык описания документов HTML</vt:lpstr>
      <vt:lpstr>Презентация PowerPoint</vt:lpstr>
      <vt:lpstr>Презентация PowerPoint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2. Основы CSS</vt:lpstr>
      <vt:lpstr>Вопрос 2. Основы CSS</vt:lpstr>
      <vt:lpstr>Вопрос 2. Основы CSS</vt:lpstr>
      <vt:lpstr>Вопрос 3. Основы Java Script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Смирнов</dc:creator>
  <cp:lastModifiedBy>Михаил Смирнов</cp:lastModifiedBy>
  <cp:revision>36</cp:revision>
  <dcterms:created xsi:type="dcterms:W3CDTF">2021-08-31T15:14:03Z</dcterms:created>
  <dcterms:modified xsi:type="dcterms:W3CDTF">2021-08-31T17:44:47Z</dcterms:modified>
</cp:coreProperties>
</file>