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59" r:id="rId10"/>
    <p:sldId id="262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83" r:id="rId22"/>
    <p:sldId id="277" r:id="rId23"/>
    <p:sldId id="279" r:id="rId24"/>
    <p:sldId id="280" r:id="rId25"/>
    <p:sldId id="281" r:id="rId26"/>
    <p:sldId id="282" r:id="rId27"/>
    <p:sldId id="278" r:id="rId28"/>
    <p:sldId id="27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  <a:effectLst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C33-8509-41B2-99CB-03530469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757652"/>
            <a:ext cx="8203474" cy="774700"/>
          </a:xfrm>
        </p:spPr>
        <p:txBody>
          <a:bodyPr>
            <a:normAutofit/>
          </a:bodyPr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C2FBA-F206-49E1-9D6C-72829D820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Преподаватель: 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CA5F4-F83C-4647-86EC-DA9E605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1249" y="6356351"/>
            <a:ext cx="114439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1</a:t>
            </a:fld>
            <a:endParaRPr lang="ru-RU" sz="140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C24DC4-3A9F-4B25-A95D-4C880C02C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5637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Технологии разработки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F23B-C707-4067-B04E-C456B2F9E615}"/>
              </a:ext>
            </a:extLst>
          </p:cNvPr>
          <p:cNvSpPr txBox="1"/>
          <p:nvPr/>
        </p:nvSpPr>
        <p:spPr>
          <a:xfrm>
            <a:off x="531223" y="3715726"/>
            <a:ext cx="432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Семинар 1. 1 сентября 2021 г.</a:t>
            </a:r>
          </a:p>
          <a:p>
            <a:r>
              <a:rPr lang="ru-RU" dirty="0"/>
              <a:t>Семинар 2. 8 сентября 2021 г.</a:t>
            </a:r>
          </a:p>
          <a:p>
            <a:r>
              <a:rPr lang="ru-RU" dirty="0"/>
              <a:t>В4/3410(кк) (4-й Вешняковский проезд, 4)</a:t>
            </a:r>
          </a:p>
          <a:p>
            <a:r>
              <a:rPr lang="ru-RU" dirty="0"/>
              <a:t>Группа ПИ19-3</a:t>
            </a:r>
          </a:p>
        </p:txBody>
      </p:sp>
    </p:spTree>
    <p:extLst>
      <p:ext uri="{BB962C8B-B14F-4D97-AF65-F5344CB8AC3E}">
        <p14:creationId xmlns:p14="http://schemas.microsoft.com/office/powerpoint/2010/main" val="37435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Элементы </a:t>
            </a:r>
            <a:r>
              <a:rPr lang="en-US" dirty="0"/>
              <a:t>HTML</a:t>
            </a:r>
            <a:r>
              <a:rPr lang="ru-RU" dirty="0"/>
              <a:t>-страницы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2EC72-90B2-4125-BC76-45B5D5BF2866}"/>
              </a:ext>
            </a:extLst>
          </p:cNvPr>
          <p:cNvSpPr txBox="1"/>
          <p:nvPr/>
        </p:nvSpPr>
        <p:spPr>
          <a:xfrm>
            <a:off x="126274" y="1663057"/>
            <a:ext cx="157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Заголовки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F0478-1EBE-4124-91A9-C8ABBC4EE15C}"/>
              </a:ext>
            </a:extLst>
          </p:cNvPr>
          <p:cNvSpPr txBox="1"/>
          <p:nvPr/>
        </p:nvSpPr>
        <p:spPr>
          <a:xfrm>
            <a:off x="794085" y="2160252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</a:t>
            </a:r>
            <a:r>
              <a:rPr lang="en-US" dirty="0"/>
              <a:t>&lt;h1&gt; </a:t>
            </a:r>
            <a:r>
              <a:rPr lang="ru-RU" dirty="0"/>
              <a:t>до</a:t>
            </a:r>
            <a:r>
              <a:rPr lang="en-US" dirty="0"/>
              <a:t> &lt;h6&gt;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277F-9D01-40D4-98A0-3FD545F8B530}"/>
              </a:ext>
            </a:extLst>
          </p:cNvPr>
          <p:cNvSpPr txBox="1"/>
          <p:nvPr/>
        </p:nvSpPr>
        <p:spPr>
          <a:xfrm>
            <a:off x="126274" y="293994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Ссылки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9E38B-2163-42A1-8EF6-6C9A6DC63C2D}"/>
              </a:ext>
            </a:extLst>
          </p:cNvPr>
          <p:cNvSpPr txBox="1"/>
          <p:nvPr/>
        </p:nvSpPr>
        <p:spPr>
          <a:xfrm>
            <a:off x="747132" y="3489067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Это ссылка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97731-CE33-4B74-8649-0E142B0AFFB1}"/>
              </a:ext>
            </a:extLst>
          </p:cNvPr>
          <p:cNvSpPr txBox="1"/>
          <p:nvPr/>
        </p:nvSpPr>
        <p:spPr>
          <a:xfrm>
            <a:off x="828625" y="4800028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=“Image.jpg"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=“fa.ru"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="104"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="142"&gt;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D2EF-3ED7-441F-A3A7-0E309DB70D5A}"/>
              </a:ext>
            </a:extLst>
          </p:cNvPr>
          <p:cNvSpPr txBox="1"/>
          <p:nvPr/>
        </p:nvSpPr>
        <p:spPr>
          <a:xfrm>
            <a:off x="126274" y="4281684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Рисунки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8E454-60C9-4FEF-A05D-F4E69C12EB4B}"/>
              </a:ext>
            </a:extLst>
          </p:cNvPr>
          <p:cNvSpPr txBox="1"/>
          <p:nvPr/>
        </p:nvSpPr>
        <p:spPr>
          <a:xfrm>
            <a:off x="256459" y="5764523"/>
            <a:ext cx="863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Ссылки на документы и рисунки могут быть как абсолютными, так и относительными</a:t>
            </a:r>
          </a:p>
        </p:txBody>
      </p:sp>
    </p:spTree>
    <p:extLst>
      <p:ext uri="{BB962C8B-B14F-4D97-AF65-F5344CB8AC3E}">
        <p14:creationId xmlns:p14="http://schemas.microsoft.com/office/powerpoint/2010/main" val="26338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и редактирование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Блокнот </a:t>
            </a:r>
            <a:r>
              <a:rPr lang="en-US" dirty="0"/>
              <a:t>Windows (Notepad)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Текстовые редакторы (</a:t>
            </a:r>
            <a:r>
              <a:rPr lang="en-US" dirty="0"/>
              <a:t>Notepad++)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Специализированные редакторы </a:t>
            </a:r>
            <a:r>
              <a:rPr lang="en-US" dirty="0"/>
              <a:t>HTML </a:t>
            </a:r>
            <a:r>
              <a:rPr lang="ru-RU" dirty="0"/>
              <a:t>кода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8505-8C10-494C-A5FB-5024269438A9}"/>
              </a:ext>
            </a:extLst>
          </p:cNvPr>
          <p:cNvSpPr txBox="1"/>
          <p:nvPr/>
        </p:nvSpPr>
        <p:spPr>
          <a:xfrm>
            <a:off x="250529" y="4351274"/>
            <a:ext cx="8634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Задание. 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 помощью блокнота </a:t>
            </a:r>
            <a:r>
              <a:rPr lang="en-US" dirty="0"/>
              <a:t>Windows </a:t>
            </a:r>
            <a:r>
              <a:rPr lang="ru-RU" dirty="0"/>
              <a:t>создайте </a:t>
            </a:r>
            <a:r>
              <a:rPr lang="en-US" dirty="0"/>
              <a:t>html-</a:t>
            </a:r>
            <a:r>
              <a:rPr lang="ru-RU" dirty="0"/>
              <a:t>документ, состоящий из нескольких заголовков разного уровня, нескольких параграфов и ссылки на другой </a:t>
            </a:r>
            <a:r>
              <a:rPr lang="en-US" dirty="0"/>
              <a:t>html-</a:t>
            </a:r>
            <a:r>
              <a:rPr lang="ru-RU" dirty="0"/>
              <a:t>документ. Откройте документ в браузере.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Нажмите правой клавишей мышки в любом месте страницы и выполните контекстную команду, открывающую </a:t>
            </a:r>
            <a:r>
              <a:rPr lang="en-US" dirty="0"/>
              <a:t>html-</a:t>
            </a:r>
            <a:r>
              <a:rPr lang="ru-RU" dirty="0"/>
              <a:t>код.</a:t>
            </a:r>
          </a:p>
        </p:txBody>
      </p:sp>
    </p:spTree>
    <p:extLst>
      <p:ext uri="{BB962C8B-B14F-4D97-AF65-F5344CB8AC3E}">
        <p14:creationId xmlns:p14="http://schemas.microsoft.com/office/powerpoint/2010/main" val="4097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D1CBF-8EDE-4789-936D-4FA3D1338EAC}"/>
              </a:ext>
            </a:extLst>
          </p:cNvPr>
          <p:cNvSpPr txBox="1"/>
          <p:nvPr/>
        </p:nvSpPr>
        <p:spPr>
          <a:xfrm>
            <a:off x="250529" y="1944305"/>
            <a:ext cx="86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ru-RU" dirty="0"/>
              <a:t>используется для придания элементам стилей, таких как цвет, шрифт, размер.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F296-06EB-40E5-9D98-A4C5026D9736}"/>
              </a:ext>
            </a:extLst>
          </p:cNvPr>
          <p:cNvSpPr txBox="1"/>
          <p:nvPr/>
        </p:nvSpPr>
        <p:spPr>
          <a:xfrm>
            <a:off x="250529" y="3555584"/>
            <a:ext cx="52358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нормальный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красный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голубой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style="font-size:50px;"&gt;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большой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3BEF36-07FC-4FF5-8A6C-4B487572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8" y="3898033"/>
            <a:ext cx="2724530" cy="234347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FDD7C4-5E2F-4B45-AEE8-31033EB800BB}"/>
              </a:ext>
            </a:extLst>
          </p:cNvPr>
          <p:cNvSpPr txBox="1"/>
          <p:nvPr/>
        </p:nvSpPr>
        <p:spPr>
          <a:xfrm>
            <a:off x="2074128" y="2888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0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8ADD64FD-CC05-4508-BC30-69C35C6B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4228"/>
              </p:ext>
            </p:extLst>
          </p:nvPr>
        </p:nvGraphicFramePr>
        <p:xfrm>
          <a:off x="142733" y="2786545"/>
          <a:ext cx="88498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82">
                  <a:extLst>
                    <a:ext uri="{9D8B030D-6E8A-4147-A177-3AD203B41FA5}">
                      <a16:colId xmlns:a16="http://schemas.microsoft.com/office/drawing/2014/main" val="2981827077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2602594338"/>
                    </a:ext>
                  </a:extLst>
                </a:gridCol>
                <a:gridCol w="5690307">
                  <a:extLst>
                    <a:ext uri="{9D8B030D-6E8A-4147-A177-3AD203B41FA5}">
                      <a16:colId xmlns:a16="http://schemas.microsoft.com/office/drawing/2014/main" val="20919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7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фона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background-color:powderblue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background-color:tomato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color:blue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color:red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font-family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Имя шрифта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font-family:verdana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font-family:courier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style="font-size:300%;"&gt;This is a heading&lt;/h1&gt;</a:t>
                      </a:r>
                    </a:p>
                    <a:p>
                      <a:r>
                        <a:rPr lang="en-US" sz="1400" dirty="0"/>
                        <a:t>&lt;p style="font-size:160%;"&gt;This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5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text-align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Выравнивание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4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2263-27E1-4A7F-A265-1FA4E4042CE8}"/>
              </a:ext>
            </a:extLst>
          </p:cNvPr>
          <p:cNvSpPr txBox="1"/>
          <p:nvPr/>
        </p:nvSpPr>
        <p:spPr>
          <a:xfrm>
            <a:off x="263446" y="1970852"/>
            <a:ext cx="8251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Полужирный текст&lt;/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is&lt;sub&gt; subscript&lt;/sub&gt; and &lt;sup&gt;superscript&lt;/sup&gt;&lt;/p&gt;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765502" y="1282390"/>
            <a:ext cx="370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EA719C-1D29-4117-A1D4-067EC6EA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1" y="3918522"/>
            <a:ext cx="4679651" cy="2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594920" y="1293541"/>
            <a:ext cx="39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6CB4D-F942-457A-8122-F6C08703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69" y="2419356"/>
            <a:ext cx="412595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Important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Emphasized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Smaller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14325" y="1528828"/>
            <a:ext cx="7846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Каскадные таблицы стилей (CSS) используются для форматирования макета веб-страницы.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992A-0EBE-4C82-B1BD-B07D81CCC4A9}"/>
              </a:ext>
            </a:extLst>
          </p:cNvPr>
          <p:cNvSpPr txBox="1"/>
          <p:nvPr/>
        </p:nvSpPr>
        <p:spPr>
          <a:xfrm>
            <a:off x="412596" y="2448573"/>
            <a:ext cx="821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CSS в HTML-документе может быть: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- с использованием атрибута стиля внутри HTML-элементов.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в разделе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для ссылки на внешний файл CSS.</a:t>
            </a:r>
          </a:p>
        </p:txBody>
      </p:sp>
    </p:spTree>
    <p:extLst>
      <p:ext uri="{BB962C8B-B14F-4D97-AF65-F5344CB8AC3E}">
        <p14:creationId xmlns:p14="http://schemas.microsoft.com/office/powerpoint/2010/main" val="19498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563860" y="1236440"/>
            <a:ext cx="2016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Внутренний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B433B-A098-4372-A440-29676BB19538}"/>
              </a:ext>
            </a:extLst>
          </p:cNvPr>
          <p:cNvSpPr txBox="1"/>
          <p:nvPr/>
        </p:nvSpPr>
        <p:spPr>
          <a:xfrm>
            <a:off x="234175" y="1880487"/>
            <a:ext cx="4806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{background-color: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  {color: blue;}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   {color: red;}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F5EE9-0A50-4E97-8343-20AED9CB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437568"/>
            <a:ext cx="4585080" cy="24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618571" y="1270634"/>
            <a:ext cx="190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Внешний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686B-BBA0-4B63-9BCE-4D0B5E4E5B44}"/>
              </a:ext>
            </a:extLst>
          </p:cNvPr>
          <p:cNvSpPr txBox="1"/>
          <p:nvPr/>
        </p:nvSpPr>
        <p:spPr>
          <a:xfrm>
            <a:off x="116113" y="2166888"/>
            <a:ext cx="445588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523-6BCB-40ED-8BFD-1D09D08CF1AF}"/>
              </a:ext>
            </a:extLst>
          </p:cNvPr>
          <p:cNvSpPr txBox="1"/>
          <p:nvPr/>
        </p:nvSpPr>
        <p:spPr>
          <a:xfrm>
            <a:off x="4114799" y="2874774"/>
            <a:ext cx="4794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BCE8-8C76-41E2-8A60-E5FFCBB11FC3}"/>
              </a:ext>
            </a:extLst>
          </p:cNvPr>
          <p:cNvSpPr txBox="1"/>
          <p:nvPr/>
        </p:nvSpPr>
        <p:spPr>
          <a:xfrm>
            <a:off x="4119401" y="2364728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"styles.css":</a:t>
            </a:r>
          </a:p>
        </p:txBody>
      </p:sp>
    </p:spTree>
    <p:extLst>
      <p:ext uri="{BB962C8B-B14F-4D97-AF65-F5344CB8AC3E}">
        <p14:creationId xmlns:p14="http://schemas.microsoft.com/office/powerpoint/2010/main" val="184913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3CF4-0589-4A4C-9F05-782252E61FA8}"/>
              </a:ext>
            </a:extLst>
          </p:cNvPr>
          <p:cNvSpPr txBox="1"/>
          <p:nvPr/>
        </p:nvSpPr>
        <p:spPr>
          <a:xfrm>
            <a:off x="289931" y="1166843"/>
            <a:ext cx="82254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Мой первый Ява-скрипт&lt;/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Date()"&gt;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Нажмите чтобы показать дату и время.&lt;/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C31297-4642-4C1F-B5C6-7C243BDE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82" y="4234787"/>
            <a:ext cx="5096586" cy="17337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09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Учебные вопросы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Язык описания документов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Основы каскадных таблиц стилей CSS</a:t>
            </a:r>
          </a:p>
          <a:p>
            <a:pPr marL="514350" indent="-514350">
              <a:buAutoNum type="arabicPeriod"/>
            </a:pPr>
            <a:r>
              <a:rPr lang="ru-RU" dirty="0"/>
              <a:t>Основы языка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31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0D15C-2EB3-478C-A7BD-8725D2429C6F}"/>
              </a:ext>
            </a:extLst>
          </p:cNvPr>
          <p:cNvSpPr txBox="1"/>
          <p:nvPr/>
        </p:nvSpPr>
        <p:spPr>
          <a:xfrm>
            <a:off x="557349" y="1384663"/>
            <a:ext cx="303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Почему </a:t>
            </a:r>
            <a:r>
              <a:rPr lang="en-US" sz="2800" dirty="0"/>
              <a:t>JavaScript?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F83FD-0426-4E7D-A54F-D579447474D6}"/>
              </a:ext>
            </a:extLst>
          </p:cNvPr>
          <p:cNvSpPr txBox="1"/>
          <p:nvPr/>
        </p:nvSpPr>
        <p:spPr>
          <a:xfrm>
            <a:off x="269966" y="2229393"/>
            <a:ext cx="807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Загрузка нового содержимого без перезагрузки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Анимация веб-страницы:</a:t>
            </a:r>
            <a:r>
              <a:rPr lang="en-US" sz="2000" dirty="0"/>
              <a:t> </a:t>
            </a:r>
            <a:r>
              <a:rPr lang="ru-RU" sz="2000" dirty="0"/>
              <a:t>исчезающие и появляющиеся объекты, перемещение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Игры в браузере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Управление медиафайлами в потоке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Всплывающие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Проверка данных веб-форм до отправки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Журналирование действий пользователя и отправка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Перенаправление пользователя на другую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33986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2DFE-4605-4DC2-8EE9-3BB226E52D67}"/>
              </a:ext>
            </a:extLst>
          </p:cNvPr>
          <p:cNvSpPr txBox="1"/>
          <p:nvPr/>
        </p:nvSpPr>
        <p:spPr>
          <a:xfrm>
            <a:off x="233680" y="1754555"/>
            <a:ext cx="86761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JavaScript изобретен </a:t>
            </a:r>
            <a:r>
              <a:rPr lang="ru-RU" sz="2400" dirty="0" err="1"/>
              <a:t>Бренданом</a:t>
            </a:r>
            <a:r>
              <a:rPr lang="ru-RU" sz="2400" dirty="0"/>
              <a:t> </a:t>
            </a:r>
            <a:r>
              <a:rPr lang="ru-RU" sz="2400" dirty="0" err="1"/>
              <a:t>Эйхом</a:t>
            </a:r>
            <a:r>
              <a:rPr lang="ru-RU" sz="2400" dirty="0"/>
              <a:t> в 1995 году.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1997 г. Утвержден в качестве стандарта </a:t>
            </a:r>
            <a:r>
              <a:rPr lang="en-US" sz="2400" dirty="0"/>
              <a:t>ECMA</a:t>
            </a:r>
            <a:r>
              <a:rPr lang="ru-RU" sz="2400" dirty="0"/>
              <a:t> </a:t>
            </a:r>
            <a:r>
              <a:rPr lang="en-US" sz="2400" dirty="0"/>
              <a:t>International</a:t>
            </a:r>
            <a:r>
              <a:rPr lang="ru-RU" sz="2400" dirty="0"/>
              <a:t> – Европейская ассоциация производителей компьютеров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Официальное название этого языка – </a:t>
            </a:r>
            <a:r>
              <a:rPr lang="en-US" sz="2400" dirty="0"/>
              <a:t>ECMAScript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2016 года новые версии именуются по годам.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Последняя версия </a:t>
            </a:r>
            <a:r>
              <a:rPr lang="en-US" sz="2400" dirty="0"/>
              <a:t>ECMAScript 2018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830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E390DC-E19D-4591-BD13-D6E3D0FEBDB0}"/>
              </a:ext>
            </a:extLst>
          </p:cNvPr>
          <p:cNvSpPr txBox="1"/>
          <p:nvPr/>
        </p:nvSpPr>
        <p:spPr>
          <a:xfrm>
            <a:off x="201385" y="2851571"/>
            <a:ext cx="8741229" cy="3831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"&gt;Ява-скрипт изменяет HTML документ.&lt;/p&gt;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button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button</a:t>
            </a:r>
            <a:r>
              <a:rPr lang="ru-RU" dirty="0"/>
              <a:t>" </a:t>
            </a:r>
            <a:r>
              <a:rPr lang="ru-RU" dirty="0" err="1"/>
              <a:t>onclick</a:t>
            </a:r>
            <a:r>
              <a:rPr lang="ru-RU" dirty="0"/>
              <a:t>='</a:t>
            </a:r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"Здравствуй, Ява-скрипт!"'&gt;Click Me!&lt;/</a:t>
            </a:r>
            <a:r>
              <a:rPr lang="ru-RU" dirty="0" err="1"/>
              <a:t>button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1071227"/>
            <a:ext cx="6754870" cy="511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</a:t>
            </a:r>
            <a:r>
              <a:rPr lang="en-US" dirty="0"/>
              <a:t>html </a:t>
            </a:r>
            <a:r>
              <a:rPr lang="ru-RU" dirty="0"/>
              <a:t>документ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20" y="6356351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01385" y="1620909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01385" y="2167153"/>
            <a:ext cx="859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Код в примере "находит" элемент HTML с </a:t>
            </a:r>
            <a:r>
              <a:rPr lang="ru-RU" dirty="0" err="1"/>
              <a:t>id</a:t>
            </a:r>
            <a:r>
              <a:rPr lang="ru-RU" dirty="0"/>
              <a:t> = "</a:t>
            </a:r>
            <a:r>
              <a:rPr lang="ru-RU" dirty="0" err="1"/>
              <a:t>demo</a:t>
            </a:r>
            <a:r>
              <a:rPr lang="ru-RU" dirty="0"/>
              <a:t>" и изменяет содержимое элемента (</a:t>
            </a:r>
            <a:r>
              <a:rPr lang="ru-RU" dirty="0" err="1"/>
              <a:t>innerHTML</a:t>
            </a:r>
            <a:r>
              <a:rPr lang="ru-RU" dirty="0"/>
              <a:t>) на «Здравствуй, Ява-скрипт":</a:t>
            </a:r>
          </a:p>
        </p:txBody>
      </p:sp>
    </p:spTree>
    <p:extLst>
      <p:ext uri="{BB962C8B-B14F-4D97-AF65-F5344CB8AC3E}">
        <p14:creationId xmlns:p14="http://schemas.microsoft.com/office/powerpoint/2010/main" val="22346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22643" y="2887806"/>
            <a:ext cx="8890000" cy="35702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/>
              <a:t>&lt;!DOCTYPE 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значения атрибутов.&lt;/p&gt;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значение атрибута </a:t>
            </a:r>
            <a:r>
              <a:rPr lang="ru-RU" sz="1600" dirty="0" err="1"/>
              <a:t>src</a:t>
            </a:r>
            <a:r>
              <a:rPr lang="ru-RU" sz="1600" dirty="0"/>
              <a:t> (</a:t>
            </a:r>
            <a:r>
              <a:rPr lang="ru-RU" sz="1600" dirty="0" err="1"/>
              <a:t>source</a:t>
            </a:r>
            <a:r>
              <a:rPr lang="ru-RU" sz="1600" dirty="0"/>
              <a:t>) изображения:&lt;/p&gt;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='pic_bulbon.gif'"&gt;</a:t>
            </a:r>
            <a:r>
              <a:rPr lang="ru-RU" sz="1600" dirty="0" err="1"/>
              <a:t>Включиить</a:t>
            </a:r>
            <a:r>
              <a:rPr lang="ru-RU" sz="1600" dirty="0"/>
              <a:t>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img</a:t>
            </a:r>
            <a:r>
              <a:rPr lang="ru-RU" sz="1600" dirty="0"/>
              <a:t> </a:t>
            </a:r>
            <a:r>
              <a:rPr lang="ru-RU" sz="1600" dirty="0" err="1"/>
              <a:t>id</a:t>
            </a:r>
            <a:r>
              <a:rPr lang="ru-RU" sz="1600" dirty="0"/>
              <a:t>="</a:t>
            </a:r>
            <a:r>
              <a:rPr lang="ru-RU" sz="1600" dirty="0" err="1"/>
              <a:t>myImage</a:t>
            </a:r>
            <a:r>
              <a:rPr lang="ru-RU" sz="1600" dirty="0"/>
              <a:t>" </a:t>
            </a:r>
            <a:r>
              <a:rPr lang="ru-RU" sz="1600" dirty="0" err="1"/>
              <a:t>src</a:t>
            </a:r>
            <a:r>
              <a:rPr lang="ru-RU" sz="1600" dirty="0"/>
              <a:t>="pic_bulboff.gif" </a:t>
            </a:r>
            <a:r>
              <a:rPr lang="ru-RU" sz="1600" dirty="0" err="1"/>
              <a:t>style</a:t>
            </a:r>
            <a:r>
              <a:rPr lang="ru-RU" sz="1600" dirty="0"/>
              <a:t>="width:100px"&gt;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='pic_bulboff.gif'"&gt;Выключить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72140" y="2056512"/>
            <a:ext cx="859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примере JavaScript изменяет значение атрибута </a:t>
            </a:r>
            <a:r>
              <a:rPr lang="ru-RU" dirty="0" err="1"/>
              <a:t>src</a:t>
            </a:r>
            <a:r>
              <a:rPr lang="ru-RU" dirty="0"/>
              <a:t> (</a:t>
            </a:r>
            <a:r>
              <a:rPr lang="ru-RU" dirty="0" err="1"/>
              <a:t>source</a:t>
            </a:r>
            <a:r>
              <a:rPr lang="ru-RU" dirty="0"/>
              <a:t>) тега &lt;</a:t>
            </a:r>
            <a:r>
              <a:rPr lang="ru-RU" dirty="0" err="1"/>
              <a:t>img</a:t>
            </a:r>
            <a:r>
              <a:rPr lang="ru-RU" dirty="0"/>
              <a:t>&gt;: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86BF9D-CD67-4222-BF24-34602348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9403">
            <a:off x="5121909" y="2409757"/>
            <a:ext cx="952500" cy="171450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658C15BC-FDC3-4F48-BB6D-5D8FA35B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1560">
            <a:off x="4657090" y="2409758"/>
            <a:ext cx="95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876150"/>
            <a:ext cx="8726944" cy="3493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</a:t>
            </a:r>
            <a:r>
              <a:rPr lang="ru-RU" sz="1600" dirty="0"/>
              <a:t>Ява-скрипт может изменять стиль.&lt;/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style.fontSize</a:t>
            </a:r>
            <a:r>
              <a:rPr lang="en-US" sz="1600" dirty="0"/>
              <a:t>='35px'"&gt;</a:t>
            </a:r>
            <a:r>
              <a:rPr lang="ru-RU" sz="1600" dirty="0"/>
              <a:t>Нажми на меня!&lt;/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65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735547"/>
            <a:ext cx="855472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id="demo"&gt;JavaScript </a:t>
            </a:r>
            <a:r>
              <a:rPr lang="ru-RU" sz="1600" dirty="0"/>
              <a:t>может скрывать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='none'"&gt;</a:t>
            </a:r>
            <a:r>
              <a:rPr lang="ru-RU" sz="1600" dirty="0"/>
              <a:t>Жми сюда!&lt;/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скрывать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666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Сокрытие элементов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6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272140" y="2576121"/>
            <a:ext cx="799810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&lt;p&gt;</a:t>
            </a:r>
            <a:r>
              <a:rPr lang="ru-RU" sz="1600" dirty="0"/>
              <a:t>Ява-скрипт может показывать скрытые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 style="</a:t>
            </a:r>
            <a:r>
              <a:rPr lang="en-US" sz="1600" dirty="0" err="1"/>
              <a:t>display:none</a:t>
            </a:r>
            <a:r>
              <a:rPr lang="en-US" sz="1600" dirty="0"/>
              <a:t>"&gt;</a:t>
            </a:r>
            <a:r>
              <a:rPr lang="ru-RU" sz="1600" dirty="0"/>
              <a:t>Привет, Ява-скрипт!&lt;/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='block'"&gt;</a:t>
            </a:r>
            <a:r>
              <a:rPr lang="ru-RU" sz="1600" dirty="0"/>
              <a:t>Нажимай!&lt;/</a:t>
            </a:r>
            <a:r>
              <a:rPr lang="en-US" sz="1600" dirty="0"/>
              <a:t>button&gt;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показывать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779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 скрытых элементов также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6F67EABA-CCB2-4B0F-966D-C7866014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JavaScript</a:t>
            </a:r>
            <a:r>
              <a:rPr lang="ru-RU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272140" y="1740043"/>
            <a:ext cx="824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код JavaScript помещают между тегами &lt;</a:t>
            </a:r>
            <a:r>
              <a:rPr lang="ru-RU" dirty="0" err="1"/>
              <a:t>script</a:t>
            </a:r>
            <a:r>
              <a:rPr lang="ru-RU" dirty="0"/>
              <a:t>&gt; и &lt;/</a:t>
            </a:r>
            <a:r>
              <a:rPr lang="ru-RU" dirty="0" err="1"/>
              <a:t>script</a:t>
            </a:r>
            <a:r>
              <a:rPr lang="ru-RU" dirty="0"/>
              <a:t>&gt;.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272140" y="2291596"/>
            <a:ext cx="8637684" cy="39703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&lt;h2&gt;Ява-скрипт в теле документа&lt;/h2&gt;</a:t>
            </a:r>
          </a:p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"&gt;&lt;/p&gt;</a:t>
            </a:r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"Мой Ява-скрипт";</a:t>
            </a:r>
          </a:p>
          <a:p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3954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2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5E56-14CB-408A-8BE6-8F0947B5A7A7}"/>
              </a:ext>
            </a:extLst>
          </p:cNvPr>
          <p:cNvSpPr txBox="1"/>
          <p:nvPr/>
        </p:nvSpPr>
        <p:spPr>
          <a:xfrm>
            <a:off x="3560956" y="1449659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История </a:t>
            </a:r>
            <a:r>
              <a:rPr lang="en-US" sz="2000" dirty="0"/>
              <a:t>HTML</a:t>
            </a:r>
            <a:endParaRPr lang="ru-RU" sz="2000" dirty="0"/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56D14822-87EE-4CDE-8919-F20E65BFE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38343"/>
              </p:ext>
            </p:extLst>
          </p:nvPr>
        </p:nvGraphicFramePr>
        <p:xfrm>
          <a:off x="1524000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88">
                  <a:extLst>
                    <a:ext uri="{9D8B030D-6E8A-4147-A177-3AD203B41FA5}">
                      <a16:colId xmlns:a16="http://schemas.microsoft.com/office/drawing/2014/main" val="674646781"/>
                    </a:ext>
                  </a:extLst>
                </a:gridCol>
                <a:gridCol w="4988312">
                  <a:extLst>
                    <a:ext uri="{9D8B030D-6E8A-4147-A177-3AD203B41FA5}">
                      <a16:colId xmlns:a16="http://schemas.microsoft.com/office/drawing/2014/main" val="132323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Событие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1999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2012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2017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Организацией </a:t>
                      </a:r>
                      <a:r>
                        <a:rPr lang="en-US" sz="1800" dirty="0">
                          <a:effectLst/>
                        </a:rPr>
                        <a:t>W3C </a:t>
                      </a:r>
                      <a:r>
                        <a:rPr lang="ru-RU" sz="1800" dirty="0">
                          <a:effectLst/>
                        </a:rPr>
                        <a:t>рекомендован </a:t>
                      </a:r>
                      <a:r>
                        <a:rPr lang="en-US" sz="1800" dirty="0">
                          <a:effectLst/>
                        </a:rPr>
                        <a:t>HTML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4AD021-6D1A-4B96-8608-127A3630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2551520"/>
            <a:ext cx="8891451" cy="2194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Язык разметки гипертекста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Используется для создания веб</a:t>
            </a:r>
            <a:r>
              <a:rPr lang="en-US" sz="2400" dirty="0"/>
              <a:t>-</a:t>
            </a:r>
            <a:r>
              <a:rPr lang="ru-RU" sz="2400" dirty="0"/>
              <a:t>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Описывает структуру веб-страниц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Состоит из элементов, указывающих браузеру, как отображать страницу и что показывать на странице.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37E1BA-CAED-453D-BF59-EA2D3A6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9C2FA995-BDC1-4B78-9671-FD5E2265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401DD-C5AC-4B37-8B0A-5914A4067660}"/>
              </a:ext>
            </a:extLst>
          </p:cNvPr>
          <p:cNvSpPr txBox="1"/>
          <p:nvPr/>
        </p:nvSpPr>
        <p:spPr>
          <a:xfrm>
            <a:off x="265611" y="12522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Что такое </a:t>
            </a:r>
            <a:r>
              <a:rPr lang="en-US" sz="3200" dirty="0"/>
              <a:t>HTML?</a:t>
            </a:r>
          </a:p>
        </p:txBody>
      </p:sp>
    </p:spTree>
    <p:extLst>
      <p:ext uri="{BB962C8B-B14F-4D97-AF65-F5344CB8AC3E}">
        <p14:creationId xmlns:p14="http://schemas.microsoft.com/office/powerpoint/2010/main" val="8788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3169920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редактирования </a:t>
            </a:r>
            <a:r>
              <a:rPr lang="en-US" sz="2400" dirty="0"/>
              <a:t>HTML </a:t>
            </a:r>
            <a:r>
              <a:rPr lang="ru-RU" sz="2400" dirty="0"/>
              <a:t>в ходе изучения дисциплины будем использовать текстовые редакторы:</a:t>
            </a:r>
          </a:p>
          <a:p>
            <a:pPr>
              <a:buFontTx/>
              <a:buChar char="-"/>
            </a:pPr>
            <a:r>
              <a:rPr lang="ru-RU" sz="2400" dirty="0"/>
              <a:t>Блокнот</a:t>
            </a:r>
            <a:r>
              <a:rPr lang="en-US" sz="2400" dirty="0"/>
              <a:t> </a:t>
            </a:r>
          </a:p>
          <a:p>
            <a:pPr>
              <a:buFontTx/>
              <a:buChar char="-"/>
            </a:pPr>
            <a:r>
              <a:rPr lang="en-US" sz="2400" dirty="0"/>
              <a:t>Notepad++</a:t>
            </a:r>
          </a:p>
          <a:p>
            <a:pPr>
              <a:buFontTx/>
              <a:buChar char="-"/>
            </a:pPr>
            <a:r>
              <a:rPr lang="en-US" sz="2400" dirty="0"/>
              <a:t>TextEdit (Mac)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Редакторы </a:t>
            </a:r>
            <a:r>
              <a:rPr lang="en-US" sz="3200" dirty="0"/>
              <a:t>HTML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91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Все </a:t>
            </a:r>
            <a:r>
              <a:rPr lang="en-US" sz="2000" dirty="0"/>
              <a:t>HTML </a:t>
            </a:r>
            <a:r>
              <a:rPr lang="ru-RU" sz="2000" dirty="0"/>
              <a:t>документы начинаются с объявления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&lt;!DOCTYPE html&gt;</a:t>
            </a:r>
            <a:endParaRPr lang="ru-RU" sz="2000" b="0" i="0" dirty="0">
              <a:solidFill>
                <a:srgbClr val="DC143C"/>
              </a:solidFill>
              <a:effectLst/>
            </a:endParaRPr>
          </a:p>
          <a:p>
            <a:pPr marL="0" indent="0">
              <a:buNone/>
            </a:pPr>
            <a:r>
              <a:rPr lang="ru-RU" sz="2000" dirty="0"/>
              <a:t>Содержимое </a:t>
            </a:r>
            <a:r>
              <a:rPr lang="en-US" sz="2000" dirty="0"/>
              <a:t>HTML </a:t>
            </a:r>
            <a:r>
              <a:rPr lang="ru-RU" sz="2000" dirty="0"/>
              <a:t>документа обрамляется тегами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&lt;html&gt;</a:t>
            </a:r>
            <a:r>
              <a:rPr lang="ru-RU" sz="2000" b="0" i="0" dirty="0">
                <a:solidFill>
                  <a:srgbClr val="DC143C"/>
                </a:solidFill>
                <a:effectLst/>
              </a:rPr>
              <a:t> </a:t>
            </a:r>
            <a:r>
              <a:rPr lang="ru-RU" sz="2000" dirty="0">
                <a:solidFill>
                  <a:srgbClr val="DC143C"/>
                </a:solidFill>
              </a:rPr>
              <a:t>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&lt;/html&gt;</a:t>
            </a:r>
          </a:p>
          <a:p>
            <a:pPr marL="0" indent="0">
              <a:buNone/>
            </a:pPr>
            <a:r>
              <a:rPr lang="ru-RU" sz="2000" dirty="0"/>
              <a:t>Видимая часть </a:t>
            </a:r>
            <a:r>
              <a:rPr lang="en-US" sz="2000" dirty="0"/>
              <a:t>HTML </a:t>
            </a:r>
            <a:r>
              <a:rPr lang="ru-RU" sz="2000" dirty="0"/>
              <a:t>документа заключается между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ru-RU" sz="2000" b="0" i="0" dirty="0">
                <a:effectLst/>
                <a:latin typeface="Consolas" panose="020B0609020204030204" pitchFamily="49" charset="0"/>
              </a:rPr>
              <a:t> и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Правила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C5999-FA66-4CA0-91A4-C2F95D1B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E50FC2-85B7-492B-A8B2-5A5D44FA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89EBA4-48F1-41D8-8747-BC2EA48E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B281B-0621-41F6-AA5C-3FA37E78B8C7}"/>
              </a:ext>
            </a:extLst>
          </p:cNvPr>
          <p:cNvSpPr txBox="1"/>
          <p:nvPr/>
        </p:nvSpPr>
        <p:spPr>
          <a:xfrm>
            <a:off x="2606041" y="4025707"/>
            <a:ext cx="4741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параграф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0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61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Элементы </a:t>
            </a:r>
            <a:r>
              <a:rPr lang="en-US" sz="2000" dirty="0"/>
              <a:t>HTML </a:t>
            </a:r>
            <a:r>
              <a:rPr lang="ru-RU" sz="2000" dirty="0"/>
              <a:t>состоят из тегов и содержимого.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Элементы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3EE5C-814E-4EBB-AC58-C3A176D17CAB}"/>
              </a:ext>
            </a:extLst>
          </p:cNvPr>
          <p:cNvSpPr txBox="1"/>
          <p:nvPr/>
        </p:nvSpPr>
        <p:spPr>
          <a:xfrm>
            <a:off x="452846" y="3108012"/>
            <a:ext cx="662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Содержимое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B53F-4781-4484-AD2E-2152AFCA92BF}"/>
              </a:ext>
            </a:extLst>
          </p:cNvPr>
          <p:cNvSpPr txBox="1"/>
          <p:nvPr/>
        </p:nvSpPr>
        <p:spPr>
          <a:xfrm>
            <a:off x="152400" y="38578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B6DBF-37BB-4839-BFF4-203EF8559A1C}"/>
              </a:ext>
            </a:extLst>
          </p:cNvPr>
          <p:cNvSpPr txBox="1"/>
          <p:nvPr/>
        </p:nvSpPr>
        <p:spPr>
          <a:xfrm>
            <a:off x="1229543" y="3864184"/>
            <a:ext cx="474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E095E-E435-4449-A286-77F9B26BDB9B}"/>
              </a:ext>
            </a:extLst>
          </p:cNvPr>
          <p:cNvSpPr txBox="1"/>
          <p:nvPr/>
        </p:nvSpPr>
        <p:spPr>
          <a:xfrm>
            <a:off x="152400" y="4789714"/>
            <a:ext cx="886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элементы не имеют содержимого, например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&gt;. </a:t>
            </a:r>
            <a:r>
              <a:rPr lang="ru-RU" dirty="0"/>
              <a:t>У таких элементов </a:t>
            </a:r>
            <a:r>
              <a:rPr lang="ru-RU"/>
              <a:t>нет конечного </a:t>
            </a:r>
            <a:r>
              <a:rPr lang="ru-RU" dirty="0"/>
              <a:t>тега.</a:t>
            </a:r>
          </a:p>
        </p:txBody>
      </p:sp>
    </p:spTree>
    <p:extLst>
      <p:ext uri="{BB962C8B-B14F-4D97-AF65-F5344CB8AC3E}">
        <p14:creationId xmlns:p14="http://schemas.microsoft.com/office/powerpoint/2010/main" val="313608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10" name="Объект 9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EAE4288E-61E2-416F-86BA-B8C5012D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6" y="1135129"/>
            <a:ext cx="3839111" cy="2915057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92620-E7C2-4C69-9527-F6158840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79" y="1135128"/>
            <a:ext cx="4627491" cy="291505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8BE9CB8-2A6F-45EF-8CE1-50A42BDCFD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4629294"/>
            <a:ext cx="905738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Объявление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означает, что это документ HTML5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 Элемент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корневой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мета-информацию об HTML странице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Элемент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заголовок страницы (отображается в заголовке окна браузера или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сраницы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document's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hyperlinks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large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</a:t>
            </a:r>
            <a:r>
              <a:rPr lang="en-US" dirty="0"/>
              <a:t>HTML </a:t>
            </a:r>
            <a:r>
              <a:rPr lang="ru-RU" dirty="0"/>
              <a:t>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687614-2599-4D61-A54E-18E80801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" y="1591471"/>
            <a:ext cx="8393431" cy="4031611"/>
          </a:xfrm>
          <a:prstGeom prst="rect">
            <a:avLst/>
          </a:prstGeom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DF16C-FC71-4F41-84D3-C46D1C9DB00A}"/>
              </a:ext>
            </a:extLst>
          </p:cNvPr>
          <p:cNvSpPr txBox="1"/>
          <p:nvPr/>
        </p:nvSpPr>
        <p:spPr>
          <a:xfrm>
            <a:off x="301082" y="5767296"/>
            <a:ext cx="8348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content inside the &lt;title&gt; element will be shown in the browser's title bar or in the page's tab.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02558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312</TotalTime>
  <Words>2042</Words>
  <Application>Microsoft Office PowerPoint</Application>
  <PresentationFormat>Экран (4:3)</PresentationFormat>
  <Paragraphs>337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Verdana</vt:lpstr>
      <vt:lpstr>Wingdings</vt:lpstr>
      <vt:lpstr>Тема Office</vt:lpstr>
      <vt:lpstr>Тема 1. Основные стандарты Web</vt:lpstr>
      <vt:lpstr>Тема 1. Основные стандарты Web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Презентация PowerPoint</vt:lpstr>
      <vt:lpstr>Презентация PowerPoint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2. Основы CSS</vt:lpstr>
      <vt:lpstr>Вопрос 2. Основы CSS</vt:lpstr>
      <vt:lpstr>Вопрос 2. Основы CSS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57</cp:revision>
  <dcterms:created xsi:type="dcterms:W3CDTF">2021-08-31T15:14:03Z</dcterms:created>
  <dcterms:modified xsi:type="dcterms:W3CDTF">2021-09-07T17:55:54Z</dcterms:modified>
</cp:coreProperties>
</file>