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CBC21-C06D-45C4-8993-ABA921C99AE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2C838255-79AD-4906-886D-678492FEC2E7}">
      <dgm:prSet/>
      <dgm:spPr/>
      <dgm:t>
        <a:bodyPr/>
        <a:lstStyle/>
        <a:p>
          <a:r>
            <a:rPr lang="en-US"/>
            <a:t>Crime rate based on time of the day</a:t>
          </a:r>
        </a:p>
      </dgm:t>
    </dgm:pt>
    <dgm:pt modelId="{F0A17024-3E83-4780-A811-5A001ED2FB26}" type="parTrans" cxnId="{C0170798-C888-4404-8655-19B198F12DE2}">
      <dgm:prSet/>
      <dgm:spPr/>
      <dgm:t>
        <a:bodyPr/>
        <a:lstStyle/>
        <a:p>
          <a:endParaRPr lang="en-US"/>
        </a:p>
      </dgm:t>
    </dgm:pt>
    <dgm:pt modelId="{9DC9BA11-E351-4B7C-B8DF-2975B694EC03}" type="sibTrans" cxnId="{C0170798-C888-4404-8655-19B198F12DE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8965851-0C7E-42E3-8CDC-A1B401CBD899}">
      <dgm:prSet/>
      <dgm:spPr/>
      <dgm:t>
        <a:bodyPr/>
        <a:lstStyle/>
        <a:p>
          <a:r>
            <a:rPr lang="en-US"/>
            <a:t>Crime rate based on sex and age</a:t>
          </a:r>
        </a:p>
      </dgm:t>
    </dgm:pt>
    <dgm:pt modelId="{4C363C85-645D-4CDE-BF67-7B470CDCB312}" type="parTrans" cxnId="{00AC7C8F-A296-48E7-A7A4-F6F09A3F9B90}">
      <dgm:prSet/>
      <dgm:spPr/>
      <dgm:t>
        <a:bodyPr/>
        <a:lstStyle/>
        <a:p>
          <a:endParaRPr lang="en-US"/>
        </a:p>
      </dgm:t>
    </dgm:pt>
    <dgm:pt modelId="{FCD4D35B-FDD2-4DA6-BA43-0209FA5EABE5}" type="sibTrans" cxnId="{00AC7C8F-A296-48E7-A7A4-F6F09A3F9B90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8D34BBB-78AC-4F05-9249-45E403494B11}">
      <dgm:prSet/>
      <dgm:spPr/>
      <dgm:t>
        <a:bodyPr/>
        <a:lstStyle/>
        <a:p>
          <a:r>
            <a:rPr lang="en-US"/>
            <a:t>Crime rate based on location</a:t>
          </a:r>
        </a:p>
      </dgm:t>
    </dgm:pt>
    <dgm:pt modelId="{AA89D88D-A61D-4452-A4B6-C75E54CD6593}" type="parTrans" cxnId="{2B4F9EEC-6AFC-40D1-BC8B-F814897C8B29}">
      <dgm:prSet/>
      <dgm:spPr/>
      <dgm:t>
        <a:bodyPr/>
        <a:lstStyle/>
        <a:p>
          <a:endParaRPr lang="en-US"/>
        </a:p>
      </dgm:t>
    </dgm:pt>
    <dgm:pt modelId="{4BD13EDA-9677-4A5C-B505-F344FB9795A7}" type="sibTrans" cxnId="{2B4F9EEC-6AFC-40D1-BC8B-F814897C8B2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7AF0EE5-7085-4B36-9E73-790A3C8262C6}">
      <dgm:prSet/>
      <dgm:spPr/>
      <dgm:t>
        <a:bodyPr/>
        <a:lstStyle/>
        <a:p>
          <a:r>
            <a:rPr lang="en-US"/>
            <a:t>Weapons used in crime</a:t>
          </a:r>
        </a:p>
      </dgm:t>
    </dgm:pt>
    <dgm:pt modelId="{36BA0658-6323-4765-BD17-F809EF9BB1C0}" type="parTrans" cxnId="{59F7CE15-3E9F-4359-9D83-23F5958E4226}">
      <dgm:prSet/>
      <dgm:spPr/>
      <dgm:t>
        <a:bodyPr/>
        <a:lstStyle/>
        <a:p>
          <a:endParaRPr lang="en-US"/>
        </a:p>
      </dgm:t>
    </dgm:pt>
    <dgm:pt modelId="{CAEF84FB-20FE-4D03-819B-5C69091FE5C9}" type="sibTrans" cxnId="{59F7CE15-3E9F-4359-9D83-23F5958E4226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9B261739-BE6A-4DA2-8E39-2A480BC30422}">
      <dgm:prSet/>
      <dgm:spPr/>
      <dgm:t>
        <a:bodyPr/>
        <a:lstStyle/>
        <a:p>
          <a:r>
            <a:rPr lang="en-US"/>
            <a:t>Top 6 lethal weapons used in recorded crimes</a:t>
          </a:r>
        </a:p>
      </dgm:t>
    </dgm:pt>
    <dgm:pt modelId="{86A6B52F-A40D-4088-8495-63E7CA680F36}" type="parTrans" cxnId="{A9B1442E-7776-4A67-BA34-2D001B83CE2A}">
      <dgm:prSet/>
      <dgm:spPr/>
      <dgm:t>
        <a:bodyPr/>
        <a:lstStyle/>
        <a:p>
          <a:endParaRPr lang="en-US"/>
        </a:p>
      </dgm:t>
    </dgm:pt>
    <dgm:pt modelId="{91D960E8-918A-4F82-A20B-3C58784021BE}" type="sibTrans" cxnId="{A9B1442E-7776-4A67-BA34-2D001B83CE2A}">
      <dgm:prSet/>
      <dgm:spPr/>
      <dgm:t>
        <a:bodyPr/>
        <a:lstStyle/>
        <a:p>
          <a:endParaRPr lang="en-US"/>
        </a:p>
      </dgm:t>
    </dgm:pt>
    <dgm:pt modelId="{22501491-35CA-4E2D-87CC-A30CACAD7227}">
      <dgm:prSet/>
      <dgm:spPr/>
      <dgm:t>
        <a:bodyPr/>
        <a:lstStyle/>
        <a:p>
          <a:r>
            <a:rPr lang="en-US"/>
            <a:t>Crime rate based on street</a:t>
          </a:r>
        </a:p>
      </dgm:t>
    </dgm:pt>
    <dgm:pt modelId="{EC3FFD28-2CB3-497D-BD02-D0450AF057E1}" type="parTrans" cxnId="{D4F65868-CB53-42E6-A6AD-3F20BEE772DB}">
      <dgm:prSet/>
      <dgm:spPr/>
      <dgm:t>
        <a:bodyPr/>
        <a:lstStyle/>
        <a:p>
          <a:endParaRPr lang="en-US"/>
        </a:p>
      </dgm:t>
    </dgm:pt>
    <dgm:pt modelId="{CA8A285A-3AA1-4192-A67A-F62961D3E43E}" type="sibTrans" cxnId="{D4F65868-CB53-42E6-A6AD-3F20BEE772DB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EB63FE0B-94E6-4D36-9C70-6EB7E2E09988}">
      <dgm:prSet/>
      <dgm:spPr/>
      <dgm:t>
        <a:bodyPr/>
        <a:lstStyle/>
        <a:p>
          <a:r>
            <a:rPr lang="en-US"/>
            <a:t>Crime rate based on type of crime for the chosen street</a:t>
          </a:r>
        </a:p>
      </dgm:t>
    </dgm:pt>
    <dgm:pt modelId="{286D34B2-6526-41CE-9865-2EF68D5F7B86}" type="parTrans" cxnId="{F96A7C76-B5F2-4A59-9040-B387C23F186A}">
      <dgm:prSet/>
      <dgm:spPr/>
      <dgm:t>
        <a:bodyPr/>
        <a:lstStyle/>
        <a:p>
          <a:endParaRPr lang="en-US"/>
        </a:p>
      </dgm:t>
    </dgm:pt>
    <dgm:pt modelId="{9A5CF9BA-6B47-4D71-9331-441B0600C9F3}" type="sibTrans" cxnId="{F96A7C76-B5F2-4A59-9040-B387C23F186A}">
      <dgm:prSet/>
      <dgm:spPr/>
      <dgm:t>
        <a:bodyPr/>
        <a:lstStyle/>
        <a:p>
          <a:endParaRPr lang="en-US"/>
        </a:p>
      </dgm:t>
    </dgm:pt>
    <dgm:pt modelId="{6E0EB9AC-D134-473A-A91F-6AFBF2DA7BA4}" type="pres">
      <dgm:prSet presAssocID="{A07CBC21-C06D-45C4-8993-ABA921C99AEC}" presName="Name0" presStyleCnt="0">
        <dgm:presLayoutVars>
          <dgm:animLvl val="lvl"/>
          <dgm:resizeHandles val="exact"/>
        </dgm:presLayoutVars>
      </dgm:prSet>
      <dgm:spPr/>
    </dgm:pt>
    <dgm:pt modelId="{F5A6591B-130B-4875-80FA-AB4D29243C42}" type="pres">
      <dgm:prSet presAssocID="{2C838255-79AD-4906-886D-678492FEC2E7}" presName="compositeNode" presStyleCnt="0">
        <dgm:presLayoutVars>
          <dgm:bulletEnabled val="1"/>
        </dgm:presLayoutVars>
      </dgm:prSet>
      <dgm:spPr/>
    </dgm:pt>
    <dgm:pt modelId="{DB718A31-B530-4442-AEA1-B3F20283B9D2}" type="pres">
      <dgm:prSet presAssocID="{2C838255-79AD-4906-886D-678492FEC2E7}" presName="bgRect" presStyleLbl="alignNode1" presStyleIdx="0" presStyleCnt="5"/>
      <dgm:spPr/>
    </dgm:pt>
    <dgm:pt modelId="{7394338D-D9ED-4C2F-9B1A-5BD7C0EBC08A}" type="pres">
      <dgm:prSet presAssocID="{9DC9BA11-E351-4B7C-B8DF-2975B694EC03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B3C99FD-658B-4637-AAAA-A4F3C1893624}" type="pres">
      <dgm:prSet presAssocID="{2C838255-79AD-4906-886D-678492FEC2E7}" presName="nodeRect" presStyleLbl="alignNode1" presStyleIdx="0" presStyleCnt="5">
        <dgm:presLayoutVars>
          <dgm:bulletEnabled val="1"/>
        </dgm:presLayoutVars>
      </dgm:prSet>
      <dgm:spPr/>
    </dgm:pt>
    <dgm:pt modelId="{B184B9BC-EE19-456E-BABA-9A5D7AFA7665}" type="pres">
      <dgm:prSet presAssocID="{9DC9BA11-E351-4B7C-B8DF-2975B694EC03}" presName="sibTrans" presStyleCnt="0"/>
      <dgm:spPr/>
    </dgm:pt>
    <dgm:pt modelId="{F086F328-F97B-4DC5-8DA6-EE46BF7C6315}" type="pres">
      <dgm:prSet presAssocID="{68965851-0C7E-42E3-8CDC-A1B401CBD899}" presName="compositeNode" presStyleCnt="0">
        <dgm:presLayoutVars>
          <dgm:bulletEnabled val="1"/>
        </dgm:presLayoutVars>
      </dgm:prSet>
      <dgm:spPr/>
    </dgm:pt>
    <dgm:pt modelId="{BFA7FC66-60F2-454C-BCF1-796675A925E5}" type="pres">
      <dgm:prSet presAssocID="{68965851-0C7E-42E3-8CDC-A1B401CBD899}" presName="bgRect" presStyleLbl="alignNode1" presStyleIdx="1" presStyleCnt="5"/>
      <dgm:spPr/>
    </dgm:pt>
    <dgm:pt modelId="{1B54B0D6-B4DF-48E4-8643-1281A6B90430}" type="pres">
      <dgm:prSet presAssocID="{FCD4D35B-FDD2-4DA6-BA43-0209FA5EABE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7B71C596-D8D4-4D9E-9BCD-A41FA9FD5700}" type="pres">
      <dgm:prSet presAssocID="{68965851-0C7E-42E3-8CDC-A1B401CBD899}" presName="nodeRect" presStyleLbl="alignNode1" presStyleIdx="1" presStyleCnt="5">
        <dgm:presLayoutVars>
          <dgm:bulletEnabled val="1"/>
        </dgm:presLayoutVars>
      </dgm:prSet>
      <dgm:spPr/>
    </dgm:pt>
    <dgm:pt modelId="{71CC092A-A895-4005-8A63-70BCEF984D80}" type="pres">
      <dgm:prSet presAssocID="{FCD4D35B-FDD2-4DA6-BA43-0209FA5EABE5}" presName="sibTrans" presStyleCnt="0"/>
      <dgm:spPr/>
    </dgm:pt>
    <dgm:pt modelId="{DDF3FBA3-ADDE-42B1-9915-9ECC20D6F565}" type="pres">
      <dgm:prSet presAssocID="{38D34BBB-78AC-4F05-9249-45E403494B11}" presName="compositeNode" presStyleCnt="0">
        <dgm:presLayoutVars>
          <dgm:bulletEnabled val="1"/>
        </dgm:presLayoutVars>
      </dgm:prSet>
      <dgm:spPr/>
    </dgm:pt>
    <dgm:pt modelId="{8DD785E1-9571-4D47-9042-EC886D475EB3}" type="pres">
      <dgm:prSet presAssocID="{38D34BBB-78AC-4F05-9249-45E403494B11}" presName="bgRect" presStyleLbl="alignNode1" presStyleIdx="2" presStyleCnt="5"/>
      <dgm:spPr/>
    </dgm:pt>
    <dgm:pt modelId="{7BEB0A9D-E621-40E4-BEE3-371CB05C2DF0}" type="pres">
      <dgm:prSet presAssocID="{4BD13EDA-9677-4A5C-B505-F344FB9795A7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D1B01D88-A56A-40F1-8ECF-F7AFE79E24CB}" type="pres">
      <dgm:prSet presAssocID="{38D34BBB-78AC-4F05-9249-45E403494B11}" presName="nodeRect" presStyleLbl="alignNode1" presStyleIdx="2" presStyleCnt="5">
        <dgm:presLayoutVars>
          <dgm:bulletEnabled val="1"/>
        </dgm:presLayoutVars>
      </dgm:prSet>
      <dgm:spPr/>
    </dgm:pt>
    <dgm:pt modelId="{DB815A01-4650-4B87-823F-0DEB830721BC}" type="pres">
      <dgm:prSet presAssocID="{4BD13EDA-9677-4A5C-B505-F344FB9795A7}" presName="sibTrans" presStyleCnt="0"/>
      <dgm:spPr/>
    </dgm:pt>
    <dgm:pt modelId="{A98E5F76-3245-4272-84BD-CAC3F735262B}" type="pres">
      <dgm:prSet presAssocID="{77AF0EE5-7085-4B36-9E73-790A3C8262C6}" presName="compositeNode" presStyleCnt="0">
        <dgm:presLayoutVars>
          <dgm:bulletEnabled val="1"/>
        </dgm:presLayoutVars>
      </dgm:prSet>
      <dgm:spPr/>
    </dgm:pt>
    <dgm:pt modelId="{C5A9EE90-842F-4340-B8E1-99E64E363FA6}" type="pres">
      <dgm:prSet presAssocID="{77AF0EE5-7085-4B36-9E73-790A3C8262C6}" presName="bgRect" presStyleLbl="alignNode1" presStyleIdx="3" presStyleCnt="5"/>
      <dgm:spPr/>
    </dgm:pt>
    <dgm:pt modelId="{759B9E44-D57C-4914-98C5-45EEEBDDAC89}" type="pres">
      <dgm:prSet presAssocID="{CAEF84FB-20FE-4D03-819B-5C69091FE5C9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DDF3662D-A307-4C1D-A3B3-26D312046575}" type="pres">
      <dgm:prSet presAssocID="{77AF0EE5-7085-4B36-9E73-790A3C8262C6}" presName="nodeRect" presStyleLbl="alignNode1" presStyleIdx="3" presStyleCnt="5">
        <dgm:presLayoutVars>
          <dgm:bulletEnabled val="1"/>
        </dgm:presLayoutVars>
      </dgm:prSet>
      <dgm:spPr/>
    </dgm:pt>
    <dgm:pt modelId="{578E66F8-519A-4F31-94D0-2F8C0AE9B37F}" type="pres">
      <dgm:prSet presAssocID="{CAEF84FB-20FE-4D03-819B-5C69091FE5C9}" presName="sibTrans" presStyleCnt="0"/>
      <dgm:spPr/>
    </dgm:pt>
    <dgm:pt modelId="{6CA5BF1F-1421-419D-8003-65386EFC4D85}" type="pres">
      <dgm:prSet presAssocID="{22501491-35CA-4E2D-87CC-A30CACAD7227}" presName="compositeNode" presStyleCnt="0">
        <dgm:presLayoutVars>
          <dgm:bulletEnabled val="1"/>
        </dgm:presLayoutVars>
      </dgm:prSet>
      <dgm:spPr/>
    </dgm:pt>
    <dgm:pt modelId="{7A55A059-2C20-4FEE-A401-AECC220763CF}" type="pres">
      <dgm:prSet presAssocID="{22501491-35CA-4E2D-87CC-A30CACAD7227}" presName="bgRect" presStyleLbl="alignNode1" presStyleIdx="4" presStyleCnt="5"/>
      <dgm:spPr/>
    </dgm:pt>
    <dgm:pt modelId="{83DF6F56-BF34-434A-878A-E7B0D8B2F472}" type="pres">
      <dgm:prSet presAssocID="{CA8A285A-3AA1-4192-A67A-F62961D3E43E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56639559-F7A1-443A-B570-F1D7805F8FA4}" type="pres">
      <dgm:prSet presAssocID="{22501491-35CA-4E2D-87CC-A30CACAD7227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9F7CE15-3E9F-4359-9D83-23F5958E4226}" srcId="{A07CBC21-C06D-45C4-8993-ABA921C99AEC}" destId="{77AF0EE5-7085-4B36-9E73-790A3C8262C6}" srcOrd="3" destOrd="0" parTransId="{36BA0658-6323-4765-BD17-F809EF9BB1C0}" sibTransId="{CAEF84FB-20FE-4D03-819B-5C69091FE5C9}"/>
    <dgm:cxn modelId="{0DA0A918-F202-47F8-B97E-E394E81A7DA5}" type="presOf" srcId="{A07CBC21-C06D-45C4-8993-ABA921C99AEC}" destId="{6E0EB9AC-D134-473A-A91F-6AFBF2DA7BA4}" srcOrd="0" destOrd="0" presId="urn:microsoft.com/office/officeart/2016/7/layout/LinearBlockProcessNumbered"/>
    <dgm:cxn modelId="{BC19C11F-687E-4782-B134-DAC4F1F9F74F}" type="presOf" srcId="{22501491-35CA-4E2D-87CC-A30CACAD7227}" destId="{56639559-F7A1-443A-B570-F1D7805F8FA4}" srcOrd="1" destOrd="0" presId="urn:microsoft.com/office/officeart/2016/7/layout/LinearBlockProcessNumbered"/>
    <dgm:cxn modelId="{A9B1442E-7776-4A67-BA34-2D001B83CE2A}" srcId="{77AF0EE5-7085-4B36-9E73-790A3C8262C6}" destId="{9B261739-BE6A-4DA2-8E39-2A480BC30422}" srcOrd="0" destOrd="0" parTransId="{86A6B52F-A40D-4088-8495-63E7CA680F36}" sibTransId="{91D960E8-918A-4F82-A20B-3C58784021BE}"/>
    <dgm:cxn modelId="{F3D1BA2E-146D-489D-B434-D7DE5244EA07}" type="presOf" srcId="{EB63FE0B-94E6-4D36-9C70-6EB7E2E09988}" destId="{56639559-F7A1-443A-B570-F1D7805F8FA4}" srcOrd="0" destOrd="1" presId="urn:microsoft.com/office/officeart/2016/7/layout/LinearBlockProcessNumbered"/>
    <dgm:cxn modelId="{43BE1430-11B2-4BBD-B797-7565D370965E}" type="presOf" srcId="{77AF0EE5-7085-4B36-9E73-790A3C8262C6}" destId="{DDF3662D-A307-4C1D-A3B3-26D312046575}" srcOrd="1" destOrd="0" presId="urn:microsoft.com/office/officeart/2016/7/layout/LinearBlockProcessNumbered"/>
    <dgm:cxn modelId="{B6549D35-FCFA-4B9D-9971-C541CB081A42}" type="presOf" srcId="{9DC9BA11-E351-4B7C-B8DF-2975B694EC03}" destId="{7394338D-D9ED-4C2F-9B1A-5BD7C0EBC08A}" srcOrd="0" destOrd="0" presId="urn:microsoft.com/office/officeart/2016/7/layout/LinearBlockProcessNumbered"/>
    <dgm:cxn modelId="{00AB2139-EC6E-4BD4-B18D-0C0173AC80DB}" type="presOf" srcId="{CAEF84FB-20FE-4D03-819B-5C69091FE5C9}" destId="{759B9E44-D57C-4914-98C5-45EEEBDDAC89}" srcOrd="0" destOrd="0" presId="urn:microsoft.com/office/officeart/2016/7/layout/LinearBlockProcessNumbered"/>
    <dgm:cxn modelId="{D4F65868-CB53-42E6-A6AD-3F20BEE772DB}" srcId="{A07CBC21-C06D-45C4-8993-ABA921C99AEC}" destId="{22501491-35CA-4E2D-87CC-A30CACAD7227}" srcOrd="4" destOrd="0" parTransId="{EC3FFD28-2CB3-497D-BD02-D0450AF057E1}" sibTransId="{CA8A285A-3AA1-4192-A67A-F62961D3E43E}"/>
    <dgm:cxn modelId="{60B8C548-F541-4242-8C15-2ED552D861AA}" type="presOf" srcId="{38D34BBB-78AC-4F05-9249-45E403494B11}" destId="{8DD785E1-9571-4D47-9042-EC886D475EB3}" srcOrd="0" destOrd="0" presId="urn:microsoft.com/office/officeart/2016/7/layout/LinearBlockProcessNumbered"/>
    <dgm:cxn modelId="{6C1CB472-F905-4792-9149-DBF87C878C18}" type="presOf" srcId="{FCD4D35B-FDD2-4DA6-BA43-0209FA5EABE5}" destId="{1B54B0D6-B4DF-48E4-8643-1281A6B90430}" srcOrd="0" destOrd="0" presId="urn:microsoft.com/office/officeart/2016/7/layout/LinearBlockProcessNumbered"/>
    <dgm:cxn modelId="{F96A7C76-B5F2-4A59-9040-B387C23F186A}" srcId="{22501491-35CA-4E2D-87CC-A30CACAD7227}" destId="{EB63FE0B-94E6-4D36-9C70-6EB7E2E09988}" srcOrd="0" destOrd="0" parTransId="{286D34B2-6526-41CE-9865-2EF68D5F7B86}" sibTransId="{9A5CF9BA-6B47-4D71-9331-441B0600C9F3}"/>
    <dgm:cxn modelId="{8E74827F-EEFF-4434-8FA3-94B2E7C69BD9}" type="presOf" srcId="{4BD13EDA-9677-4A5C-B505-F344FB9795A7}" destId="{7BEB0A9D-E621-40E4-BEE3-371CB05C2DF0}" srcOrd="0" destOrd="0" presId="urn:microsoft.com/office/officeart/2016/7/layout/LinearBlockProcessNumbered"/>
    <dgm:cxn modelId="{C2617182-5614-4472-A00F-57D397FAFF38}" type="presOf" srcId="{9B261739-BE6A-4DA2-8E39-2A480BC30422}" destId="{DDF3662D-A307-4C1D-A3B3-26D312046575}" srcOrd="0" destOrd="1" presId="urn:microsoft.com/office/officeart/2016/7/layout/LinearBlockProcessNumbered"/>
    <dgm:cxn modelId="{37D6E784-8C01-4528-9741-E28CE948782B}" type="presOf" srcId="{22501491-35CA-4E2D-87CC-A30CACAD7227}" destId="{7A55A059-2C20-4FEE-A401-AECC220763CF}" srcOrd="0" destOrd="0" presId="urn:microsoft.com/office/officeart/2016/7/layout/LinearBlockProcessNumbered"/>
    <dgm:cxn modelId="{00AC7C8F-A296-48E7-A7A4-F6F09A3F9B90}" srcId="{A07CBC21-C06D-45C4-8993-ABA921C99AEC}" destId="{68965851-0C7E-42E3-8CDC-A1B401CBD899}" srcOrd="1" destOrd="0" parTransId="{4C363C85-645D-4CDE-BF67-7B470CDCB312}" sibTransId="{FCD4D35B-FDD2-4DA6-BA43-0209FA5EABE5}"/>
    <dgm:cxn modelId="{C0170798-C888-4404-8655-19B198F12DE2}" srcId="{A07CBC21-C06D-45C4-8993-ABA921C99AEC}" destId="{2C838255-79AD-4906-886D-678492FEC2E7}" srcOrd="0" destOrd="0" parTransId="{F0A17024-3E83-4780-A811-5A001ED2FB26}" sibTransId="{9DC9BA11-E351-4B7C-B8DF-2975B694EC03}"/>
    <dgm:cxn modelId="{7B57CD99-31F4-4120-A11C-2E9F578D6949}" type="presOf" srcId="{38D34BBB-78AC-4F05-9249-45E403494B11}" destId="{D1B01D88-A56A-40F1-8ECF-F7AFE79E24CB}" srcOrd="1" destOrd="0" presId="urn:microsoft.com/office/officeart/2016/7/layout/LinearBlockProcessNumbered"/>
    <dgm:cxn modelId="{7385A4A7-0646-4381-B282-B257B5EF39BB}" type="presOf" srcId="{68965851-0C7E-42E3-8CDC-A1B401CBD899}" destId="{BFA7FC66-60F2-454C-BCF1-796675A925E5}" srcOrd="0" destOrd="0" presId="urn:microsoft.com/office/officeart/2016/7/layout/LinearBlockProcessNumbered"/>
    <dgm:cxn modelId="{93BF33C8-7392-4DE9-B0F3-572021FC0800}" type="presOf" srcId="{77AF0EE5-7085-4B36-9E73-790A3C8262C6}" destId="{C5A9EE90-842F-4340-B8E1-99E64E363FA6}" srcOrd="0" destOrd="0" presId="urn:microsoft.com/office/officeart/2016/7/layout/LinearBlockProcessNumbered"/>
    <dgm:cxn modelId="{6970ADD4-EC3F-4F1C-A649-469764D95D46}" type="presOf" srcId="{CA8A285A-3AA1-4192-A67A-F62961D3E43E}" destId="{83DF6F56-BF34-434A-878A-E7B0D8B2F472}" srcOrd="0" destOrd="0" presId="urn:microsoft.com/office/officeart/2016/7/layout/LinearBlockProcessNumbered"/>
    <dgm:cxn modelId="{438ADCD5-A612-404D-99A2-F505C685B36D}" type="presOf" srcId="{68965851-0C7E-42E3-8CDC-A1B401CBD899}" destId="{7B71C596-D8D4-4D9E-9BCD-A41FA9FD5700}" srcOrd="1" destOrd="0" presId="urn:microsoft.com/office/officeart/2016/7/layout/LinearBlockProcessNumbered"/>
    <dgm:cxn modelId="{E315E0DF-CEC1-445B-874B-A8B0ABA3D047}" type="presOf" srcId="{2C838255-79AD-4906-886D-678492FEC2E7}" destId="{DB718A31-B530-4442-AEA1-B3F20283B9D2}" srcOrd="0" destOrd="0" presId="urn:microsoft.com/office/officeart/2016/7/layout/LinearBlockProcessNumbered"/>
    <dgm:cxn modelId="{2B4F9EEC-6AFC-40D1-BC8B-F814897C8B29}" srcId="{A07CBC21-C06D-45C4-8993-ABA921C99AEC}" destId="{38D34BBB-78AC-4F05-9249-45E403494B11}" srcOrd="2" destOrd="0" parTransId="{AA89D88D-A61D-4452-A4B6-C75E54CD6593}" sibTransId="{4BD13EDA-9677-4A5C-B505-F344FB9795A7}"/>
    <dgm:cxn modelId="{DACA27FC-04EE-482E-BA3C-63EB86099CF9}" type="presOf" srcId="{2C838255-79AD-4906-886D-678492FEC2E7}" destId="{4B3C99FD-658B-4637-AAAA-A4F3C1893624}" srcOrd="1" destOrd="0" presId="urn:microsoft.com/office/officeart/2016/7/layout/LinearBlockProcessNumbered"/>
    <dgm:cxn modelId="{0C987BA1-47F2-4E6C-99BF-7097677C5274}" type="presParOf" srcId="{6E0EB9AC-D134-473A-A91F-6AFBF2DA7BA4}" destId="{F5A6591B-130B-4875-80FA-AB4D29243C42}" srcOrd="0" destOrd="0" presId="urn:microsoft.com/office/officeart/2016/7/layout/LinearBlockProcessNumbered"/>
    <dgm:cxn modelId="{53EFDA1F-8868-416D-8984-3944A409BDAD}" type="presParOf" srcId="{F5A6591B-130B-4875-80FA-AB4D29243C42}" destId="{DB718A31-B530-4442-AEA1-B3F20283B9D2}" srcOrd="0" destOrd="0" presId="urn:microsoft.com/office/officeart/2016/7/layout/LinearBlockProcessNumbered"/>
    <dgm:cxn modelId="{3529A530-9759-47BF-8557-AF36F0FAF032}" type="presParOf" srcId="{F5A6591B-130B-4875-80FA-AB4D29243C42}" destId="{7394338D-D9ED-4C2F-9B1A-5BD7C0EBC08A}" srcOrd="1" destOrd="0" presId="urn:microsoft.com/office/officeart/2016/7/layout/LinearBlockProcessNumbered"/>
    <dgm:cxn modelId="{AA6BF653-7CC2-4BB2-8E29-14E05BE099EA}" type="presParOf" srcId="{F5A6591B-130B-4875-80FA-AB4D29243C42}" destId="{4B3C99FD-658B-4637-AAAA-A4F3C1893624}" srcOrd="2" destOrd="0" presId="urn:microsoft.com/office/officeart/2016/7/layout/LinearBlockProcessNumbered"/>
    <dgm:cxn modelId="{98E3F079-9683-45B6-8692-CA6F6E068726}" type="presParOf" srcId="{6E0EB9AC-D134-473A-A91F-6AFBF2DA7BA4}" destId="{B184B9BC-EE19-456E-BABA-9A5D7AFA7665}" srcOrd="1" destOrd="0" presId="urn:microsoft.com/office/officeart/2016/7/layout/LinearBlockProcessNumbered"/>
    <dgm:cxn modelId="{48758A84-4817-4279-B79A-5C9A9F50AA80}" type="presParOf" srcId="{6E0EB9AC-D134-473A-A91F-6AFBF2DA7BA4}" destId="{F086F328-F97B-4DC5-8DA6-EE46BF7C6315}" srcOrd="2" destOrd="0" presId="urn:microsoft.com/office/officeart/2016/7/layout/LinearBlockProcessNumbered"/>
    <dgm:cxn modelId="{71AE73F5-2B66-46E8-BD9D-B866E40B81FE}" type="presParOf" srcId="{F086F328-F97B-4DC5-8DA6-EE46BF7C6315}" destId="{BFA7FC66-60F2-454C-BCF1-796675A925E5}" srcOrd="0" destOrd="0" presId="urn:microsoft.com/office/officeart/2016/7/layout/LinearBlockProcessNumbered"/>
    <dgm:cxn modelId="{203084E1-3D67-4534-8C17-A2D2AC7289BA}" type="presParOf" srcId="{F086F328-F97B-4DC5-8DA6-EE46BF7C6315}" destId="{1B54B0D6-B4DF-48E4-8643-1281A6B90430}" srcOrd="1" destOrd="0" presId="urn:microsoft.com/office/officeart/2016/7/layout/LinearBlockProcessNumbered"/>
    <dgm:cxn modelId="{594B4450-343A-4A7B-A651-D0805E22F513}" type="presParOf" srcId="{F086F328-F97B-4DC5-8DA6-EE46BF7C6315}" destId="{7B71C596-D8D4-4D9E-9BCD-A41FA9FD5700}" srcOrd="2" destOrd="0" presId="urn:microsoft.com/office/officeart/2016/7/layout/LinearBlockProcessNumbered"/>
    <dgm:cxn modelId="{1D390D10-477A-4952-833E-A197DC72F780}" type="presParOf" srcId="{6E0EB9AC-D134-473A-A91F-6AFBF2DA7BA4}" destId="{71CC092A-A895-4005-8A63-70BCEF984D80}" srcOrd="3" destOrd="0" presId="urn:microsoft.com/office/officeart/2016/7/layout/LinearBlockProcessNumbered"/>
    <dgm:cxn modelId="{6606EF4B-A48B-47DB-9397-A7F5F09F3ABA}" type="presParOf" srcId="{6E0EB9AC-D134-473A-A91F-6AFBF2DA7BA4}" destId="{DDF3FBA3-ADDE-42B1-9915-9ECC20D6F565}" srcOrd="4" destOrd="0" presId="urn:microsoft.com/office/officeart/2016/7/layout/LinearBlockProcessNumbered"/>
    <dgm:cxn modelId="{4423B41D-6574-476F-B87F-CF968479B13B}" type="presParOf" srcId="{DDF3FBA3-ADDE-42B1-9915-9ECC20D6F565}" destId="{8DD785E1-9571-4D47-9042-EC886D475EB3}" srcOrd="0" destOrd="0" presId="urn:microsoft.com/office/officeart/2016/7/layout/LinearBlockProcessNumbered"/>
    <dgm:cxn modelId="{8D195388-819C-4584-93C4-C54773EEEB3E}" type="presParOf" srcId="{DDF3FBA3-ADDE-42B1-9915-9ECC20D6F565}" destId="{7BEB0A9D-E621-40E4-BEE3-371CB05C2DF0}" srcOrd="1" destOrd="0" presId="urn:microsoft.com/office/officeart/2016/7/layout/LinearBlockProcessNumbered"/>
    <dgm:cxn modelId="{51E7ACE4-E0B3-4AF1-9C51-3D73C45E6E06}" type="presParOf" srcId="{DDF3FBA3-ADDE-42B1-9915-9ECC20D6F565}" destId="{D1B01D88-A56A-40F1-8ECF-F7AFE79E24CB}" srcOrd="2" destOrd="0" presId="urn:microsoft.com/office/officeart/2016/7/layout/LinearBlockProcessNumbered"/>
    <dgm:cxn modelId="{7D8CB764-8EC5-49B3-BB34-E1CC2BC6C15F}" type="presParOf" srcId="{6E0EB9AC-D134-473A-A91F-6AFBF2DA7BA4}" destId="{DB815A01-4650-4B87-823F-0DEB830721BC}" srcOrd="5" destOrd="0" presId="urn:microsoft.com/office/officeart/2016/7/layout/LinearBlockProcessNumbered"/>
    <dgm:cxn modelId="{102A9EDA-CF49-434B-841A-A0EF75BF0A62}" type="presParOf" srcId="{6E0EB9AC-D134-473A-A91F-6AFBF2DA7BA4}" destId="{A98E5F76-3245-4272-84BD-CAC3F735262B}" srcOrd="6" destOrd="0" presId="urn:microsoft.com/office/officeart/2016/7/layout/LinearBlockProcessNumbered"/>
    <dgm:cxn modelId="{22B3DD02-1F66-4479-99AD-F51FB8DBD263}" type="presParOf" srcId="{A98E5F76-3245-4272-84BD-CAC3F735262B}" destId="{C5A9EE90-842F-4340-B8E1-99E64E363FA6}" srcOrd="0" destOrd="0" presId="urn:microsoft.com/office/officeart/2016/7/layout/LinearBlockProcessNumbered"/>
    <dgm:cxn modelId="{5D979637-1C70-417C-A08F-B5BA09E1ED83}" type="presParOf" srcId="{A98E5F76-3245-4272-84BD-CAC3F735262B}" destId="{759B9E44-D57C-4914-98C5-45EEEBDDAC89}" srcOrd="1" destOrd="0" presId="urn:microsoft.com/office/officeart/2016/7/layout/LinearBlockProcessNumbered"/>
    <dgm:cxn modelId="{8BC4AE2F-59E4-4025-8F4A-3C61CA0F24A9}" type="presParOf" srcId="{A98E5F76-3245-4272-84BD-CAC3F735262B}" destId="{DDF3662D-A307-4C1D-A3B3-26D312046575}" srcOrd="2" destOrd="0" presId="urn:microsoft.com/office/officeart/2016/7/layout/LinearBlockProcessNumbered"/>
    <dgm:cxn modelId="{C14A9D3B-5871-4BA2-AA6E-D1E5DA787130}" type="presParOf" srcId="{6E0EB9AC-D134-473A-A91F-6AFBF2DA7BA4}" destId="{578E66F8-519A-4F31-94D0-2F8C0AE9B37F}" srcOrd="7" destOrd="0" presId="urn:microsoft.com/office/officeart/2016/7/layout/LinearBlockProcessNumbered"/>
    <dgm:cxn modelId="{F60AB36E-6725-4E72-A1F8-ECA546A7287A}" type="presParOf" srcId="{6E0EB9AC-D134-473A-A91F-6AFBF2DA7BA4}" destId="{6CA5BF1F-1421-419D-8003-65386EFC4D85}" srcOrd="8" destOrd="0" presId="urn:microsoft.com/office/officeart/2016/7/layout/LinearBlockProcessNumbered"/>
    <dgm:cxn modelId="{8E7A81E5-70CB-4E58-92B2-5F962ACC8849}" type="presParOf" srcId="{6CA5BF1F-1421-419D-8003-65386EFC4D85}" destId="{7A55A059-2C20-4FEE-A401-AECC220763CF}" srcOrd="0" destOrd="0" presId="urn:microsoft.com/office/officeart/2016/7/layout/LinearBlockProcessNumbered"/>
    <dgm:cxn modelId="{56B19677-14B9-45FE-954A-659C7004E6A9}" type="presParOf" srcId="{6CA5BF1F-1421-419D-8003-65386EFC4D85}" destId="{83DF6F56-BF34-434A-878A-E7B0D8B2F472}" srcOrd="1" destOrd="0" presId="urn:microsoft.com/office/officeart/2016/7/layout/LinearBlockProcessNumbered"/>
    <dgm:cxn modelId="{7BD92DFF-7395-4C4D-9868-163CA8072A19}" type="presParOf" srcId="{6CA5BF1F-1421-419D-8003-65386EFC4D85}" destId="{56639559-F7A1-443A-B570-F1D7805F8FA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18A31-B530-4442-AEA1-B3F20283B9D2}">
      <dsp:nvSpPr>
        <dsp:cNvPr id="0" name=""/>
        <dsp:cNvSpPr/>
      </dsp:nvSpPr>
      <dsp:spPr>
        <a:xfrm>
          <a:off x="6624" y="596633"/>
          <a:ext cx="2070808" cy="2484970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Crime rate based on time of the day</a:t>
          </a:r>
        </a:p>
      </dsp:txBody>
      <dsp:txXfrm>
        <a:off x="6624" y="1590621"/>
        <a:ext cx="2070808" cy="1490982"/>
      </dsp:txXfrm>
    </dsp:sp>
    <dsp:sp modelId="{7394338D-D9ED-4C2F-9B1A-5BD7C0EBC08A}">
      <dsp:nvSpPr>
        <dsp:cNvPr id="0" name=""/>
        <dsp:cNvSpPr/>
      </dsp:nvSpPr>
      <dsp:spPr>
        <a:xfrm>
          <a:off x="6624" y="596633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6624" y="596633"/>
        <a:ext cx="2070808" cy="993988"/>
      </dsp:txXfrm>
    </dsp:sp>
    <dsp:sp modelId="{BFA7FC66-60F2-454C-BCF1-796675A925E5}">
      <dsp:nvSpPr>
        <dsp:cNvPr id="0" name=""/>
        <dsp:cNvSpPr/>
      </dsp:nvSpPr>
      <dsp:spPr>
        <a:xfrm>
          <a:off x="2243097" y="596633"/>
          <a:ext cx="2070808" cy="2484970"/>
        </a:xfrm>
        <a:prstGeom prst="rect">
          <a:avLst/>
        </a:prstGeom>
        <a:solidFill>
          <a:schemeClr val="accent2">
            <a:shade val="50000"/>
            <a:hueOff val="157113"/>
            <a:satOff val="-6034"/>
            <a:lumOff val="19141"/>
            <a:alphaOff val="0"/>
          </a:schemeClr>
        </a:solidFill>
        <a:ln w="22225" cap="rnd" cmpd="sng" algn="ctr">
          <a:solidFill>
            <a:schemeClr val="accent2">
              <a:shade val="50000"/>
              <a:hueOff val="157113"/>
              <a:satOff val="-6034"/>
              <a:lumOff val="19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Crime rate based on sex and age</a:t>
          </a:r>
        </a:p>
      </dsp:txBody>
      <dsp:txXfrm>
        <a:off x="2243097" y="1590621"/>
        <a:ext cx="2070808" cy="1490982"/>
      </dsp:txXfrm>
    </dsp:sp>
    <dsp:sp modelId="{1B54B0D6-B4DF-48E4-8643-1281A6B90430}">
      <dsp:nvSpPr>
        <dsp:cNvPr id="0" name=""/>
        <dsp:cNvSpPr/>
      </dsp:nvSpPr>
      <dsp:spPr>
        <a:xfrm>
          <a:off x="2243097" y="596633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2243097" y="596633"/>
        <a:ext cx="2070808" cy="993988"/>
      </dsp:txXfrm>
    </dsp:sp>
    <dsp:sp modelId="{8DD785E1-9571-4D47-9042-EC886D475EB3}">
      <dsp:nvSpPr>
        <dsp:cNvPr id="0" name=""/>
        <dsp:cNvSpPr/>
      </dsp:nvSpPr>
      <dsp:spPr>
        <a:xfrm>
          <a:off x="4479570" y="596633"/>
          <a:ext cx="2070808" cy="2484970"/>
        </a:xfrm>
        <a:prstGeom prst="rect">
          <a:avLst/>
        </a:prstGeom>
        <a:solidFill>
          <a:schemeClr val="accent2">
            <a:shade val="50000"/>
            <a:hueOff val="314226"/>
            <a:satOff val="-12068"/>
            <a:lumOff val="38282"/>
            <a:alphaOff val="0"/>
          </a:schemeClr>
        </a:solidFill>
        <a:ln w="22225" cap="rnd" cmpd="sng" algn="ctr">
          <a:solidFill>
            <a:schemeClr val="accent2">
              <a:shade val="50000"/>
              <a:hueOff val="314226"/>
              <a:satOff val="-12068"/>
              <a:lumOff val="38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Crime rate based on location</a:t>
          </a:r>
        </a:p>
      </dsp:txBody>
      <dsp:txXfrm>
        <a:off x="4479570" y="1590621"/>
        <a:ext cx="2070808" cy="1490982"/>
      </dsp:txXfrm>
    </dsp:sp>
    <dsp:sp modelId="{7BEB0A9D-E621-40E4-BEE3-371CB05C2DF0}">
      <dsp:nvSpPr>
        <dsp:cNvPr id="0" name=""/>
        <dsp:cNvSpPr/>
      </dsp:nvSpPr>
      <dsp:spPr>
        <a:xfrm>
          <a:off x="4479570" y="596633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03</a:t>
          </a:r>
        </a:p>
      </dsp:txBody>
      <dsp:txXfrm>
        <a:off x="4479570" y="596633"/>
        <a:ext cx="2070808" cy="993988"/>
      </dsp:txXfrm>
    </dsp:sp>
    <dsp:sp modelId="{C5A9EE90-842F-4340-B8E1-99E64E363FA6}">
      <dsp:nvSpPr>
        <dsp:cNvPr id="0" name=""/>
        <dsp:cNvSpPr/>
      </dsp:nvSpPr>
      <dsp:spPr>
        <a:xfrm>
          <a:off x="6716043" y="596633"/>
          <a:ext cx="2070808" cy="2484970"/>
        </a:xfrm>
        <a:prstGeom prst="rect">
          <a:avLst/>
        </a:prstGeom>
        <a:solidFill>
          <a:schemeClr val="accent2">
            <a:shade val="50000"/>
            <a:hueOff val="314226"/>
            <a:satOff val="-12068"/>
            <a:lumOff val="38282"/>
            <a:alphaOff val="0"/>
          </a:schemeClr>
        </a:solidFill>
        <a:ln w="22225" cap="rnd" cmpd="sng" algn="ctr">
          <a:solidFill>
            <a:schemeClr val="accent2">
              <a:shade val="50000"/>
              <a:hueOff val="314226"/>
              <a:satOff val="-12068"/>
              <a:lumOff val="38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Weapons used in crime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Top 6 lethal weapons used in recorded crimes</a:t>
          </a:r>
        </a:p>
      </dsp:txBody>
      <dsp:txXfrm>
        <a:off x="6716043" y="1590621"/>
        <a:ext cx="2070808" cy="1490982"/>
      </dsp:txXfrm>
    </dsp:sp>
    <dsp:sp modelId="{759B9E44-D57C-4914-98C5-45EEEBDDAC89}">
      <dsp:nvSpPr>
        <dsp:cNvPr id="0" name=""/>
        <dsp:cNvSpPr/>
      </dsp:nvSpPr>
      <dsp:spPr>
        <a:xfrm>
          <a:off x="6716043" y="596633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04</a:t>
          </a:r>
        </a:p>
      </dsp:txBody>
      <dsp:txXfrm>
        <a:off x="6716043" y="596633"/>
        <a:ext cx="2070808" cy="993988"/>
      </dsp:txXfrm>
    </dsp:sp>
    <dsp:sp modelId="{7A55A059-2C20-4FEE-A401-AECC220763CF}">
      <dsp:nvSpPr>
        <dsp:cNvPr id="0" name=""/>
        <dsp:cNvSpPr/>
      </dsp:nvSpPr>
      <dsp:spPr>
        <a:xfrm>
          <a:off x="8952517" y="596633"/>
          <a:ext cx="2070808" cy="2484970"/>
        </a:xfrm>
        <a:prstGeom prst="rect">
          <a:avLst/>
        </a:prstGeom>
        <a:solidFill>
          <a:schemeClr val="accent2">
            <a:shade val="50000"/>
            <a:hueOff val="157113"/>
            <a:satOff val="-6034"/>
            <a:lumOff val="19141"/>
            <a:alphaOff val="0"/>
          </a:schemeClr>
        </a:solidFill>
        <a:ln w="22225" cap="rnd" cmpd="sng" algn="ctr">
          <a:solidFill>
            <a:schemeClr val="accent2">
              <a:shade val="50000"/>
              <a:hueOff val="157113"/>
              <a:satOff val="-6034"/>
              <a:lumOff val="19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Crime rate based on street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Crime rate based on type of crime for the chosen street</a:t>
          </a:r>
        </a:p>
      </dsp:txBody>
      <dsp:txXfrm>
        <a:off x="8952517" y="1590621"/>
        <a:ext cx="2070808" cy="1490982"/>
      </dsp:txXfrm>
    </dsp:sp>
    <dsp:sp modelId="{83DF6F56-BF34-434A-878A-E7B0D8B2F472}">
      <dsp:nvSpPr>
        <dsp:cNvPr id="0" name=""/>
        <dsp:cNvSpPr/>
      </dsp:nvSpPr>
      <dsp:spPr>
        <a:xfrm>
          <a:off x="8952517" y="596633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05</a:t>
          </a:r>
        </a:p>
      </dsp:txBody>
      <dsp:txXfrm>
        <a:off x="8952517" y="596633"/>
        <a:ext cx="2070808" cy="993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1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4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4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E8627B-FA6E-4D10-BC53-613EDD4906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9073FA-C842-4982-A8DE-16DAAD900C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7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ramya.chandrashekar#!/vizhome/Final_CloudProject/CloudProject-AnalysingCrimeData?publish=y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crime-data-from-2010-to-pres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48E2-C75D-44B6-A887-3EB9BDD0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Managing the Cloud Project: Analyzing Crime Data Using Cloud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09CE-8D40-490E-8AB5-5C3303F47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Alok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Sahu</a:t>
            </a: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Ramya Chandrashekar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Venkata Siva Abhishek Munukutla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Mohan Suraj Lakshmi Narayana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Supervisor: Thomas Pearson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2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871AE93-72B2-4545-989F-4B08DCD787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1B0F13F-C83B-4678-ABCC-5F6FB1D388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74ED4-9DB5-4D14-BDCF-BD7D0C145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84B385-16B6-44A9-9A47-1C765B3763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FF616-1F75-49FC-861B-7B794054AA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0F764-2E21-4620-951C-A60BBE75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3969012"/>
            <a:ext cx="5870156" cy="2377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81709-F2BC-4964-B860-29791D97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Visualization of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38DA-ADF4-4138-A011-864A0877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/>
              <a:t>We save the data chunks as a single unit in a database on Amazon Athena.</a:t>
            </a:r>
          </a:p>
          <a:p>
            <a:r>
              <a:rPr lang="en-US" dirty="0"/>
              <a:t>Tableau Desktop uses these data tables as a Data Source.</a:t>
            </a:r>
          </a:p>
          <a:p>
            <a:r>
              <a:rPr lang="en-US" dirty="0"/>
              <a:t>Dashboards are created to represent the Analysis of each use case.</a:t>
            </a:r>
          </a:p>
          <a:p>
            <a:r>
              <a:rPr lang="en-US" dirty="0"/>
              <a:t>The entire workbook containing the dashboards are uploaded on the Tableau Public web server.</a:t>
            </a:r>
          </a:p>
          <a:p>
            <a:r>
              <a:rPr lang="en-US" dirty="0"/>
              <a:t>The workbook containing the analysis results can be accessed through the link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823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3AD-B925-42BE-ABF9-52942924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B5FC-910C-4946-87C4-BBB7CCBC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crime is a challenging task.</a:t>
            </a:r>
          </a:p>
          <a:p>
            <a:r>
              <a:rPr lang="en-US" dirty="0"/>
              <a:t>Analyzing historic crime data gives a few workable suggestions to improve the prevailing order of the city.</a:t>
            </a:r>
          </a:p>
          <a:p>
            <a:r>
              <a:rPr lang="en-US" dirty="0"/>
              <a:t>In this project, we are analyzing crime data of Los Angeles.</a:t>
            </a:r>
          </a:p>
          <a:p>
            <a:r>
              <a:rPr lang="en-US" dirty="0"/>
              <a:t>We created a cloud based service that processed large amounts of crime data and generated reports.</a:t>
            </a:r>
          </a:p>
          <a:p>
            <a:r>
              <a:rPr lang="en-US" dirty="0"/>
              <a:t>These analysis reports are a comprehensive representation of the useful information harnessed from plain big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ADB2-7177-4738-934D-261798CD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7231-84C7-46CC-ACBE-EA76FDE0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for analysis is downloaded from </a:t>
            </a:r>
            <a:r>
              <a:rPr lang="en-US" dirty="0">
                <a:hlinkClick r:id="rId2"/>
              </a:rPr>
              <a:t>data.gov</a:t>
            </a:r>
            <a:r>
              <a:rPr lang="en-US" dirty="0"/>
              <a:t>.</a:t>
            </a:r>
          </a:p>
          <a:p>
            <a:r>
              <a:rPr lang="en-US" dirty="0"/>
              <a:t>This dataset reflects incidents of crime in the City of Los Angeles.</a:t>
            </a:r>
          </a:p>
          <a:p>
            <a:r>
              <a:rPr lang="en-US" dirty="0"/>
              <a:t>Data can be dated back to 2010.</a:t>
            </a:r>
          </a:p>
          <a:p>
            <a:r>
              <a:rPr lang="en-US" dirty="0"/>
              <a:t>It consists of a million records with 26 fields each that describes the nature of crime, like date and time the crime occurred, location, crime code, weapon used, victim age etc.</a:t>
            </a:r>
          </a:p>
          <a:p>
            <a:r>
              <a:rPr lang="en-US" dirty="0"/>
              <a:t>Using the above data we have come up with 5 scenarios for data analysis.  </a:t>
            </a:r>
          </a:p>
        </p:txBody>
      </p:sp>
    </p:spTree>
    <p:extLst>
      <p:ext uri="{BB962C8B-B14F-4D97-AF65-F5344CB8AC3E}">
        <p14:creationId xmlns:p14="http://schemas.microsoft.com/office/powerpoint/2010/main" val="237581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4E80-6278-470F-812C-80818C10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Use Cases for Analysis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91040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41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70">
            <a:extLst>
              <a:ext uri="{FF2B5EF4-FFF2-40B4-BE49-F238E27FC236}">
                <a16:creationId xmlns:a16="http://schemas.microsoft.com/office/drawing/2014/main" id="{B871AE93-72B2-4545-989F-4B08DCD787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2">
            <a:extLst>
              <a:ext uri="{FF2B5EF4-FFF2-40B4-BE49-F238E27FC236}">
                <a16:creationId xmlns:a16="http://schemas.microsoft.com/office/drawing/2014/main" id="{C1B0F13F-C83B-4678-ABCC-5F6FB1D388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074ED4-9DB5-4D14-BDCF-BD7D0C145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84B385-16B6-44A9-9A47-1C765B3763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48FF616-1F75-49FC-861B-7B794054AA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 result for aws s3 bucket">
            <a:extLst>
              <a:ext uri="{FF2B5EF4-FFF2-40B4-BE49-F238E27FC236}">
                <a16:creationId xmlns:a16="http://schemas.microsoft.com/office/drawing/2014/main" id="{488C1432-9F8B-4BFF-8CF1-CB03B7AB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70" y="4722242"/>
            <a:ext cx="3867821" cy="162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DA196-A67F-4138-B33B-4BFFBF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/>
              <a:t>Storage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5DD7-AF3D-4106-ACE1-3DAC1879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/>
              <a:t>File format of the big data file used is .txt.</a:t>
            </a:r>
          </a:p>
          <a:p>
            <a:r>
              <a:rPr lang="en-US" dirty="0"/>
              <a:t>Amazon EMR requires input files to be stored in the S3 bucket.</a:t>
            </a:r>
          </a:p>
          <a:p>
            <a:r>
              <a:rPr lang="en-US" dirty="0"/>
              <a:t>To run Hadoop Map reduce jobs on Amazon EMR, input file should be in .txt format.</a:t>
            </a:r>
          </a:p>
          <a:p>
            <a:r>
              <a:rPr lang="en-US" dirty="0"/>
              <a:t>The input file, job file and output files are all stored on Amazon S3 bucket.</a:t>
            </a:r>
          </a:p>
          <a:p>
            <a:r>
              <a:rPr lang="en-US" dirty="0"/>
              <a:t> Amazon S3 provides cloud storage through the web services interface. </a:t>
            </a:r>
          </a:p>
        </p:txBody>
      </p:sp>
    </p:spTree>
    <p:extLst>
      <p:ext uri="{BB962C8B-B14F-4D97-AF65-F5344CB8AC3E}">
        <p14:creationId xmlns:p14="http://schemas.microsoft.com/office/powerpoint/2010/main" val="205807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6ACF-171E-4DBD-8927-EEA6A00B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Map Reduce Jobs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0A37-2F87-451F-9E83-18A71670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980" y="1553497"/>
            <a:ext cx="6604819" cy="4623466"/>
          </a:xfrm>
        </p:spPr>
        <p:txBody>
          <a:bodyPr>
            <a:normAutofit/>
          </a:bodyPr>
          <a:lstStyle/>
          <a:p>
            <a:r>
              <a:rPr lang="en-US"/>
              <a:t>We ran Hadoop MapReduce jobs to analyze data.</a:t>
            </a:r>
          </a:p>
          <a:p>
            <a:r>
              <a:rPr lang="en-US"/>
              <a:t>Apache Hadoop is an open-source software framework used for distributed storage and processing of dataset of big data using the MapReduce programming model. </a:t>
            </a:r>
          </a:p>
          <a:p>
            <a:r>
              <a:rPr lang="en-US"/>
              <a:t>MapReduce is a programming model for processing and generating big data sets with a parallel, distributed algorithm on a cluster.</a:t>
            </a:r>
          </a:p>
          <a:p>
            <a:r>
              <a:rPr lang="en-US"/>
              <a:t>The Map() performs filtering and sorting and Reduce() performs a summary operation .</a:t>
            </a:r>
          </a:p>
          <a:p>
            <a:r>
              <a:rPr lang="en-US"/>
              <a:t>Each Use case has its own job with a mapper and reducer component to compute the results.</a:t>
            </a:r>
            <a:endParaRPr lang="en-US" dirty="0"/>
          </a:p>
        </p:txBody>
      </p:sp>
      <p:pic>
        <p:nvPicPr>
          <p:cNvPr id="3074" name="Picture 2" descr="Image result for mapreduce">
            <a:extLst>
              <a:ext uri="{FF2B5EF4-FFF2-40B4-BE49-F238E27FC236}">
                <a16:creationId xmlns:a16="http://schemas.microsoft.com/office/drawing/2014/main" id="{C4967EEE-17B5-4203-8C83-16A72C9FC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5" y="2755567"/>
            <a:ext cx="4608564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2E32075D-9299-4657-87D7-B9987B7FD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537DB50F-9959-411E-8098-960BF61DC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8" r="14386" b="-3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E96D2-F9B7-4498-B8D3-F462CEA2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Cloud Service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20DE-9B32-4357-8552-7E3B867C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A distributed processing system is setup with the help of Amazon EMR (Elastic Map Reduce) </a:t>
            </a:r>
          </a:p>
          <a:p>
            <a:r>
              <a:rPr lang="en-US" dirty="0"/>
              <a:t>Amazon EMR is a Software as a Service(SaaS).</a:t>
            </a:r>
          </a:p>
          <a:p>
            <a:r>
              <a:rPr lang="en-US" dirty="0"/>
              <a:t>Amazon EMR is a web service that makes it easy to process large amounts of data efficiently. </a:t>
            </a:r>
          </a:p>
          <a:p>
            <a:r>
              <a:rPr lang="en-US" dirty="0"/>
              <a:t>Amazon EMR uses Hadoop processing combined with several AWS products to do such tasks as web indexing, data mining, log file analysis, machine learning, scientific simulation, and data warehousing.</a:t>
            </a:r>
          </a:p>
        </p:txBody>
      </p:sp>
    </p:spTree>
    <p:extLst>
      <p:ext uri="{BB962C8B-B14F-4D97-AF65-F5344CB8AC3E}">
        <p14:creationId xmlns:p14="http://schemas.microsoft.com/office/powerpoint/2010/main" val="299335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32075D-9299-4657-87D7-B9987B7FD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50667-D5FF-45AC-AEBE-5676842D1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3240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AACD0-7B23-46CD-AFA0-2DC1D219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Cloud Service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2A7-AC0B-40CD-9AE3-1A64F6E9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All the jobs for different use cases are stored in a single .jar file.</a:t>
            </a:r>
          </a:p>
          <a:p>
            <a:r>
              <a:rPr lang="en-US" dirty="0"/>
              <a:t>The map reduce job, input file and output location are set as arguments during EMR instance creation</a:t>
            </a:r>
          </a:p>
          <a:p>
            <a:r>
              <a:rPr lang="en-US" dirty="0"/>
              <a:t>We use the step execution feature of the EMR cluster.</a:t>
            </a:r>
          </a:p>
          <a:p>
            <a:r>
              <a:rPr lang="en-US" dirty="0"/>
              <a:t>The use cases are set as multiple steps for the same cluster.</a:t>
            </a:r>
          </a:p>
          <a:p>
            <a:r>
              <a:rPr lang="en-US" dirty="0"/>
              <a:t>Once the cluster is created, it executes each use case one by one.</a:t>
            </a:r>
          </a:p>
          <a:p>
            <a:r>
              <a:rPr lang="en-US" dirty="0"/>
              <a:t>At the end of the successful execution the cluster is terminated based on our setting.</a:t>
            </a:r>
          </a:p>
        </p:txBody>
      </p:sp>
    </p:spTree>
    <p:extLst>
      <p:ext uri="{BB962C8B-B14F-4D97-AF65-F5344CB8AC3E}">
        <p14:creationId xmlns:p14="http://schemas.microsoft.com/office/powerpoint/2010/main" val="3864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writing implement, stationary, pencil&#10;&#10;Description generated with very high confidence">
            <a:extLst>
              <a:ext uri="{FF2B5EF4-FFF2-40B4-BE49-F238E27FC236}">
                <a16:creationId xmlns:a16="http://schemas.microsoft.com/office/drawing/2014/main" id="{ED1EECC4-070C-4B09-98AE-7B02BA27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15" y="2361056"/>
            <a:ext cx="3999144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24B76-F150-4B0F-8F96-0C0D5872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Visualization of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C140-E8CE-49D2-A97F-27982471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Tableau is used for data visualization.</a:t>
            </a:r>
          </a:p>
          <a:p>
            <a:r>
              <a:rPr lang="en-US" dirty="0"/>
              <a:t>Tableau is an interactive data visualization tool focused on business intelligence. It gives a user the ability to perform fairly complex data visualization in a very intuitive, drag and drop manner.</a:t>
            </a:r>
          </a:p>
          <a:p>
            <a:r>
              <a:rPr lang="en-US" dirty="0"/>
              <a:t>Its data visualization is also impressively interactive.</a:t>
            </a:r>
          </a:p>
          <a:p>
            <a:r>
              <a:rPr lang="en-US" dirty="0"/>
              <a:t>Multiple output files are created for each use case by the different nodes in the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53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561</TotalTime>
  <Words>730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SimSun</vt:lpstr>
      <vt:lpstr>Arial</vt:lpstr>
      <vt:lpstr>Gill Sans MT</vt:lpstr>
      <vt:lpstr>Times New Roman</vt:lpstr>
      <vt:lpstr>Wingdings 2</vt:lpstr>
      <vt:lpstr>Dividend</vt:lpstr>
      <vt:lpstr>Managing the Cloud Project: Analyzing Crime Data Using Cloud Services</vt:lpstr>
      <vt:lpstr>Introduction</vt:lpstr>
      <vt:lpstr>Getting the Data</vt:lpstr>
      <vt:lpstr>Use Cases for Analysis</vt:lpstr>
      <vt:lpstr>Storage Setup</vt:lpstr>
      <vt:lpstr>Map Reduce Jobs for Analysis</vt:lpstr>
      <vt:lpstr>Cloud Service Implementation</vt:lpstr>
      <vt:lpstr>Cloud Service Implementation</vt:lpstr>
      <vt:lpstr>Visualization of the Results</vt:lpstr>
      <vt:lpstr>Visualization of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</dc:title>
  <dc:creator>Suraj</dc:creator>
  <cp:lastModifiedBy>Ramya Chandrashekar</cp:lastModifiedBy>
  <cp:revision>44</cp:revision>
  <dcterms:created xsi:type="dcterms:W3CDTF">2017-12-05T21:25:30Z</dcterms:created>
  <dcterms:modified xsi:type="dcterms:W3CDTF">2017-12-07T03:41:05Z</dcterms:modified>
</cp:coreProperties>
</file>