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 id="214748366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12192000"/>
  <p:notesSz cx="6858000" cy="9144000"/>
  <p:embeddedFontLst>
    <p:embeddedFont>
      <p:font typeface="Roboto"/>
      <p:regular r:id="rId18"/>
      <p:bold r:id="rId19"/>
      <p:italic r:id="rId20"/>
      <p:boldItalic r:id="rId21"/>
    </p:embeddedFont>
    <p:embeddedFont>
      <p:font typeface="Corbel"/>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6E5E810-34C3-43B8-BFB4-8EA19CCC3EB0}">
  <a:tblStyle styleId="{56E5E810-34C3-43B8-BFB4-8EA19CCC3EB0}"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AEE"/>
          </a:solidFill>
        </a:fill>
      </a:tcStyle>
    </a:wholeTbl>
    <a:band1H>
      <a:tcTxStyle/>
      <a:tcStyle>
        <a:fill>
          <a:solidFill>
            <a:srgbClr val="CED2DB"/>
          </a:solidFill>
        </a:fill>
      </a:tcStyle>
    </a:band1H>
    <a:band2H>
      <a:tcTxStyle/>
    </a:band2H>
    <a:band1V>
      <a:tcTxStyle/>
      <a:tcStyle>
        <a:fill>
          <a:solidFill>
            <a:srgbClr val="CED2DB"/>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Corbel-regular.fntdata"/><Relationship Id="rId21" Type="http://schemas.openxmlformats.org/officeDocument/2006/relationships/font" Target="fonts/Roboto-boldItalic.fntdata"/><Relationship Id="rId24" Type="http://schemas.openxmlformats.org/officeDocument/2006/relationships/font" Target="fonts/Corbel-italic.fntdata"/><Relationship Id="rId23" Type="http://schemas.openxmlformats.org/officeDocument/2006/relationships/font" Target="fonts/Corbel-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font" Target="fonts/Corbel-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type="title">
  <p:cSld name="TITLE">
    <p:bg>
      <p:bgPr>
        <a:gradFill>
          <a:gsLst>
            <a:gs pos="0">
              <a:srgbClr val="5D6C84">
                <a:alpha val="87450"/>
              </a:srgbClr>
            </a:gs>
            <a:gs pos="65000">
              <a:srgbClr val="465872"/>
            </a:gs>
            <a:gs pos="100000">
              <a:schemeClr val="accent2"/>
            </a:gs>
          </a:gsLst>
          <a:lin ang="2700000" scaled="0"/>
        </a:gradFill>
      </p:bgPr>
    </p:bg>
    <p:spTree>
      <p:nvGrpSpPr>
        <p:cNvPr id="6" name="Shape 6"/>
        <p:cNvGrpSpPr/>
        <p:nvPr/>
      </p:nvGrpSpPr>
      <p:grpSpPr>
        <a:xfrm>
          <a:off x="0" y="0"/>
          <a:ext cx="0" cy="0"/>
          <a:chOff x="0" y="0"/>
          <a:chExt cx="0" cy="0"/>
        </a:xfrm>
      </p:grpSpPr>
      <p:sp>
        <p:nvSpPr>
          <p:cNvPr id="7" name="Google Shape;7;p2"/>
          <p:cNvSpPr txBox="1"/>
          <p:nvPr>
            <p:ph type="ctrTitle"/>
          </p:nvPr>
        </p:nvSpPr>
        <p:spPr>
          <a:xfrm>
            <a:off x="143689" y="171010"/>
            <a:ext cx="11498413" cy="23876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lt1"/>
              </a:buClr>
              <a:buSzPts val="6000"/>
              <a:buFont typeface="Corbel"/>
              <a:buNone/>
              <a:defRPr b="0" i="0" sz="6000" u="none" cap="none" strike="noStrike">
                <a:solidFill>
                  <a:schemeClr val="lt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2"/>
          <p:cNvSpPr txBox="1"/>
          <p:nvPr>
            <p:ph idx="1" type="subTitle"/>
          </p:nvPr>
        </p:nvSpPr>
        <p:spPr>
          <a:xfrm>
            <a:off x="143689" y="3060678"/>
            <a:ext cx="6637356" cy="45552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1pPr>
            <a:lvl2pPr lvl="1" marR="0" rtl="0" algn="ctr">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2pPr>
            <a:lvl3pPr lvl="2" marR="0" rtl="0" algn="ctr">
              <a:lnSpc>
                <a:spcPct val="90000"/>
              </a:lnSpc>
              <a:spcBef>
                <a:spcPts val="50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3pPr>
            <a:lvl4pPr lvl="3"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4pPr>
            <a:lvl5pPr lvl="4"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5pPr>
            <a:lvl6pPr lvl="5"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6pPr>
            <a:lvl7pPr lvl="6"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7pPr>
            <a:lvl8pPr lvl="7"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8pPr>
            <a:lvl9pPr lvl="8"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9pPr>
          </a:lstStyle>
          <a:p/>
        </p:txBody>
      </p:sp>
      <p:pic>
        <p:nvPicPr>
          <p:cNvPr id="9" name="Google Shape;9;p2"/>
          <p:cNvPicPr preferRelativeResize="0"/>
          <p:nvPr/>
        </p:nvPicPr>
        <p:blipFill rotWithShape="1">
          <a:blip r:embed="rId2">
            <a:alphaModFix/>
          </a:blip>
          <a:srcRect b="0" l="0" r="0" t="0"/>
          <a:stretch/>
        </p:blipFill>
        <p:spPr>
          <a:xfrm>
            <a:off x="7712423" y="5797830"/>
            <a:ext cx="4236900" cy="76322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1" name="Shape 61"/>
        <p:cNvGrpSpPr/>
        <p:nvPr/>
      </p:nvGrpSpPr>
      <p:grpSpPr>
        <a:xfrm>
          <a:off x="0" y="0"/>
          <a:ext cx="0" cy="0"/>
          <a:chOff x="0" y="0"/>
          <a:chExt cx="0" cy="0"/>
        </a:xfrm>
      </p:grpSpPr>
      <p:sp>
        <p:nvSpPr>
          <p:cNvPr id="62" name="Google Shape;62;p12"/>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63" name="Google Shape;63;p12"/>
          <p:cNvPicPr preferRelativeResize="0"/>
          <p:nvPr/>
        </p:nvPicPr>
        <p:blipFill rotWithShape="1">
          <a:blip r:embed="rId2">
            <a:alphaModFix/>
          </a:blip>
          <a:srcRect b="0" l="0" r="0" t="0"/>
          <a:stretch/>
        </p:blipFill>
        <p:spPr>
          <a:xfrm>
            <a:off x="0" y="752474"/>
            <a:ext cx="12192000" cy="5372101"/>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64" name="Shape 64"/>
        <p:cNvGrpSpPr/>
        <p:nvPr/>
      </p:nvGrpSpPr>
      <p:grpSpPr>
        <a:xfrm>
          <a:off x="0" y="0"/>
          <a:ext cx="0" cy="0"/>
          <a:chOff x="0" y="0"/>
          <a:chExt cx="0" cy="0"/>
        </a:xfrm>
      </p:grpSpPr>
      <p:sp>
        <p:nvSpPr>
          <p:cNvPr id="65" name="Google Shape;65;p13"/>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66" name="Google Shape;66;p13"/>
          <p:cNvPicPr preferRelativeResize="0"/>
          <p:nvPr/>
        </p:nvPicPr>
        <p:blipFill rotWithShape="1">
          <a:blip r:embed="rId2">
            <a:alphaModFix/>
          </a:blip>
          <a:srcRect b="13974" l="8750" r="8827" t="13520"/>
          <a:stretch/>
        </p:blipFill>
        <p:spPr>
          <a:xfrm>
            <a:off x="16625" y="1013582"/>
            <a:ext cx="12192000" cy="4468291"/>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spTree>
      <p:nvGrpSpPr>
        <p:cNvPr id="67" name="Shape 67"/>
        <p:cNvGrpSpPr/>
        <p:nvPr/>
      </p:nvGrpSpPr>
      <p:grpSpPr>
        <a:xfrm>
          <a:off x="0" y="0"/>
          <a:ext cx="0" cy="0"/>
          <a:chOff x="0" y="0"/>
          <a:chExt cx="0" cy="0"/>
        </a:xfrm>
      </p:grpSpPr>
      <p:sp>
        <p:nvSpPr>
          <p:cNvPr id="68" name="Google Shape;68;p14"/>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69" name="Google Shape;69;p14"/>
          <p:cNvPicPr preferRelativeResize="0"/>
          <p:nvPr/>
        </p:nvPicPr>
        <p:blipFill rotWithShape="1">
          <a:blip r:embed="rId2">
            <a:alphaModFix/>
          </a:blip>
          <a:srcRect b="0" l="0" r="0" t="0"/>
          <a:stretch/>
        </p:blipFill>
        <p:spPr>
          <a:xfrm>
            <a:off x="928953" y="1012824"/>
            <a:ext cx="10424847" cy="483235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0" name="Shape 70"/>
        <p:cNvGrpSpPr/>
        <p:nvPr/>
      </p:nvGrpSpPr>
      <p:grpSpPr>
        <a:xfrm>
          <a:off x="0" y="0"/>
          <a:ext cx="0" cy="0"/>
          <a:chOff x="0" y="0"/>
          <a:chExt cx="0" cy="0"/>
        </a:xfrm>
      </p:grpSpPr>
      <p:sp>
        <p:nvSpPr>
          <p:cNvPr id="71" name="Google Shape;71;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2" name="Google Shape;72;p1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939DB4"/>
              </a:buClr>
              <a:buSzPts val="2400"/>
              <a:buFont typeface="Arial"/>
              <a:buNone/>
              <a:defRPr b="0" i="0" sz="2400" u="none" cap="none" strike="noStrike">
                <a:solidFill>
                  <a:srgbClr val="939DB4"/>
                </a:solidFill>
                <a:latin typeface="Calibri"/>
                <a:ea typeface="Calibri"/>
                <a:cs typeface="Calibri"/>
                <a:sym typeface="Calibri"/>
              </a:defRPr>
            </a:lvl1pPr>
            <a:lvl2pPr indent="-228600" lvl="1" marL="914400" marR="0" rtl="0" algn="l">
              <a:lnSpc>
                <a:spcPct val="90000"/>
              </a:lnSpc>
              <a:spcBef>
                <a:spcPts val="500"/>
              </a:spcBef>
              <a:spcAft>
                <a:spcPts val="0"/>
              </a:spcAft>
              <a:buClr>
                <a:srgbClr val="939DB4"/>
              </a:buClr>
              <a:buSzPts val="2000"/>
              <a:buFont typeface="Arial"/>
              <a:buNone/>
              <a:defRPr b="0" i="0" sz="2000" u="none" cap="none" strike="noStrike">
                <a:solidFill>
                  <a:srgbClr val="939DB4"/>
                </a:solidFill>
                <a:latin typeface="Calibri"/>
                <a:ea typeface="Calibri"/>
                <a:cs typeface="Calibri"/>
                <a:sym typeface="Calibri"/>
              </a:defRPr>
            </a:lvl2pPr>
            <a:lvl3pPr indent="-228600" lvl="2" marL="1371600" marR="0" rtl="0" algn="l">
              <a:lnSpc>
                <a:spcPct val="90000"/>
              </a:lnSpc>
              <a:spcBef>
                <a:spcPts val="500"/>
              </a:spcBef>
              <a:spcAft>
                <a:spcPts val="0"/>
              </a:spcAft>
              <a:buClr>
                <a:srgbClr val="939DB4"/>
              </a:buClr>
              <a:buSzPts val="1800"/>
              <a:buFont typeface="Arial"/>
              <a:buNone/>
              <a:defRPr b="0" i="0" sz="1800" u="none" cap="none" strike="noStrike">
                <a:solidFill>
                  <a:srgbClr val="939DB4"/>
                </a:solidFill>
                <a:latin typeface="Calibri"/>
                <a:ea typeface="Calibri"/>
                <a:cs typeface="Calibri"/>
                <a:sym typeface="Calibri"/>
              </a:defRPr>
            </a:lvl3pPr>
            <a:lvl4pPr indent="-228600" lvl="3" marL="1828800" marR="0" rtl="0" algn="l">
              <a:lnSpc>
                <a:spcPct val="90000"/>
              </a:lnSpc>
              <a:spcBef>
                <a:spcPts val="500"/>
              </a:spcBef>
              <a:spcAft>
                <a:spcPts val="0"/>
              </a:spcAft>
              <a:buClr>
                <a:srgbClr val="939DB4"/>
              </a:buClr>
              <a:buSzPts val="1600"/>
              <a:buFont typeface="Arial"/>
              <a:buNone/>
              <a:defRPr b="0" i="0" sz="1600" u="none" cap="none" strike="noStrike">
                <a:solidFill>
                  <a:srgbClr val="939DB4"/>
                </a:solidFill>
                <a:latin typeface="Calibri"/>
                <a:ea typeface="Calibri"/>
                <a:cs typeface="Calibri"/>
                <a:sym typeface="Calibri"/>
              </a:defRPr>
            </a:lvl4pPr>
            <a:lvl5pPr indent="-228600" lvl="4" marL="2286000" marR="0" rtl="0" algn="l">
              <a:lnSpc>
                <a:spcPct val="90000"/>
              </a:lnSpc>
              <a:spcBef>
                <a:spcPts val="500"/>
              </a:spcBef>
              <a:spcAft>
                <a:spcPts val="0"/>
              </a:spcAft>
              <a:buClr>
                <a:srgbClr val="939DB4"/>
              </a:buClr>
              <a:buSzPts val="1600"/>
              <a:buFont typeface="Arial"/>
              <a:buNone/>
              <a:defRPr b="0" i="0" sz="1600" u="none" cap="none" strike="noStrike">
                <a:solidFill>
                  <a:srgbClr val="939DB4"/>
                </a:solidFill>
                <a:latin typeface="Calibri"/>
                <a:ea typeface="Calibri"/>
                <a:cs typeface="Calibri"/>
                <a:sym typeface="Calibri"/>
              </a:defRPr>
            </a:lvl5pPr>
            <a:lvl6pPr indent="-228600" lvl="5" marL="2743200" marR="0" rtl="0" algn="l">
              <a:lnSpc>
                <a:spcPct val="90000"/>
              </a:lnSpc>
              <a:spcBef>
                <a:spcPts val="500"/>
              </a:spcBef>
              <a:spcAft>
                <a:spcPts val="0"/>
              </a:spcAft>
              <a:buClr>
                <a:srgbClr val="939DB4"/>
              </a:buClr>
              <a:buSzPts val="1600"/>
              <a:buFont typeface="Arial"/>
              <a:buNone/>
              <a:defRPr b="0" i="0" sz="1600" u="none" cap="none" strike="noStrike">
                <a:solidFill>
                  <a:srgbClr val="939DB4"/>
                </a:solidFill>
                <a:latin typeface="Calibri"/>
                <a:ea typeface="Calibri"/>
                <a:cs typeface="Calibri"/>
                <a:sym typeface="Calibri"/>
              </a:defRPr>
            </a:lvl6pPr>
            <a:lvl7pPr indent="-228600" lvl="6" marL="3200400" marR="0" rtl="0" algn="l">
              <a:lnSpc>
                <a:spcPct val="90000"/>
              </a:lnSpc>
              <a:spcBef>
                <a:spcPts val="500"/>
              </a:spcBef>
              <a:spcAft>
                <a:spcPts val="0"/>
              </a:spcAft>
              <a:buClr>
                <a:srgbClr val="939DB4"/>
              </a:buClr>
              <a:buSzPts val="1600"/>
              <a:buFont typeface="Arial"/>
              <a:buNone/>
              <a:defRPr b="0" i="0" sz="1600" u="none" cap="none" strike="noStrike">
                <a:solidFill>
                  <a:srgbClr val="939DB4"/>
                </a:solidFill>
                <a:latin typeface="Calibri"/>
                <a:ea typeface="Calibri"/>
                <a:cs typeface="Calibri"/>
                <a:sym typeface="Calibri"/>
              </a:defRPr>
            </a:lvl7pPr>
            <a:lvl8pPr indent="-228600" lvl="7" marL="3657600" marR="0" rtl="0" algn="l">
              <a:lnSpc>
                <a:spcPct val="90000"/>
              </a:lnSpc>
              <a:spcBef>
                <a:spcPts val="500"/>
              </a:spcBef>
              <a:spcAft>
                <a:spcPts val="0"/>
              </a:spcAft>
              <a:buClr>
                <a:srgbClr val="939DB4"/>
              </a:buClr>
              <a:buSzPts val="1600"/>
              <a:buFont typeface="Arial"/>
              <a:buNone/>
              <a:defRPr b="0" i="0" sz="1600" u="none" cap="none" strike="noStrike">
                <a:solidFill>
                  <a:srgbClr val="939DB4"/>
                </a:solidFill>
                <a:latin typeface="Calibri"/>
                <a:ea typeface="Calibri"/>
                <a:cs typeface="Calibri"/>
                <a:sym typeface="Calibri"/>
              </a:defRPr>
            </a:lvl8pPr>
            <a:lvl9pPr indent="-228600" lvl="8" marL="4114800" marR="0" rtl="0" algn="l">
              <a:lnSpc>
                <a:spcPct val="90000"/>
              </a:lnSpc>
              <a:spcBef>
                <a:spcPts val="500"/>
              </a:spcBef>
              <a:spcAft>
                <a:spcPts val="0"/>
              </a:spcAft>
              <a:buClr>
                <a:srgbClr val="939DB4"/>
              </a:buClr>
              <a:buSzPts val="1600"/>
              <a:buFont typeface="Arial"/>
              <a:buNone/>
              <a:defRPr b="0" i="0" sz="1600" u="none" cap="none" strike="noStrike">
                <a:solidFill>
                  <a:srgbClr val="939DB4"/>
                </a:solidFill>
                <a:latin typeface="Calibri"/>
                <a:ea typeface="Calibri"/>
                <a:cs typeface="Calibri"/>
                <a:sym typeface="Calibri"/>
              </a:defRPr>
            </a:lvl9pPr>
          </a:lstStyle>
          <a:p/>
        </p:txBody>
      </p:sp>
      <p:sp>
        <p:nvSpPr>
          <p:cNvPr id="73" name="Google Shape;73;p15"/>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4" name="Google Shape;74;p15"/>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5" name="Google Shape;75;p15"/>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6" name="Shape 76"/>
        <p:cNvGrpSpPr/>
        <p:nvPr/>
      </p:nvGrpSpPr>
      <p:grpSpPr>
        <a:xfrm>
          <a:off x="0" y="0"/>
          <a:ext cx="0" cy="0"/>
          <a:chOff x="0" y="0"/>
          <a:chExt cx="0" cy="0"/>
        </a:xfrm>
      </p:grpSpPr>
      <p:sp>
        <p:nvSpPr>
          <p:cNvPr id="77" name="Google Shape;77;p16"/>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8" name="Google Shape;78;p1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9" name="Google Shape;79;p1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0" name="Google Shape;80;p16"/>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1" name="Google Shape;81;p16"/>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2" name="Google Shape;82;p16"/>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3" name="Shape 83"/>
        <p:cNvGrpSpPr/>
        <p:nvPr/>
      </p:nvGrpSpPr>
      <p:grpSpPr>
        <a:xfrm>
          <a:off x="0" y="0"/>
          <a:ext cx="0" cy="0"/>
          <a:chOff x="0" y="0"/>
          <a:chExt cx="0" cy="0"/>
        </a:xfrm>
      </p:grpSpPr>
      <p:sp>
        <p:nvSpPr>
          <p:cNvPr id="84" name="Google Shape;84;p17"/>
          <p:cNvSpPr txBox="1"/>
          <p:nvPr>
            <p:ph type="title"/>
          </p:nvPr>
        </p:nvSpPr>
        <p:spPr>
          <a:xfrm>
            <a:off x="839788"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5" name="Google Shape;85;p1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86" name="Google Shape;86;p1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7" name="Google Shape;87;p1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88" name="Google Shape;88;p1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9" name="Google Shape;89;p17"/>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0" name="Google Shape;90;p17"/>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1" name="Google Shape;91;p17"/>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2" name="Shape 92"/>
        <p:cNvGrpSpPr/>
        <p:nvPr/>
      </p:nvGrpSpPr>
      <p:grpSpPr>
        <a:xfrm>
          <a:off x="0" y="0"/>
          <a:ext cx="0" cy="0"/>
          <a:chOff x="0" y="0"/>
          <a:chExt cx="0" cy="0"/>
        </a:xfrm>
      </p:grpSpPr>
      <p:sp>
        <p:nvSpPr>
          <p:cNvPr id="93" name="Google Shape;93;p18"/>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4" name="Google Shape;94;p18"/>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5" name="Google Shape;95;p18"/>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6" name="Google Shape;96;p18"/>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7" name="Shape 97"/>
        <p:cNvGrpSpPr/>
        <p:nvPr/>
      </p:nvGrpSpPr>
      <p:grpSpPr>
        <a:xfrm>
          <a:off x="0" y="0"/>
          <a:ext cx="0" cy="0"/>
          <a:chOff x="0" y="0"/>
          <a:chExt cx="0" cy="0"/>
        </a:xfrm>
      </p:grpSpPr>
      <p:sp>
        <p:nvSpPr>
          <p:cNvPr id="98" name="Google Shape;98;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9" name="Google Shape;99;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00" name="Google Shape;100;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101" name="Google Shape;101;p19"/>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2" name="Google Shape;102;p19"/>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3" name="Google Shape;103;p19"/>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4" name="Shape 104"/>
        <p:cNvGrpSpPr/>
        <p:nvPr/>
      </p:nvGrpSpPr>
      <p:grpSpPr>
        <a:xfrm>
          <a:off x="0" y="0"/>
          <a:ext cx="0" cy="0"/>
          <a:chOff x="0" y="0"/>
          <a:chExt cx="0" cy="0"/>
        </a:xfrm>
      </p:grpSpPr>
      <p:sp>
        <p:nvSpPr>
          <p:cNvPr id="105" name="Google Shape;105;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6" name="Google Shape;106;p20"/>
          <p:cNvSpPr/>
          <p:nvPr>
            <p:ph idx="2" type="pic"/>
          </p:nvPr>
        </p:nvSpPr>
        <p:spPr>
          <a:xfrm>
            <a:off x="5183188" y="987425"/>
            <a:ext cx="6172200" cy="4873625"/>
          </a:xfrm>
          <a:prstGeom prst="rect">
            <a:avLst/>
          </a:prstGeom>
          <a:noFill/>
          <a:ln>
            <a:noFill/>
          </a:ln>
        </p:spPr>
      </p:sp>
      <p:sp>
        <p:nvSpPr>
          <p:cNvPr id="107" name="Google Shape;107;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108" name="Google Shape;108;p20"/>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9" name="Google Shape;109;p20"/>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10" name="Google Shape;110;p20"/>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1" name="Shape 111"/>
        <p:cNvGrpSpPr/>
        <p:nvPr/>
      </p:nvGrpSpPr>
      <p:grpSpPr>
        <a:xfrm>
          <a:off x="0" y="0"/>
          <a:ext cx="0" cy="0"/>
          <a:chOff x="0" y="0"/>
          <a:chExt cx="0" cy="0"/>
        </a:xfrm>
      </p:grpSpPr>
      <p:sp>
        <p:nvSpPr>
          <p:cNvPr id="112" name="Google Shape;112;p21"/>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3" name="Google Shape;113;p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4" name="Google Shape;114;p21"/>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15" name="Google Shape;115;p21"/>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16" name="Google Shape;116;p21"/>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bg>
      <p:bgPr>
        <a:gradFill>
          <a:gsLst>
            <a:gs pos="0">
              <a:srgbClr val="5D6C84">
                <a:alpha val="87450"/>
              </a:srgbClr>
            </a:gs>
            <a:gs pos="65000">
              <a:srgbClr val="465872"/>
            </a:gs>
            <a:gs pos="100000">
              <a:schemeClr val="accent2"/>
            </a:gs>
          </a:gsLst>
          <a:lin ang="2700000" scaled="0"/>
        </a:gradFill>
      </p:bgPr>
    </p:bg>
    <p:spTree>
      <p:nvGrpSpPr>
        <p:cNvPr id="10" name="Shape 10"/>
        <p:cNvGrpSpPr/>
        <p:nvPr/>
      </p:nvGrpSpPr>
      <p:grpSpPr>
        <a:xfrm>
          <a:off x="0" y="0"/>
          <a:ext cx="0" cy="0"/>
          <a:chOff x="0" y="0"/>
          <a:chExt cx="0" cy="0"/>
        </a:xfrm>
      </p:grpSpPr>
      <p:pic>
        <p:nvPicPr>
          <p:cNvPr id="11" name="Google Shape;11;p3"/>
          <p:cNvPicPr preferRelativeResize="0"/>
          <p:nvPr/>
        </p:nvPicPr>
        <p:blipFill rotWithShape="1">
          <a:blip r:embed="rId2">
            <a:alphaModFix/>
          </a:blip>
          <a:srcRect b="0" l="0" r="79116" t="0"/>
          <a:stretch/>
        </p:blipFill>
        <p:spPr>
          <a:xfrm>
            <a:off x="4607862" y="2024578"/>
            <a:ext cx="3256360" cy="2808843"/>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7" name="Shape 117"/>
        <p:cNvGrpSpPr/>
        <p:nvPr/>
      </p:nvGrpSpPr>
      <p:grpSpPr>
        <a:xfrm>
          <a:off x="0" y="0"/>
          <a:ext cx="0" cy="0"/>
          <a:chOff x="0" y="0"/>
          <a:chExt cx="0" cy="0"/>
        </a:xfrm>
      </p:grpSpPr>
      <p:sp>
        <p:nvSpPr>
          <p:cNvPr id="118" name="Google Shape;118;p22"/>
          <p:cNvSpPr txBox="1"/>
          <p:nvPr>
            <p:ph type="title"/>
          </p:nvPr>
        </p:nvSpPr>
        <p:spPr>
          <a:xfrm rot="5400000">
            <a:off x="7133431" y="1956594"/>
            <a:ext cx="5811838" cy="26289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9" name="Google Shape;119;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0" name="Google Shape;120;p22"/>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21" name="Google Shape;121;p22"/>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22" name="Google Shape;122;p22"/>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lt1"/>
        </a:solidFill>
      </p:bgPr>
    </p:bg>
    <p:spTree>
      <p:nvGrpSpPr>
        <p:cNvPr id="12" name="Shape 12"/>
        <p:cNvGrpSpPr/>
        <p:nvPr/>
      </p:nvGrpSpPr>
      <p:grpSpPr>
        <a:xfrm>
          <a:off x="0" y="0"/>
          <a:ext cx="0" cy="0"/>
          <a:chOff x="0" y="0"/>
          <a:chExt cx="0" cy="0"/>
        </a:xfrm>
      </p:grpSpPr>
      <p:sp>
        <p:nvSpPr>
          <p:cNvPr id="13" name="Google Shape;13;p4"/>
          <p:cNvSpPr/>
          <p:nvPr/>
        </p:nvSpPr>
        <p:spPr>
          <a:xfrm>
            <a:off x="0" y="0"/>
            <a:ext cx="6925901" cy="6858000"/>
          </a:xfrm>
          <a:prstGeom prst="rect">
            <a:avLst/>
          </a:prstGeom>
          <a:gradFill>
            <a:gsLst>
              <a:gs pos="0">
                <a:schemeClr val="accent5"/>
              </a:gs>
              <a:gs pos="54000">
                <a:schemeClr val="accent5"/>
              </a:gs>
              <a:gs pos="100000">
                <a:schemeClr val="accent2"/>
              </a:gs>
            </a:gsLst>
            <a:lin ang="27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 name="Google Shape;14;p4"/>
          <p:cNvSpPr txBox="1"/>
          <p:nvPr>
            <p:ph type="ctrTitle"/>
          </p:nvPr>
        </p:nvSpPr>
        <p:spPr>
          <a:xfrm>
            <a:off x="143690" y="171010"/>
            <a:ext cx="6637356" cy="23876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lt1"/>
              </a:buClr>
              <a:buSzPts val="6000"/>
              <a:buFont typeface="Corbel"/>
              <a:buNone/>
              <a:defRPr b="0" i="0" sz="6000" u="none" cap="none" strike="noStrike">
                <a:solidFill>
                  <a:schemeClr val="lt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5" name="Google Shape;15;p4"/>
          <p:cNvSpPr txBox="1"/>
          <p:nvPr>
            <p:ph idx="1" type="subTitle"/>
          </p:nvPr>
        </p:nvSpPr>
        <p:spPr>
          <a:xfrm>
            <a:off x="7470320" y="889728"/>
            <a:ext cx="4200980" cy="926371"/>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accent1"/>
              </a:buClr>
              <a:buSzPts val="2400"/>
              <a:buFont typeface="Arial"/>
              <a:buChar char="•"/>
              <a:defRPr b="0" i="0" sz="2400" u="none" cap="none" strike="noStrike">
                <a:solidFill>
                  <a:schemeClr val="accent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pic>
        <p:nvPicPr>
          <p:cNvPr id="16" name="Google Shape;16;p4"/>
          <p:cNvPicPr preferRelativeResize="0"/>
          <p:nvPr/>
        </p:nvPicPr>
        <p:blipFill rotWithShape="1">
          <a:blip r:embed="rId2">
            <a:alphaModFix/>
          </a:blip>
          <a:srcRect b="0" l="0" r="0" t="0"/>
          <a:stretch/>
        </p:blipFill>
        <p:spPr>
          <a:xfrm>
            <a:off x="99270" y="6316307"/>
            <a:ext cx="2643930" cy="47627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gradFill>
          <a:gsLst>
            <a:gs pos="0">
              <a:schemeClr val="accent5"/>
            </a:gs>
            <a:gs pos="100000">
              <a:schemeClr val="accent3"/>
            </a:gs>
          </a:gsLst>
          <a:lin ang="2700000" scaled="0"/>
        </a:gradFill>
      </p:bgPr>
    </p:bg>
    <p:spTree>
      <p:nvGrpSpPr>
        <p:cNvPr id="17" name="Shape 17"/>
        <p:cNvGrpSpPr/>
        <p:nvPr/>
      </p:nvGrpSpPr>
      <p:grpSpPr>
        <a:xfrm>
          <a:off x="0" y="0"/>
          <a:ext cx="0" cy="0"/>
          <a:chOff x="0" y="0"/>
          <a:chExt cx="0" cy="0"/>
        </a:xfrm>
      </p:grpSpPr>
      <p:pic>
        <p:nvPicPr>
          <p:cNvPr id="18" name="Google Shape;18;p5"/>
          <p:cNvPicPr preferRelativeResize="0"/>
          <p:nvPr/>
        </p:nvPicPr>
        <p:blipFill rotWithShape="1">
          <a:blip r:embed="rId2">
            <a:alphaModFix/>
          </a:blip>
          <a:srcRect b="0" l="0" r="0" t="0"/>
          <a:stretch/>
        </p:blipFill>
        <p:spPr>
          <a:xfrm>
            <a:off x="99270" y="6316307"/>
            <a:ext cx="2643930" cy="47627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bg>
      <p:bgPr>
        <a:gradFill>
          <a:gsLst>
            <a:gs pos="0">
              <a:schemeClr val="accent4"/>
            </a:gs>
            <a:gs pos="100000">
              <a:schemeClr val="accent3"/>
            </a:gs>
          </a:gsLst>
          <a:lin ang="2700000" scaled="0"/>
        </a:gradFill>
      </p:bgPr>
    </p:bg>
    <p:spTree>
      <p:nvGrpSpPr>
        <p:cNvPr id="19" name="Shape 19"/>
        <p:cNvGrpSpPr/>
        <p:nvPr/>
      </p:nvGrpSpPr>
      <p:grpSpPr>
        <a:xfrm>
          <a:off x="0" y="0"/>
          <a:ext cx="0" cy="0"/>
          <a:chOff x="0" y="0"/>
          <a:chExt cx="0" cy="0"/>
        </a:xfrm>
      </p:grpSpPr>
      <p:pic>
        <p:nvPicPr>
          <p:cNvPr id="20" name="Google Shape;20;p6"/>
          <p:cNvPicPr preferRelativeResize="0"/>
          <p:nvPr/>
        </p:nvPicPr>
        <p:blipFill rotWithShape="1">
          <a:blip r:embed="rId2">
            <a:alphaModFix/>
          </a:blip>
          <a:srcRect b="0" l="0" r="0" t="0"/>
          <a:stretch/>
        </p:blipFill>
        <p:spPr>
          <a:xfrm>
            <a:off x="99270" y="6316307"/>
            <a:ext cx="2643930" cy="47627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solidFill>
          <a:schemeClr val="lt1"/>
        </a:solidFill>
      </p:bgPr>
    </p:bg>
    <p:spTree>
      <p:nvGrpSpPr>
        <p:cNvPr id="26" name="Shape 26"/>
        <p:cNvGrpSpPr/>
        <p:nvPr/>
      </p:nvGrpSpPr>
      <p:grpSpPr>
        <a:xfrm>
          <a:off x="0" y="0"/>
          <a:ext cx="0" cy="0"/>
          <a:chOff x="0" y="0"/>
          <a:chExt cx="0" cy="0"/>
        </a:xfrm>
      </p:grpSpPr>
      <p:sp>
        <p:nvSpPr>
          <p:cNvPr id="27" name="Google Shape;27;p8"/>
          <p:cNvSpPr/>
          <p:nvPr/>
        </p:nvSpPr>
        <p:spPr>
          <a:xfrm>
            <a:off x="0" y="6176963"/>
            <a:ext cx="12192000" cy="681037"/>
          </a:xfrm>
          <a:prstGeom prst="rect">
            <a:avLst/>
          </a:prstGeom>
          <a:gradFill>
            <a:gsLst>
              <a:gs pos="0">
                <a:schemeClr val="accent1"/>
              </a:gs>
              <a:gs pos="100000">
                <a:schemeClr val="accent2"/>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 name="Google Shape;28;p8"/>
          <p:cNvSpPr txBox="1"/>
          <p:nvPr>
            <p:ph type="title"/>
          </p:nvPr>
        </p:nvSpPr>
        <p:spPr>
          <a:xfrm>
            <a:off x="-3018" y="982"/>
            <a:ext cx="12192000" cy="65791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9" name="Google Shape;29;p8"/>
          <p:cNvSpPr txBox="1"/>
          <p:nvPr>
            <p:ph idx="1" type="body"/>
          </p:nvPr>
        </p:nvSpPr>
        <p:spPr>
          <a:xfrm>
            <a:off x="240671" y="893117"/>
            <a:ext cx="11827598" cy="4873939"/>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cxnSp>
        <p:nvCxnSpPr>
          <p:cNvPr id="30" name="Google Shape;30;p8"/>
          <p:cNvCxnSpPr/>
          <p:nvPr/>
        </p:nvCxnSpPr>
        <p:spPr>
          <a:xfrm>
            <a:off x="0" y="676023"/>
            <a:ext cx="12192000" cy="0"/>
          </a:xfrm>
          <a:prstGeom prst="straightConnector1">
            <a:avLst/>
          </a:prstGeom>
          <a:noFill/>
          <a:ln cap="flat" cmpd="sng" w="19050">
            <a:solidFill>
              <a:schemeClr val="accent5"/>
            </a:solidFill>
            <a:prstDash val="solid"/>
            <a:miter lim="800000"/>
            <a:headEnd len="sm" w="sm" type="none"/>
            <a:tailEnd len="sm" w="sm" type="none"/>
          </a:ln>
        </p:spPr>
      </p:cxnSp>
      <p:pic>
        <p:nvPicPr>
          <p:cNvPr id="31" name="Google Shape;31;p8"/>
          <p:cNvPicPr preferRelativeResize="0"/>
          <p:nvPr/>
        </p:nvPicPr>
        <p:blipFill rotWithShape="1">
          <a:blip r:embed="rId2">
            <a:alphaModFix/>
          </a:blip>
          <a:srcRect b="0" l="0" r="0" t="0"/>
          <a:stretch/>
        </p:blipFill>
        <p:spPr>
          <a:xfrm>
            <a:off x="99270" y="6316307"/>
            <a:ext cx="2643930" cy="476270"/>
          </a:xfrm>
          <a:prstGeom prst="rect">
            <a:avLst/>
          </a:prstGeom>
          <a:noFill/>
          <a:ln>
            <a:noFill/>
          </a:ln>
        </p:spPr>
      </p:pic>
      <p:sp>
        <p:nvSpPr>
          <p:cNvPr id="32" name="Google Shape;32;p8"/>
          <p:cNvSpPr txBox="1"/>
          <p:nvPr>
            <p:ph idx="12" type="sldNum"/>
          </p:nvPr>
        </p:nvSpPr>
        <p:spPr>
          <a:xfrm>
            <a:off x="9223343" y="6356350"/>
            <a:ext cx="2743200" cy="3651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3" name="Shape 33"/>
        <p:cNvGrpSpPr/>
        <p:nvPr/>
      </p:nvGrpSpPr>
      <p:grpSpPr>
        <a:xfrm>
          <a:off x="0" y="0"/>
          <a:ext cx="0" cy="0"/>
          <a:chOff x="0" y="0"/>
          <a:chExt cx="0" cy="0"/>
        </a:xfrm>
      </p:grpSpPr>
      <p:sp>
        <p:nvSpPr>
          <p:cNvPr id="34" name="Google Shape;34;p9"/>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5" name="Google Shape;35;p9"/>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6" name="Google Shape;36;p9"/>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bg>
      <p:bgPr>
        <a:solidFill>
          <a:schemeClr val="lt1"/>
        </a:solidFill>
      </p:bgPr>
    </p:bg>
    <p:spTree>
      <p:nvGrpSpPr>
        <p:cNvPr id="37" name="Shape 37"/>
        <p:cNvGrpSpPr/>
        <p:nvPr/>
      </p:nvGrpSpPr>
      <p:grpSpPr>
        <a:xfrm>
          <a:off x="0" y="0"/>
          <a:ext cx="0" cy="0"/>
          <a:chOff x="0" y="0"/>
          <a:chExt cx="0" cy="0"/>
        </a:xfrm>
      </p:grpSpPr>
      <p:sp>
        <p:nvSpPr>
          <p:cNvPr id="38" name="Google Shape;38;p10"/>
          <p:cNvSpPr/>
          <p:nvPr/>
        </p:nvSpPr>
        <p:spPr>
          <a:xfrm>
            <a:off x="0" y="6176963"/>
            <a:ext cx="12192000" cy="681037"/>
          </a:xfrm>
          <a:prstGeom prst="rect">
            <a:avLst/>
          </a:prstGeom>
          <a:gradFill>
            <a:gsLst>
              <a:gs pos="0">
                <a:schemeClr val="accent1"/>
              </a:gs>
              <a:gs pos="100000">
                <a:schemeClr val="accent2"/>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 name="Google Shape;39;p10"/>
          <p:cNvSpPr txBox="1"/>
          <p:nvPr>
            <p:ph type="title"/>
          </p:nvPr>
        </p:nvSpPr>
        <p:spPr>
          <a:xfrm>
            <a:off x="0" y="0"/>
            <a:ext cx="12192000" cy="65791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cxnSp>
        <p:nvCxnSpPr>
          <p:cNvPr id="40" name="Google Shape;40;p10"/>
          <p:cNvCxnSpPr/>
          <p:nvPr/>
        </p:nvCxnSpPr>
        <p:spPr>
          <a:xfrm>
            <a:off x="0" y="676023"/>
            <a:ext cx="12192000" cy="0"/>
          </a:xfrm>
          <a:prstGeom prst="straightConnector1">
            <a:avLst/>
          </a:prstGeom>
          <a:noFill/>
          <a:ln cap="flat" cmpd="sng" w="19050">
            <a:solidFill>
              <a:schemeClr val="accent5"/>
            </a:solidFill>
            <a:prstDash val="solid"/>
            <a:miter lim="800000"/>
            <a:headEnd len="sm" w="sm" type="none"/>
            <a:tailEnd len="sm" w="sm" type="none"/>
          </a:ln>
        </p:spPr>
      </p:cxnSp>
      <p:pic>
        <p:nvPicPr>
          <p:cNvPr id="41" name="Google Shape;41;p10"/>
          <p:cNvPicPr preferRelativeResize="0"/>
          <p:nvPr/>
        </p:nvPicPr>
        <p:blipFill rotWithShape="1">
          <a:blip r:embed="rId2">
            <a:alphaModFix/>
          </a:blip>
          <a:srcRect b="0" l="0" r="0" t="0"/>
          <a:stretch/>
        </p:blipFill>
        <p:spPr>
          <a:xfrm>
            <a:off x="99270" y="6316307"/>
            <a:ext cx="2643930" cy="476270"/>
          </a:xfrm>
          <a:prstGeom prst="rect">
            <a:avLst/>
          </a:prstGeom>
          <a:noFill/>
          <a:ln>
            <a:noFill/>
          </a:ln>
        </p:spPr>
      </p:pic>
      <p:sp>
        <p:nvSpPr>
          <p:cNvPr id="42" name="Google Shape;42;p10"/>
          <p:cNvSpPr txBox="1"/>
          <p:nvPr>
            <p:ph idx="12" type="sldNum"/>
          </p:nvPr>
        </p:nvSpPr>
        <p:spPr>
          <a:xfrm>
            <a:off x="9223343" y="6356350"/>
            <a:ext cx="2743200" cy="3651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3" name="Google Shape;43;p10"/>
          <p:cNvSpPr/>
          <p:nvPr/>
        </p:nvSpPr>
        <p:spPr>
          <a:xfrm>
            <a:off x="3905761" y="3429000"/>
            <a:ext cx="2176272" cy="2002536"/>
          </a:xfrm>
          <a:prstGeom prst="teardrop">
            <a:avLst>
              <a:gd fmla="val 100000" name="adj"/>
            </a:avLst>
          </a:prstGeom>
          <a:solidFill>
            <a:schemeClr val="accent5"/>
          </a:solidFill>
          <a:ln cap="flat" cmpd="sng" w="28575">
            <a:solidFill>
              <a:srgbClr val="31507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4" name="Google Shape;44;p10"/>
          <p:cNvSpPr/>
          <p:nvPr/>
        </p:nvSpPr>
        <p:spPr>
          <a:xfrm flipH="1">
            <a:off x="6107780" y="3428999"/>
            <a:ext cx="2176272" cy="2002536"/>
          </a:xfrm>
          <a:prstGeom prst="teardrop">
            <a:avLst>
              <a:gd fmla="val 100000" name="adj"/>
            </a:avLst>
          </a:prstGeom>
          <a:solidFill>
            <a:schemeClr val="accent2"/>
          </a:solidFill>
          <a:ln cap="flat" cmpd="sng" w="28575">
            <a:solidFill>
              <a:srgbClr val="476C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5" name="Google Shape;45;p10"/>
          <p:cNvSpPr/>
          <p:nvPr/>
        </p:nvSpPr>
        <p:spPr>
          <a:xfrm rot="10800000">
            <a:off x="6109351" y="1407357"/>
            <a:ext cx="2176272" cy="2002536"/>
          </a:xfrm>
          <a:prstGeom prst="teardrop">
            <a:avLst>
              <a:gd fmla="val 100000" name="adj"/>
            </a:avLst>
          </a:prstGeom>
          <a:solidFill>
            <a:schemeClr val="accent3"/>
          </a:solidFill>
          <a:ln cap="flat" cmpd="sng" w="28575">
            <a:solidFill>
              <a:srgbClr val="87230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6" name="Google Shape;46;p10"/>
          <p:cNvSpPr/>
          <p:nvPr/>
        </p:nvSpPr>
        <p:spPr>
          <a:xfrm flipH="1" rot="10800000">
            <a:off x="3929405" y="1425676"/>
            <a:ext cx="2172091" cy="2006467"/>
          </a:xfrm>
          <a:prstGeom prst="teardrop">
            <a:avLst>
              <a:gd fmla="val 100000" name="adj"/>
            </a:avLst>
          </a:prstGeom>
          <a:solidFill>
            <a:schemeClr val="accent4"/>
          </a:solidFill>
          <a:ln cap="flat" cmpd="sng" w="28575">
            <a:solidFill>
              <a:srgbClr val="786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7" name="Google Shape;47;p10"/>
          <p:cNvSpPr/>
          <p:nvPr/>
        </p:nvSpPr>
        <p:spPr>
          <a:xfrm>
            <a:off x="5505253" y="2903457"/>
            <a:ext cx="1168924" cy="1048732"/>
          </a:xfrm>
          <a:prstGeom prst="ellipse">
            <a:avLst/>
          </a:prstGeom>
          <a:solidFill>
            <a:schemeClr val="lt1"/>
          </a:solidFill>
          <a:ln cap="flat" cmpd="sng" w="38100">
            <a:solidFill>
              <a:srgbClr val="3548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Single gear" id="48" name="Google Shape;48;p10"/>
          <p:cNvPicPr preferRelativeResize="0"/>
          <p:nvPr/>
        </p:nvPicPr>
        <p:blipFill rotWithShape="1">
          <a:blip r:embed="rId3">
            <a:alphaModFix/>
          </a:blip>
          <a:srcRect b="0" l="0" r="0" t="0"/>
          <a:stretch/>
        </p:blipFill>
        <p:spPr>
          <a:xfrm>
            <a:off x="5648227" y="2971800"/>
            <a:ext cx="914400" cy="9144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49" name="Shape 49"/>
        <p:cNvGrpSpPr/>
        <p:nvPr/>
      </p:nvGrpSpPr>
      <p:grpSpPr>
        <a:xfrm>
          <a:off x="0" y="0"/>
          <a:ext cx="0" cy="0"/>
          <a:chOff x="0" y="0"/>
          <a:chExt cx="0" cy="0"/>
        </a:xfrm>
      </p:grpSpPr>
      <p:sp>
        <p:nvSpPr>
          <p:cNvPr id="50" name="Google Shape;50;p11"/>
          <p:cNvSpPr/>
          <p:nvPr/>
        </p:nvSpPr>
        <p:spPr>
          <a:xfrm>
            <a:off x="2370654" y="1322109"/>
            <a:ext cx="3412503" cy="4213782"/>
          </a:xfrm>
          <a:prstGeom prst="arc">
            <a:avLst>
              <a:gd fmla="val 16200000" name="adj1"/>
              <a:gd fmla="val 5602852" name="adj2"/>
            </a:avLst>
          </a:prstGeom>
          <a:noFill/>
          <a:ln cap="flat" cmpd="sng" w="19050">
            <a:solidFill>
              <a:srgbClr val="D8D8D8"/>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 name="Google Shape;51;p11"/>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52" name="Google Shape;52;p11"/>
          <p:cNvSpPr/>
          <p:nvPr/>
        </p:nvSpPr>
        <p:spPr>
          <a:xfrm>
            <a:off x="678730" y="1894788"/>
            <a:ext cx="3591612" cy="3176833"/>
          </a:xfrm>
          <a:prstGeom prst="ellipse">
            <a:avLst/>
          </a:prstGeom>
          <a:solidFill>
            <a:schemeClr val="accent1"/>
          </a:solidFill>
          <a:ln cap="flat" cmpd="sng" w="12700">
            <a:solidFill>
              <a:srgbClr val="3548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3" name="Google Shape;53;p11"/>
          <p:cNvSpPr/>
          <p:nvPr/>
        </p:nvSpPr>
        <p:spPr>
          <a:xfrm>
            <a:off x="872166" y="2065884"/>
            <a:ext cx="3204740" cy="2834640"/>
          </a:xfrm>
          <a:prstGeom prst="ellipse">
            <a:avLst/>
          </a:prstGeom>
          <a:solidFill>
            <a:schemeClr val="lt2"/>
          </a:solidFill>
          <a:ln cap="flat" cmpd="sng" w="12700">
            <a:solidFill>
              <a:srgbClr val="3548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4" name="Google Shape;54;p11"/>
          <p:cNvSpPr/>
          <p:nvPr/>
        </p:nvSpPr>
        <p:spPr>
          <a:xfrm>
            <a:off x="611651" y="1835455"/>
            <a:ext cx="3725770" cy="3295498"/>
          </a:xfrm>
          <a:prstGeom prst="ellipse">
            <a:avLst/>
          </a:prstGeom>
          <a:noFill/>
          <a:ln cap="flat" cmpd="sng" w="12700">
            <a:solidFill>
              <a:srgbClr val="3548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5" name="Google Shape;55;p11"/>
          <p:cNvSpPr/>
          <p:nvPr/>
        </p:nvSpPr>
        <p:spPr>
          <a:xfrm>
            <a:off x="4212849" y="1057218"/>
            <a:ext cx="1026431" cy="952107"/>
          </a:xfrm>
          <a:prstGeom prst="ellipse">
            <a:avLst/>
          </a:prstGeom>
          <a:solidFill>
            <a:schemeClr val="accent4"/>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6" name="Google Shape;56;p11"/>
          <p:cNvSpPr/>
          <p:nvPr/>
        </p:nvSpPr>
        <p:spPr>
          <a:xfrm>
            <a:off x="5239279" y="2856058"/>
            <a:ext cx="1026431" cy="952107"/>
          </a:xfrm>
          <a:prstGeom prst="ellipse">
            <a:avLst/>
          </a:prstGeom>
          <a:solidFill>
            <a:schemeClr val="accent2"/>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7" name="Google Shape;57;p11"/>
          <p:cNvSpPr/>
          <p:nvPr/>
        </p:nvSpPr>
        <p:spPr>
          <a:xfrm>
            <a:off x="4212848" y="4654899"/>
            <a:ext cx="1026431" cy="952107"/>
          </a:xfrm>
          <a:prstGeom prst="ellipse">
            <a:avLst/>
          </a:prstGeom>
          <a:solidFill>
            <a:schemeClr val="accent3"/>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8" name="Google Shape;58;p11"/>
          <p:cNvSpPr txBox="1"/>
          <p:nvPr>
            <p:ph idx="1" type="body"/>
          </p:nvPr>
        </p:nvSpPr>
        <p:spPr>
          <a:xfrm>
            <a:off x="6096000" y="985638"/>
            <a:ext cx="5753100" cy="103546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1000"/>
              </a:spcBef>
              <a:spcAft>
                <a:spcPts val="0"/>
              </a:spcAft>
              <a:buClr>
                <a:srgbClr val="7F7F7F"/>
              </a:buClr>
              <a:buSzPts val="1400"/>
              <a:buFont typeface="Arial"/>
              <a:buNone/>
              <a:defRPr b="1" i="0" sz="1400" u="none" cap="none" strike="noStrike">
                <a:solidFill>
                  <a:srgbClr val="7F7F7F"/>
                </a:solidFill>
                <a:latin typeface="Calibri"/>
                <a:ea typeface="Calibri"/>
                <a:cs typeface="Calibri"/>
                <a:sym typeface="Calibri"/>
              </a:defRPr>
            </a:lvl1pPr>
            <a:lvl2pPr indent="-317500" lvl="1" marL="914400" marR="0" rtl="0" algn="l">
              <a:lnSpc>
                <a:spcPct val="100000"/>
              </a:lnSpc>
              <a:spcBef>
                <a:spcPts val="500"/>
              </a:spcBef>
              <a:spcAft>
                <a:spcPts val="0"/>
              </a:spcAft>
              <a:buClr>
                <a:srgbClr val="7F7F7F"/>
              </a:buClr>
              <a:buSzPts val="1400"/>
              <a:buFont typeface="Arial"/>
              <a:buChar char="−"/>
              <a:defRPr b="0" i="0" sz="1400" u="none" cap="none" strike="noStrike">
                <a:solidFill>
                  <a:srgbClr val="7F7F7F"/>
                </a:solidFill>
                <a:latin typeface="Calibri"/>
                <a:ea typeface="Calibri"/>
                <a:cs typeface="Calibri"/>
                <a:sym typeface="Calibri"/>
              </a:defRPr>
            </a:lvl2pPr>
            <a:lvl3pPr indent="-317500" lvl="2" marL="13716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indent="-317500" lvl="3" marL="18288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9" name="Google Shape;59;p11"/>
          <p:cNvSpPr txBox="1"/>
          <p:nvPr>
            <p:ph idx="2" type="body"/>
          </p:nvPr>
        </p:nvSpPr>
        <p:spPr>
          <a:xfrm>
            <a:off x="6408845" y="2856058"/>
            <a:ext cx="5440255" cy="103546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1000"/>
              </a:spcBef>
              <a:spcAft>
                <a:spcPts val="0"/>
              </a:spcAft>
              <a:buClr>
                <a:srgbClr val="7F7F7F"/>
              </a:buClr>
              <a:buSzPts val="1400"/>
              <a:buFont typeface="Arial"/>
              <a:buNone/>
              <a:defRPr b="1" i="0" sz="1400" u="none" cap="none" strike="noStrike">
                <a:solidFill>
                  <a:srgbClr val="7F7F7F"/>
                </a:solidFill>
                <a:latin typeface="Calibri"/>
                <a:ea typeface="Calibri"/>
                <a:cs typeface="Calibri"/>
                <a:sym typeface="Calibri"/>
              </a:defRPr>
            </a:lvl1pPr>
            <a:lvl2pPr indent="-317500" lvl="1" marL="914400" marR="0" rtl="0" algn="l">
              <a:lnSpc>
                <a:spcPct val="100000"/>
              </a:lnSpc>
              <a:spcBef>
                <a:spcPts val="500"/>
              </a:spcBef>
              <a:spcAft>
                <a:spcPts val="0"/>
              </a:spcAft>
              <a:buClr>
                <a:srgbClr val="7F7F7F"/>
              </a:buClr>
              <a:buSzPts val="1400"/>
              <a:buFont typeface="Arial"/>
              <a:buChar char="−"/>
              <a:defRPr b="0" i="0" sz="1400" u="none" cap="none" strike="noStrike">
                <a:solidFill>
                  <a:srgbClr val="7F7F7F"/>
                </a:solidFill>
                <a:latin typeface="Calibri"/>
                <a:ea typeface="Calibri"/>
                <a:cs typeface="Calibri"/>
                <a:sym typeface="Calibri"/>
              </a:defRPr>
            </a:lvl2pPr>
            <a:lvl3pPr indent="-317500" lvl="2" marL="13716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indent="-317500" lvl="3" marL="18288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0" name="Google Shape;60;p11"/>
          <p:cNvSpPr txBox="1"/>
          <p:nvPr>
            <p:ph idx="3" type="body"/>
          </p:nvPr>
        </p:nvSpPr>
        <p:spPr>
          <a:xfrm>
            <a:off x="6112536" y="4615910"/>
            <a:ext cx="5753100" cy="103546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1000"/>
              </a:spcBef>
              <a:spcAft>
                <a:spcPts val="0"/>
              </a:spcAft>
              <a:buClr>
                <a:srgbClr val="7F7F7F"/>
              </a:buClr>
              <a:buSzPts val="1400"/>
              <a:buFont typeface="Arial"/>
              <a:buNone/>
              <a:defRPr b="1" i="0" sz="1400" u="none" cap="none" strike="noStrike">
                <a:solidFill>
                  <a:srgbClr val="7F7F7F"/>
                </a:solidFill>
                <a:latin typeface="Calibri"/>
                <a:ea typeface="Calibri"/>
                <a:cs typeface="Calibri"/>
                <a:sym typeface="Calibri"/>
              </a:defRPr>
            </a:lvl1pPr>
            <a:lvl2pPr indent="-317500" lvl="1" marL="914400" marR="0" rtl="0" algn="l">
              <a:lnSpc>
                <a:spcPct val="100000"/>
              </a:lnSpc>
              <a:spcBef>
                <a:spcPts val="500"/>
              </a:spcBef>
              <a:spcAft>
                <a:spcPts val="0"/>
              </a:spcAft>
              <a:buClr>
                <a:srgbClr val="7F7F7F"/>
              </a:buClr>
              <a:buSzPts val="1400"/>
              <a:buFont typeface="Arial"/>
              <a:buChar char="−"/>
              <a:defRPr b="0" i="0" sz="1400" u="none" cap="none" strike="noStrike">
                <a:solidFill>
                  <a:srgbClr val="7F7F7F"/>
                </a:solidFill>
                <a:latin typeface="Calibri"/>
                <a:ea typeface="Calibri"/>
                <a:cs typeface="Calibri"/>
                <a:sym typeface="Calibri"/>
              </a:defRPr>
            </a:lvl2pPr>
            <a:lvl3pPr indent="-317500" lvl="2" marL="13716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indent="-317500" lvl="3" marL="18288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5.xml"/><Relationship Id="rId10" Type="http://schemas.openxmlformats.org/officeDocument/2006/relationships/slideLayout" Target="../slideLayouts/slideLayout14.xml"/><Relationship Id="rId13" Type="http://schemas.openxmlformats.org/officeDocument/2006/relationships/slideLayout" Target="../slideLayouts/slideLayout17.xml"/><Relationship Id="rId12" Type="http://schemas.openxmlformats.org/officeDocument/2006/relationships/slideLayout" Target="../slideLayouts/slideLayout16.xml"/><Relationship Id="rId1" Type="http://schemas.openxmlformats.org/officeDocument/2006/relationships/image" Target="../media/image3.png"/><Relationship Id="rId2" Type="http://schemas.openxmlformats.org/officeDocument/2006/relationships/slideLayout" Target="../slideLayouts/slideLayout6.xml"/><Relationship Id="rId3" Type="http://schemas.openxmlformats.org/officeDocument/2006/relationships/slideLayout" Target="../slideLayouts/slideLayout7.xml"/><Relationship Id="rId4" Type="http://schemas.openxmlformats.org/officeDocument/2006/relationships/slideLayout" Target="../slideLayouts/slideLayout8.xml"/><Relationship Id="rId9" Type="http://schemas.openxmlformats.org/officeDocument/2006/relationships/slideLayout" Target="../slideLayouts/slideLayout13.xml"/><Relationship Id="rId15" Type="http://schemas.openxmlformats.org/officeDocument/2006/relationships/slideLayout" Target="../slideLayouts/slideLayout19.xml"/><Relationship Id="rId14" Type="http://schemas.openxmlformats.org/officeDocument/2006/relationships/slideLayout" Target="../slideLayouts/slideLayout18.xml"/><Relationship Id="rId17" Type="http://schemas.openxmlformats.org/officeDocument/2006/relationships/theme" Target="../theme/theme3.xml"/><Relationship Id="rId16" Type="http://schemas.openxmlformats.org/officeDocument/2006/relationships/slideLayout" Target="../slideLayouts/slideLayout20.xml"/><Relationship Id="rId5" Type="http://schemas.openxmlformats.org/officeDocument/2006/relationships/slideLayout" Target="../slideLayouts/slideLayout9.xml"/><Relationship Id="rId6" Type="http://schemas.openxmlformats.org/officeDocument/2006/relationships/slideLayout" Target="../slideLayouts/slideLayout10.xml"/><Relationship Id="rId7" Type="http://schemas.openxmlformats.org/officeDocument/2006/relationships/slideLayout" Target="../slideLayouts/slideLayout11.xml"/><Relationship Id="rId8"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D6C84">
                <a:alpha val="87450"/>
              </a:srgbClr>
            </a:gs>
            <a:gs pos="65000">
              <a:srgbClr val="465872"/>
            </a:gs>
            <a:gs pos="100000">
              <a:schemeClr val="accent2"/>
            </a:gs>
          </a:gsLst>
          <a:lin ang="2700000" scaled="0"/>
        </a:gra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 name="Shape 21"/>
        <p:cNvGrpSpPr/>
        <p:nvPr/>
      </p:nvGrpSpPr>
      <p:grpSpPr>
        <a:xfrm>
          <a:off x="0" y="0"/>
          <a:ext cx="0" cy="0"/>
          <a:chOff x="0" y="0"/>
          <a:chExt cx="0" cy="0"/>
        </a:xfrm>
      </p:grpSpPr>
      <p:sp>
        <p:nvSpPr>
          <p:cNvPr id="22" name="Google Shape;22;p7"/>
          <p:cNvSpPr/>
          <p:nvPr/>
        </p:nvSpPr>
        <p:spPr>
          <a:xfrm>
            <a:off x="0" y="6176963"/>
            <a:ext cx="12192000" cy="681037"/>
          </a:xfrm>
          <a:prstGeom prst="rect">
            <a:avLst/>
          </a:prstGeom>
          <a:gradFill>
            <a:gsLst>
              <a:gs pos="0">
                <a:schemeClr val="accent1"/>
              </a:gs>
              <a:gs pos="100000">
                <a:schemeClr val="accent2"/>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3" name="Google Shape;23;p7"/>
          <p:cNvPicPr preferRelativeResize="0"/>
          <p:nvPr/>
        </p:nvPicPr>
        <p:blipFill rotWithShape="1">
          <a:blip r:embed="rId1">
            <a:alphaModFix/>
          </a:blip>
          <a:srcRect b="0" l="0" r="0" t="0"/>
          <a:stretch/>
        </p:blipFill>
        <p:spPr>
          <a:xfrm>
            <a:off x="99270" y="6316307"/>
            <a:ext cx="2643930" cy="476270"/>
          </a:xfrm>
          <a:prstGeom prst="rect">
            <a:avLst/>
          </a:prstGeom>
          <a:noFill/>
          <a:ln>
            <a:noFill/>
          </a:ln>
        </p:spPr>
      </p:pic>
      <p:sp>
        <p:nvSpPr>
          <p:cNvPr id="24" name="Google Shape;24;p7"/>
          <p:cNvSpPr txBox="1"/>
          <p:nvPr>
            <p:ph idx="12" type="sldNum"/>
          </p:nvPr>
        </p:nvSpPr>
        <p:spPr>
          <a:xfrm>
            <a:off x="9223343"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600"/>
              <a:buFont typeface="Arial"/>
              <a:buNone/>
              <a:defRPr b="1" i="0" sz="16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25" name="Google Shape;25;p7"/>
          <p:cNvCxnSpPr/>
          <p:nvPr/>
        </p:nvCxnSpPr>
        <p:spPr>
          <a:xfrm>
            <a:off x="0" y="676023"/>
            <a:ext cx="12192000" cy="0"/>
          </a:xfrm>
          <a:prstGeom prst="straightConnector1">
            <a:avLst/>
          </a:prstGeom>
          <a:noFill/>
          <a:ln cap="flat" cmpd="sng" w="19050">
            <a:solidFill>
              <a:schemeClr val="accent5"/>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ctrTitle"/>
          </p:nvPr>
        </p:nvSpPr>
        <p:spPr>
          <a:xfrm>
            <a:off x="143689" y="171010"/>
            <a:ext cx="11498413" cy="2387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6000"/>
              <a:buFont typeface="Corbel"/>
              <a:buNone/>
            </a:pPr>
            <a:r>
              <a:rPr b="0" i="0" lang="en-US">
                <a:solidFill>
                  <a:schemeClr val="lt1"/>
                </a:solidFill>
                <a:latin typeface="Arial"/>
                <a:ea typeface="Arial"/>
                <a:cs typeface="Arial"/>
                <a:sym typeface="Arial"/>
              </a:rPr>
              <a:t>Image Captioning: A Comparative Evaluation of Neural Network Models</a:t>
            </a:r>
            <a:endParaRPr>
              <a:solidFill>
                <a:schemeClr val="lt1"/>
              </a:solidFill>
            </a:endParaRPr>
          </a:p>
        </p:txBody>
      </p:sp>
      <p:sp>
        <p:nvSpPr>
          <p:cNvPr id="128" name="Google Shape;128;p23"/>
          <p:cNvSpPr txBox="1"/>
          <p:nvPr>
            <p:ph idx="1" type="subTitle"/>
          </p:nvPr>
        </p:nvSpPr>
        <p:spPr>
          <a:xfrm>
            <a:off x="143689" y="3060678"/>
            <a:ext cx="6637356" cy="216447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400"/>
              <a:buNone/>
            </a:pPr>
            <a:r>
              <a:rPr b="1" lang="en-US"/>
              <a:t>Team Members:</a:t>
            </a:r>
            <a:endParaRPr/>
          </a:p>
          <a:p>
            <a:pPr indent="-342900" lvl="0" marL="342900" rtl="0" algn="l">
              <a:lnSpc>
                <a:spcPct val="90000"/>
              </a:lnSpc>
              <a:spcBef>
                <a:spcPts val="1000"/>
              </a:spcBef>
              <a:spcAft>
                <a:spcPts val="0"/>
              </a:spcAft>
              <a:buClr>
                <a:schemeClr val="lt1"/>
              </a:buClr>
              <a:buSzPts val="2400"/>
              <a:buFont typeface="Arial"/>
              <a:buChar char="•"/>
            </a:pPr>
            <a:r>
              <a:rPr lang="en-US"/>
              <a:t>Sai Kumar Kalisetty</a:t>
            </a:r>
            <a:endParaRPr/>
          </a:p>
          <a:p>
            <a:pPr indent="-342900" lvl="0" marL="342900" rtl="0" algn="l">
              <a:lnSpc>
                <a:spcPct val="90000"/>
              </a:lnSpc>
              <a:spcBef>
                <a:spcPts val="1000"/>
              </a:spcBef>
              <a:spcAft>
                <a:spcPts val="0"/>
              </a:spcAft>
              <a:buClr>
                <a:schemeClr val="lt1"/>
              </a:buClr>
              <a:buSzPts val="2400"/>
              <a:buFont typeface="Arial"/>
              <a:buChar char="•"/>
            </a:pPr>
            <a:r>
              <a:rPr lang="en-US"/>
              <a:t>Shashidhar Reddy</a:t>
            </a:r>
            <a:endParaRPr/>
          </a:p>
          <a:p>
            <a:pPr indent="-342900" lvl="0" marL="342900" rtl="0" algn="l">
              <a:lnSpc>
                <a:spcPct val="90000"/>
              </a:lnSpc>
              <a:spcBef>
                <a:spcPts val="1000"/>
              </a:spcBef>
              <a:spcAft>
                <a:spcPts val="0"/>
              </a:spcAft>
              <a:buClr>
                <a:schemeClr val="lt1"/>
              </a:buClr>
              <a:buSzPts val="2400"/>
              <a:buFont typeface="Arial"/>
              <a:buChar char="•"/>
            </a:pPr>
            <a:r>
              <a:rPr lang="en-US"/>
              <a:t>Onkar Kunte</a:t>
            </a:r>
            <a:endParaRPr/>
          </a:p>
          <a:p>
            <a:pPr indent="-342900" lvl="0" marL="342900" rtl="0" algn="l">
              <a:lnSpc>
                <a:spcPct val="90000"/>
              </a:lnSpc>
              <a:spcBef>
                <a:spcPts val="1000"/>
              </a:spcBef>
              <a:spcAft>
                <a:spcPts val="0"/>
              </a:spcAft>
              <a:buClr>
                <a:schemeClr val="lt1"/>
              </a:buClr>
              <a:buSzPts val="2400"/>
              <a:buFont typeface="Arial"/>
              <a:buChar char="•"/>
            </a:pPr>
            <a:r>
              <a:rPr lang="en-US"/>
              <a:t>Abhinav </a:t>
            </a:r>
            <a:endParaRPr/>
          </a:p>
          <a:p>
            <a:pPr indent="0" lvl="0" marL="0" rtl="0" algn="l">
              <a:lnSpc>
                <a:spcPct val="90000"/>
              </a:lnSpc>
              <a:spcBef>
                <a:spcPts val="1000"/>
              </a:spcBef>
              <a:spcAft>
                <a:spcPts val="0"/>
              </a:spcAft>
              <a:buClr>
                <a:schemeClr val="lt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0" y="0"/>
            <a:ext cx="12192000" cy="65791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Future work</a:t>
            </a:r>
            <a:endParaRPr/>
          </a:p>
        </p:txBody>
      </p:sp>
      <p:sp>
        <p:nvSpPr>
          <p:cNvPr id="202" name="Google Shape;202;p32"/>
          <p:cNvSpPr txBox="1"/>
          <p:nvPr/>
        </p:nvSpPr>
        <p:spPr>
          <a:xfrm>
            <a:off x="147484" y="865239"/>
            <a:ext cx="11779045" cy="3785652"/>
          </a:xfrm>
          <a:prstGeom prst="rect">
            <a:avLst/>
          </a:prstGeom>
          <a:noFill/>
          <a:ln>
            <a:noFill/>
          </a:ln>
        </p:spPr>
        <p:txBody>
          <a:bodyPr anchorCtr="0" anchor="t" bIns="45700" lIns="91425" spcFirstLastPara="1" rIns="91425" wrap="square" tIns="45700">
            <a:spAutoFit/>
          </a:bodyPr>
          <a:lstStyle/>
          <a:p>
            <a:pPr indent="-127000" lvl="0" marL="0" marR="0" rtl="0" algn="l">
              <a:lnSpc>
                <a:spcPct val="100000"/>
              </a:lnSpc>
              <a:spcBef>
                <a:spcPts val="0"/>
              </a:spcBef>
              <a:spcAft>
                <a:spcPts val="0"/>
              </a:spcAft>
              <a:buClr>
                <a:srgbClr val="000000"/>
              </a:buClr>
              <a:buSzPts val="2000"/>
              <a:buFont typeface="Arial"/>
              <a:buAutoNum type="arabicPeriod"/>
            </a:pPr>
            <a:r>
              <a:rPr b="1" i="0" lang="en-US" sz="2000" u="none" cap="none" strike="noStrike">
                <a:solidFill>
                  <a:srgbClr val="374151"/>
                </a:solidFill>
                <a:latin typeface="Arial"/>
                <a:ea typeface="Arial"/>
                <a:cs typeface="Arial"/>
                <a:sym typeface="Arial"/>
              </a:rPr>
              <a:t>Expanded Multimodal Capabilities</a:t>
            </a:r>
            <a:r>
              <a:rPr b="0" i="0" lang="en-US" sz="2000" u="none" cap="none" strike="noStrike">
                <a:solidFill>
                  <a:srgbClr val="374151"/>
                </a:solidFill>
                <a:latin typeface="Arial"/>
                <a:ea typeface="Arial"/>
                <a:cs typeface="Arial"/>
                <a:sym typeface="Arial"/>
              </a:rPr>
              <a:t>: Explore the integration of various data inputs beyond static images, such as audio clips, video streams, and even sensory data, to enrich the context and accuracy of the generated captions. This would facilitate the creation of dynamic captions that can describe not just visual elements but also sounds, movements, and potentially even smells and textures, providing a multisensory narrative.</a:t>
            </a:r>
            <a:endParaRPr/>
          </a:p>
          <a:p>
            <a:pPr indent="-127000" lvl="0" marL="0" marR="0" rtl="0" algn="l">
              <a:lnSpc>
                <a:spcPct val="100000"/>
              </a:lnSpc>
              <a:spcBef>
                <a:spcPts val="0"/>
              </a:spcBef>
              <a:spcAft>
                <a:spcPts val="0"/>
              </a:spcAft>
              <a:buClr>
                <a:srgbClr val="000000"/>
              </a:buClr>
              <a:buSzPts val="2000"/>
              <a:buFont typeface="Arial"/>
              <a:buAutoNum type="arabicPeriod"/>
            </a:pPr>
            <a:r>
              <a:rPr b="1" i="0" lang="en-US" sz="2000" u="none" cap="none" strike="noStrike">
                <a:solidFill>
                  <a:srgbClr val="374151"/>
                </a:solidFill>
                <a:latin typeface="Arial"/>
                <a:ea typeface="Arial"/>
                <a:cs typeface="Arial"/>
                <a:sym typeface="Arial"/>
              </a:rPr>
              <a:t>User Interface Enhancement</a:t>
            </a:r>
            <a:r>
              <a:rPr b="0" i="0" lang="en-US" sz="2000" u="none" cap="none" strike="noStrike">
                <a:solidFill>
                  <a:srgbClr val="374151"/>
                </a:solidFill>
                <a:latin typeface="Arial"/>
                <a:ea typeface="Arial"/>
                <a:cs typeface="Arial"/>
                <a:sym typeface="Arial"/>
              </a:rPr>
              <a:t>: Design and develop an advanced user interface that is intuitive and accessible, allowing users to interact with the captioning system easily. The interface could include features like drag-and-drop for images and videos, real-time caption editing, and options for customizing the output style to suit different preferences and requirements.</a:t>
            </a:r>
            <a:endParaRPr/>
          </a:p>
          <a:p>
            <a:pPr indent="-127000" lvl="0" marL="0" marR="0" rtl="0" algn="l">
              <a:lnSpc>
                <a:spcPct val="100000"/>
              </a:lnSpc>
              <a:spcBef>
                <a:spcPts val="0"/>
              </a:spcBef>
              <a:spcAft>
                <a:spcPts val="0"/>
              </a:spcAft>
              <a:buClr>
                <a:srgbClr val="000000"/>
              </a:buClr>
              <a:buSzPts val="2000"/>
              <a:buFont typeface="Arial"/>
              <a:buAutoNum type="arabicPeriod"/>
            </a:pPr>
            <a:r>
              <a:rPr b="1" i="0" lang="en-US" sz="2000" u="none" cap="none" strike="noStrike">
                <a:solidFill>
                  <a:srgbClr val="374151"/>
                </a:solidFill>
                <a:latin typeface="Arial"/>
                <a:ea typeface="Arial"/>
                <a:cs typeface="Arial"/>
                <a:sym typeface="Arial"/>
              </a:rPr>
              <a:t>Cross-Model Integration</a:t>
            </a:r>
            <a:r>
              <a:rPr b="0" i="0" lang="en-US" sz="2000" u="none" cap="none" strike="noStrike">
                <a:solidFill>
                  <a:srgbClr val="374151"/>
                </a:solidFill>
                <a:latin typeface="Arial"/>
                <a:ea typeface="Arial"/>
                <a:cs typeface="Arial"/>
                <a:sym typeface="Arial"/>
              </a:rPr>
              <a:t>: Delve into the synergistic combination of different neural network models, such as the fusion of CNNs for feature extraction with Transformer models for sequence generation, to capitalize on the advantages of each approach. This research could lead to the development of a superior hybrid model that offers both high-quality feature representation and advanced language generation capabilities.</a:t>
            </a:r>
            <a:endParaRPr/>
          </a:p>
        </p:txBody>
      </p:sp>
      <p:sp>
        <p:nvSpPr>
          <p:cNvPr id="203" name="Google Shape;203;p32"/>
          <p:cNvSpPr txBox="1"/>
          <p:nvPr>
            <p:ph idx="12" type="sldNum"/>
          </p:nvPr>
        </p:nvSpPr>
        <p:spPr>
          <a:xfrm>
            <a:off x="9223343" y="6356350"/>
            <a:ext cx="2743200" cy="3651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600"/>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txBox="1"/>
          <p:nvPr/>
        </p:nvSpPr>
        <p:spPr>
          <a:xfrm>
            <a:off x="4220592" y="4864222"/>
            <a:ext cx="4816135"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0"/>
              <a:buFont typeface="Arial"/>
              <a:buNone/>
            </a:pPr>
            <a:r>
              <a:rPr b="0" i="0" lang="en-US" sz="6000" u="none" cap="none" strike="noStrike">
                <a:solidFill>
                  <a:schemeClr val="lt1"/>
                </a:solidFill>
                <a:latin typeface="Calibri"/>
                <a:ea typeface="Calibri"/>
                <a:cs typeface="Calibri"/>
                <a:sym typeface="Calibri"/>
              </a:rPr>
              <a:t>Thank you!</a:t>
            </a:r>
            <a:endParaRPr b="0" i="0" sz="6000" u="none" cap="none" strike="noStrike">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0" y="0"/>
            <a:ext cx="12192000" cy="65791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Introduction</a:t>
            </a:r>
            <a:endParaRPr/>
          </a:p>
        </p:txBody>
      </p:sp>
      <p:sp>
        <p:nvSpPr>
          <p:cNvPr id="134" name="Google Shape;134;p24"/>
          <p:cNvSpPr txBox="1"/>
          <p:nvPr/>
        </p:nvSpPr>
        <p:spPr>
          <a:xfrm>
            <a:off x="179336" y="889863"/>
            <a:ext cx="11363735" cy="4093388"/>
          </a:xfrm>
          <a:prstGeom prst="rect">
            <a:avLst/>
          </a:prstGeom>
          <a:noFill/>
          <a:ln>
            <a:noFill/>
          </a:ln>
        </p:spPr>
        <p:txBody>
          <a:bodyPr anchorCtr="0" anchor="t" bIns="45700" lIns="91425" spcFirstLastPara="1" rIns="91425" wrap="square" tIns="45700">
            <a:spAutoFit/>
          </a:bodyPr>
          <a:lstStyle/>
          <a:p>
            <a:pPr indent="-177800" lvl="0" marL="0" marR="0" rtl="0" algn="l">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Exploring the capabilities of the human visual system through automated image captioning.</a:t>
            </a:r>
            <a:endParaRPr/>
          </a:p>
          <a:p>
            <a:pPr indent="-177800" lvl="0" marL="0" marR="0" rtl="0" algn="l">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Benefits of applications that can interpret and verbalize scenes in plain text.</a:t>
            </a:r>
            <a:endParaRPr/>
          </a:p>
          <a:p>
            <a:pPr indent="-177800" lvl="0" marL="0" marR="0" rtl="0" algn="l">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Dual-functionality model:</a:t>
            </a:r>
            <a:endParaRPr/>
          </a:p>
          <a:p>
            <a:pPr indent="0" lvl="1" marL="0" marR="0" rtl="0" algn="l">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	</a:t>
            </a:r>
            <a:endParaRPr/>
          </a:p>
          <a:p>
            <a:pPr indent="0" lvl="1" marL="0" marR="0" rtl="0" algn="l">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	1)BERT-Transformer</a:t>
            </a:r>
            <a:endParaRPr/>
          </a:p>
          <a:p>
            <a:pPr indent="0" lvl="1" marL="0" marR="0" rtl="0" algn="l">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	2)Rasnet18-Transformer based Pytorch(CNN)</a:t>
            </a:r>
            <a:endParaRPr/>
          </a:p>
          <a:p>
            <a:pPr indent="0" lvl="1" marL="0" marR="0" rtl="0" algn="l">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	3)CNN-RNN</a:t>
            </a:r>
            <a:endParaRPr/>
          </a:p>
          <a:p>
            <a:pPr indent="0" lvl="1" marL="0" marR="0" rtl="0" algn="l">
              <a:lnSpc>
                <a:spcPct val="100000"/>
              </a:lnSpc>
              <a:spcBef>
                <a:spcPts val="0"/>
              </a:spcBef>
              <a:spcAft>
                <a:spcPts val="0"/>
              </a:spcAft>
              <a:buNone/>
            </a:pPr>
            <a:r>
              <a:t/>
            </a:r>
            <a:endParaRPr b="0" i="0" sz="3600" u="none" cap="none" strike="noStrike">
              <a:solidFill>
                <a:srgbClr val="374151"/>
              </a:solidFill>
              <a:latin typeface="Arial"/>
              <a:ea typeface="Arial"/>
              <a:cs typeface="Arial"/>
              <a:sym typeface="Arial"/>
            </a:endParaRPr>
          </a:p>
        </p:txBody>
      </p:sp>
      <p:sp>
        <p:nvSpPr>
          <p:cNvPr id="135" name="Google Shape;135;p24"/>
          <p:cNvSpPr txBox="1"/>
          <p:nvPr>
            <p:ph idx="12" type="sldNum"/>
          </p:nvPr>
        </p:nvSpPr>
        <p:spPr>
          <a:xfrm>
            <a:off x="9223343" y="6356350"/>
            <a:ext cx="2743200" cy="3651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600"/>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a:t>‹#›</a:t>
            </a:fld>
            <a:endParaRPr/>
          </a:p>
        </p:txBody>
      </p:sp>
      <p:sp>
        <p:nvSpPr>
          <p:cNvPr id="141" name="Google Shape;141;p25"/>
          <p:cNvSpPr txBox="1"/>
          <p:nvPr/>
        </p:nvSpPr>
        <p:spPr>
          <a:xfrm>
            <a:off x="0" y="0"/>
            <a:ext cx="12192000" cy="65791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Objectives</a:t>
            </a:r>
            <a:endParaRPr b="0" i="0" sz="1400" u="none" cap="none" strike="noStrike">
              <a:solidFill>
                <a:srgbClr val="000000"/>
              </a:solidFill>
              <a:latin typeface="Arial"/>
              <a:ea typeface="Arial"/>
              <a:cs typeface="Arial"/>
              <a:sym typeface="Arial"/>
            </a:endParaRPr>
          </a:p>
        </p:txBody>
      </p:sp>
      <p:sp>
        <p:nvSpPr>
          <p:cNvPr id="142" name="Google Shape;142;p25"/>
          <p:cNvSpPr txBox="1"/>
          <p:nvPr/>
        </p:nvSpPr>
        <p:spPr>
          <a:xfrm>
            <a:off x="186002" y="1053305"/>
            <a:ext cx="11513307" cy="4524275"/>
          </a:xfrm>
          <a:prstGeom prst="rect">
            <a:avLst/>
          </a:prstGeom>
          <a:noFill/>
          <a:ln>
            <a:noFill/>
          </a:ln>
        </p:spPr>
        <p:txBody>
          <a:bodyPr anchorCtr="0" anchor="t" bIns="45700" lIns="91425" spcFirstLastPara="1" rIns="91425" wrap="square" tIns="45700">
            <a:spAutoFit/>
          </a:bodyPr>
          <a:lstStyle/>
          <a:p>
            <a:pPr indent="-152400" lvl="0" marL="0" marR="0" rtl="0" algn="l">
              <a:lnSpc>
                <a:spcPct val="100000"/>
              </a:lnSpc>
              <a:spcBef>
                <a:spcPts val="0"/>
              </a:spcBef>
              <a:spcAft>
                <a:spcPts val="0"/>
              </a:spcAft>
              <a:buClr>
                <a:srgbClr val="000000"/>
              </a:buClr>
              <a:buSzPts val="2400"/>
              <a:buFont typeface="Arial"/>
              <a:buAutoNum type="arabicPeriod"/>
            </a:pPr>
            <a:r>
              <a:rPr b="1" i="0" lang="en-US" sz="2400" u="none" cap="none" strike="noStrike">
                <a:solidFill>
                  <a:srgbClr val="374151"/>
                </a:solidFill>
                <a:latin typeface="Arial"/>
                <a:ea typeface="Arial"/>
                <a:cs typeface="Arial"/>
                <a:sym typeface="Arial"/>
              </a:rPr>
              <a:t>Model Comparison</a:t>
            </a:r>
            <a:r>
              <a:rPr b="0" i="0" lang="en-US" sz="2400" u="none" cap="none" strike="noStrike">
                <a:solidFill>
                  <a:srgbClr val="374151"/>
                </a:solidFill>
                <a:latin typeface="Arial"/>
                <a:ea typeface="Arial"/>
                <a:cs typeface="Arial"/>
                <a:sym typeface="Arial"/>
              </a:rPr>
              <a:t>: To compare and analyze the performance of various neural network architectures, including but not limited to CNN-LSTM models, Transformer-based models, and attention mechanism integrated models, for the task of generating descriptive captions for images.</a:t>
            </a:r>
            <a:endParaRPr/>
          </a:p>
          <a:p>
            <a:pPr indent="-152400" lvl="0" marL="0" marR="0" rtl="0" algn="l">
              <a:lnSpc>
                <a:spcPct val="100000"/>
              </a:lnSpc>
              <a:spcBef>
                <a:spcPts val="0"/>
              </a:spcBef>
              <a:spcAft>
                <a:spcPts val="0"/>
              </a:spcAft>
              <a:buClr>
                <a:srgbClr val="000000"/>
              </a:buClr>
              <a:buSzPts val="2400"/>
              <a:buFont typeface="Arial"/>
              <a:buAutoNum type="arabicPeriod"/>
            </a:pPr>
            <a:r>
              <a:rPr b="1" i="0" lang="en-US" sz="2400" u="none" cap="none" strike="noStrike">
                <a:solidFill>
                  <a:srgbClr val="374151"/>
                </a:solidFill>
                <a:latin typeface="Arial"/>
                <a:ea typeface="Arial"/>
                <a:cs typeface="Arial"/>
                <a:sym typeface="Arial"/>
              </a:rPr>
              <a:t>Domain Variability</a:t>
            </a:r>
            <a:r>
              <a:rPr b="0" i="0" lang="en-US" sz="2400" u="none" cap="none" strike="noStrike">
                <a:solidFill>
                  <a:srgbClr val="374151"/>
                </a:solidFill>
                <a:latin typeface="Arial"/>
                <a:ea typeface="Arial"/>
                <a:cs typeface="Arial"/>
                <a:sym typeface="Arial"/>
              </a:rPr>
              <a:t>: To evaluate the robustness and adaptability of each model across different domains and subjects within the Flickr dataset, ensuring that the models can handle a wide variety of images and scenes.</a:t>
            </a:r>
            <a:endParaRPr/>
          </a:p>
          <a:p>
            <a:pPr indent="-152400" lvl="0" marL="0" marR="0" rtl="0" algn="l">
              <a:lnSpc>
                <a:spcPct val="100000"/>
              </a:lnSpc>
              <a:spcBef>
                <a:spcPts val="0"/>
              </a:spcBef>
              <a:spcAft>
                <a:spcPts val="0"/>
              </a:spcAft>
              <a:buClr>
                <a:srgbClr val="000000"/>
              </a:buClr>
              <a:buSzPts val="2400"/>
              <a:buFont typeface="Arial"/>
              <a:buAutoNum type="arabicPeriod"/>
            </a:pPr>
            <a:r>
              <a:rPr b="1" i="0" lang="en-US" sz="2400" u="none" cap="none" strike="noStrike">
                <a:solidFill>
                  <a:srgbClr val="374151"/>
                </a:solidFill>
                <a:latin typeface="Arial"/>
                <a:ea typeface="Arial"/>
                <a:cs typeface="Arial"/>
                <a:sym typeface="Arial"/>
              </a:rPr>
              <a:t>Performance Metrics</a:t>
            </a:r>
            <a:r>
              <a:rPr b="0" i="0" lang="en-US" sz="2400" u="none" cap="none" strike="noStrike">
                <a:solidFill>
                  <a:srgbClr val="374151"/>
                </a:solidFill>
                <a:latin typeface="Arial"/>
                <a:ea typeface="Arial"/>
                <a:cs typeface="Arial"/>
                <a:sym typeface="Arial"/>
              </a:rPr>
              <a:t>: To use advanced evaluation metrics such as BLEU (Bilingual Evaluation Understudy), ROUGE (Recall-Oriented Understudy for Gisting Evaluation), and others to quantitatively assess the quality of the generated captions in terms of relevance, coherence, and grammatical correctness.</a:t>
            </a:r>
            <a:endParaRPr/>
          </a:p>
          <a:p>
            <a:pPr indent="-304800" lvl="0" marL="45720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171616"/>
              </a:solidFill>
              <a:latin typeface="Calibri"/>
              <a:ea typeface="Calibri"/>
              <a:cs typeface="Calibri"/>
              <a:sym typeface="Calibri"/>
            </a:endParaRPr>
          </a:p>
        </p:txBody>
      </p:sp>
      <p:sp>
        <p:nvSpPr>
          <p:cNvPr id="143" name="Google Shape;143;p25"/>
          <p:cNvSpPr/>
          <p:nvPr/>
        </p:nvSpPr>
        <p:spPr>
          <a:xfrm rot="5400000">
            <a:off x="9257788" y="3219456"/>
            <a:ext cx="5044290" cy="452130"/>
          </a:xfrm>
          <a:prstGeom prst="round2SameRect">
            <a:avLst>
              <a:gd fmla="val 16667" name="adj1"/>
              <a:gd fmla="val 0" name="adj2"/>
            </a:avLst>
          </a:prstGeom>
          <a:solidFill>
            <a:schemeClr val="accent5"/>
          </a:solidFill>
          <a:ln cap="flat" cmpd="sng" w="12700">
            <a:solidFill>
              <a:srgbClr val="61789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Descriptive Statistics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a:t>‹#›</a:t>
            </a:fld>
            <a:endParaRPr/>
          </a:p>
        </p:txBody>
      </p:sp>
      <p:sp>
        <p:nvSpPr>
          <p:cNvPr id="149" name="Google Shape;149;p26"/>
          <p:cNvSpPr txBox="1"/>
          <p:nvPr/>
        </p:nvSpPr>
        <p:spPr>
          <a:xfrm>
            <a:off x="0" y="0"/>
            <a:ext cx="12192000" cy="6579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Dataset</a:t>
            </a:r>
            <a:endParaRPr b="0" i="0" sz="1400" u="none" cap="none" strike="noStrike">
              <a:solidFill>
                <a:srgbClr val="000000"/>
              </a:solidFill>
              <a:latin typeface="Arial"/>
              <a:ea typeface="Arial"/>
              <a:cs typeface="Arial"/>
              <a:sym typeface="Arial"/>
            </a:endParaRPr>
          </a:p>
        </p:txBody>
      </p:sp>
      <p:sp>
        <p:nvSpPr>
          <p:cNvPr id="150" name="Google Shape;150;p26"/>
          <p:cNvSpPr txBox="1"/>
          <p:nvPr/>
        </p:nvSpPr>
        <p:spPr>
          <a:xfrm>
            <a:off x="4535129" y="2209280"/>
            <a:ext cx="1563329" cy="67157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1" name="Google Shape;151;p26"/>
          <p:cNvSpPr txBox="1"/>
          <p:nvPr/>
        </p:nvSpPr>
        <p:spPr>
          <a:xfrm>
            <a:off x="185999" y="1219900"/>
            <a:ext cx="11167800" cy="2873100"/>
          </a:xfrm>
          <a:prstGeom prst="rect">
            <a:avLst/>
          </a:prstGeom>
          <a:noFill/>
          <a:ln>
            <a:noFill/>
          </a:ln>
        </p:spPr>
        <p:txBody>
          <a:bodyPr anchorCtr="0" anchor="t" bIns="45700" lIns="91425" spcFirstLastPara="1" rIns="91425" wrap="square" tIns="45700">
            <a:spAutoFit/>
          </a:bodyPr>
          <a:lstStyle/>
          <a:p>
            <a:pPr indent="-88931" lvl="0" marL="88931" marR="0" rtl="0" algn="l">
              <a:lnSpc>
                <a:spcPct val="100000"/>
              </a:lnSpc>
              <a:spcBef>
                <a:spcPts val="0"/>
              </a:spcBef>
              <a:spcAft>
                <a:spcPts val="0"/>
              </a:spcAft>
              <a:buClr>
                <a:srgbClr val="FFFFFF"/>
              </a:buClr>
              <a:buSzPts val="800"/>
              <a:buFont typeface="Noto Sans Symbols"/>
              <a:buChar char="✔"/>
            </a:pPr>
            <a:r>
              <a:rPr b="1" lang="en-US" sz="3200"/>
              <a:t>Modified </a:t>
            </a:r>
            <a:r>
              <a:rPr b="1" i="0" lang="en-US" sz="3200" u="none" cap="none" strike="noStrike">
                <a:solidFill>
                  <a:srgbClr val="000000"/>
                </a:solidFill>
                <a:latin typeface="Arial"/>
                <a:ea typeface="Arial"/>
                <a:cs typeface="Arial"/>
                <a:sym typeface="Arial"/>
              </a:rPr>
              <a:t>Flickr8k </a:t>
            </a:r>
            <a:r>
              <a:rPr b="1" lang="en-US" sz="3200"/>
              <a:t>Dataset</a:t>
            </a:r>
            <a:endParaRPr/>
          </a:p>
          <a:p>
            <a:pPr indent="-249034" lvl="1" marL="355726" marR="0" rtl="0" algn="l">
              <a:lnSpc>
                <a:spcPct val="100000"/>
              </a:lnSpc>
              <a:spcBef>
                <a:spcPts val="1946"/>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8000 images, each annotated with 5 sentences via AMT.</a:t>
            </a:r>
            <a:endParaRPr/>
          </a:p>
          <a:p>
            <a:pPr indent="-249034" lvl="1" marL="355725" marR="0" rtl="0" algn="l">
              <a:lnSpc>
                <a:spcPct val="100000"/>
              </a:lnSpc>
              <a:spcBef>
                <a:spcPts val="1946"/>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1000 for validation, testing</a:t>
            </a:r>
            <a:r>
              <a:rPr lang="en-US" sz="2800"/>
              <a:t>.</a:t>
            </a:r>
            <a:endParaRPr sz="2800"/>
          </a:p>
          <a:p>
            <a:pPr indent="-249034" lvl="1" marL="355726" marR="0" rtl="0" algn="l">
              <a:lnSpc>
                <a:spcPct val="100000"/>
              </a:lnSpc>
              <a:spcBef>
                <a:spcPts val="1946"/>
              </a:spcBef>
              <a:spcAft>
                <a:spcPts val="0"/>
              </a:spcAft>
              <a:buSzPts val="2800"/>
              <a:buChar char="▪"/>
            </a:pPr>
            <a:r>
              <a:rPr lang="en-US" sz="2800"/>
              <a:t>Modified the dataset using different domain </a:t>
            </a:r>
            <a:r>
              <a:rPr lang="en-US" sz="2800"/>
              <a:t>categories</a:t>
            </a:r>
            <a:endParaRPr sz="2800"/>
          </a:p>
          <a:p>
            <a:pPr indent="0" lvl="0" marL="0" marR="0" rtl="0" algn="just">
              <a:lnSpc>
                <a:spcPct val="100000"/>
              </a:lnSpc>
              <a:spcBef>
                <a:spcPts val="0"/>
              </a:spcBef>
              <a:spcAft>
                <a:spcPts val="0"/>
              </a:spcAft>
              <a:buNone/>
            </a:pPr>
            <a:r>
              <a:t/>
            </a:r>
            <a:endParaRPr b="0" i="0" sz="1600" u="none" cap="none" strike="noStrike">
              <a:solidFill>
                <a:srgbClr val="00206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018" y="982"/>
            <a:ext cx="12192000" cy="65791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en-US"/>
              <a:t>Methodology - </a:t>
            </a:r>
            <a:r>
              <a:rPr lang="en-US" sz="4400">
                <a:latin typeface="Arial"/>
                <a:ea typeface="Arial"/>
                <a:cs typeface="Arial"/>
                <a:sym typeface="Arial"/>
              </a:rPr>
              <a:t>BERT-Transformer</a:t>
            </a:r>
            <a:r>
              <a:rPr lang="en-US"/>
              <a:t> </a:t>
            </a:r>
            <a:endParaRPr/>
          </a:p>
        </p:txBody>
      </p:sp>
      <p:sp>
        <p:nvSpPr>
          <p:cNvPr id="157" name="Google Shape;157;p27"/>
          <p:cNvSpPr txBox="1"/>
          <p:nvPr>
            <p:ph idx="12" type="sldNum"/>
          </p:nvPr>
        </p:nvSpPr>
        <p:spPr>
          <a:xfrm>
            <a:off x="9223343" y="6356350"/>
            <a:ext cx="27432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a:t>‹#›</a:t>
            </a:fld>
            <a:endParaRPr/>
          </a:p>
        </p:txBody>
      </p:sp>
      <p:pic>
        <p:nvPicPr>
          <p:cNvPr id="158" name="Google Shape;158;p27"/>
          <p:cNvPicPr preferRelativeResize="0"/>
          <p:nvPr/>
        </p:nvPicPr>
        <p:blipFill rotWithShape="1">
          <a:blip r:embed="rId3">
            <a:alphaModFix/>
          </a:blip>
          <a:srcRect b="0" l="0" r="0" t="0"/>
          <a:stretch/>
        </p:blipFill>
        <p:spPr>
          <a:xfrm>
            <a:off x="619432" y="4061614"/>
            <a:ext cx="10962968" cy="1513275"/>
          </a:xfrm>
          <a:prstGeom prst="rect">
            <a:avLst/>
          </a:prstGeom>
          <a:noFill/>
          <a:ln>
            <a:noFill/>
          </a:ln>
        </p:spPr>
      </p:pic>
      <p:sp>
        <p:nvSpPr>
          <p:cNvPr id="159" name="Google Shape;159;p27"/>
          <p:cNvSpPr txBox="1"/>
          <p:nvPr>
            <p:ph idx="1" type="body"/>
          </p:nvPr>
        </p:nvSpPr>
        <p:spPr>
          <a:xfrm>
            <a:off x="160774" y="620835"/>
            <a:ext cx="11686233" cy="4063166"/>
          </a:xfrm>
          <a:prstGeom prst="rect">
            <a:avLst/>
          </a:prstGeom>
          <a:noFill/>
          <a:ln>
            <a:noFill/>
          </a:ln>
        </p:spPr>
        <p:txBody>
          <a:bodyPr anchorCtr="0" anchor="ctr" bIns="198375" lIns="0" spcFirstLastPara="1" rIns="0" wrap="square" tIns="198375">
            <a:spAutoFit/>
          </a:bodyPr>
          <a:lstStyle/>
          <a:p>
            <a:pPr indent="0" lvl="0" marL="0" marR="0" rtl="0" algn="l">
              <a:lnSpc>
                <a:spcPct val="100000"/>
              </a:lnSpc>
              <a:spcBef>
                <a:spcPts val="0"/>
              </a:spcBef>
              <a:spcAft>
                <a:spcPts val="0"/>
              </a:spcAft>
              <a:buClr>
                <a:srgbClr val="374151"/>
              </a:buClr>
              <a:buSzPts val="1400"/>
              <a:buNone/>
            </a:pPr>
            <a:r>
              <a:rPr b="1" i="0" lang="en-US" sz="1400" u="none" cap="none" strike="noStrike">
                <a:solidFill>
                  <a:srgbClr val="374151"/>
                </a:solidFill>
                <a:latin typeface="Arial"/>
                <a:ea typeface="Arial"/>
                <a:cs typeface="Arial"/>
                <a:sym typeface="Arial"/>
              </a:rPr>
              <a:t>1.Initialize Model and Tokenizer:</a:t>
            </a:r>
            <a:endParaRPr b="0" i="0" sz="1400" u="none" cap="none" strike="noStrike">
              <a:solidFill>
                <a:srgbClr val="374151"/>
              </a:solidFill>
              <a:latin typeface="Arial"/>
              <a:ea typeface="Arial"/>
              <a:cs typeface="Arial"/>
              <a:sym typeface="Arial"/>
            </a:endParaRPr>
          </a:p>
          <a:p>
            <a:pPr indent="-88900" lvl="1" marL="457200" marR="0" rtl="0" algn="l">
              <a:lnSpc>
                <a:spcPct val="100000"/>
              </a:lnSpc>
              <a:spcBef>
                <a:spcPts val="0"/>
              </a:spcBef>
              <a:spcAft>
                <a:spcPts val="0"/>
              </a:spcAft>
              <a:buClr>
                <a:srgbClr val="374151"/>
              </a:buClr>
              <a:buSzPts val="1400"/>
              <a:buFont typeface="Arial"/>
              <a:buChar char="•"/>
            </a:pPr>
            <a:r>
              <a:rPr b="1" i="0" lang="en-US" sz="1400" u="none" cap="none" strike="noStrike">
                <a:solidFill>
                  <a:srgbClr val="374151"/>
                </a:solidFill>
                <a:latin typeface="Arial"/>
                <a:ea typeface="Arial"/>
                <a:cs typeface="Arial"/>
                <a:sym typeface="Arial"/>
              </a:rPr>
              <a:t>Load Image Processor and Decoder Tokenizer:</a:t>
            </a:r>
            <a:endParaRPr b="0" i="0" sz="1400" u="none" cap="none" strike="noStrike">
              <a:solidFill>
                <a:srgbClr val="374151"/>
              </a:solidFill>
              <a:latin typeface="Arial"/>
              <a:ea typeface="Arial"/>
              <a:cs typeface="Arial"/>
              <a:sym typeface="Arial"/>
            </a:endParaRPr>
          </a:p>
          <a:p>
            <a:pPr indent="-88900" lvl="2" marL="914400" marR="0" rtl="0" algn="l">
              <a:lnSpc>
                <a:spcPct val="100000"/>
              </a:lnSpc>
              <a:spcBef>
                <a:spcPts val="0"/>
              </a:spcBef>
              <a:spcAft>
                <a:spcPts val="0"/>
              </a:spcAft>
              <a:buClr>
                <a:srgbClr val="374151"/>
              </a:buClr>
              <a:buSzPts val="1400"/>
              <a:buFont typeface="Arial"/>
              <a:buChar char="•"/>
            </a:pPr>
            <a:r>
              <a:rPr b="1" i="0" lang="en-US" sz="1400" u="none" cap="none" strike="noStrike">
                <a:solidFill>
                  <a:srgbClr val="374151"/>
                </a:solidFill>
                <a:latin typeface="Arial"/>
                <a:ea typeface="Arial"/>
                <a:cs typeface="Arial"/>
                <a:sym typeface="Arial"/>
              </a:rPr>
              <a:t>AutoImageProcessor:</a:t>
            </a:r>
            <a:r>
              <a:rPr b="0" i="0" lang="en-US" sz="1400" u="none" cap="none" strike="noStrike">
                <a:solidFill>
                  <a:srgbClr val="374151"/>
                </a:solidFill>
                <a:latin typeface="Arial"/>
                <a:ea typeface="Arial"/>
                <a:cs typeface="Arial"/>
                <a:sym typeface="Arial"/>
              </a:rPr>
              <a:t> Load the automatic image processor to preprocess input images, preparing them for the model.</a:t>
            </a:r>
            <a:endParaRPr/>
          </a:p>
          <a:p>
            <a:pPr indent="-88900" lvl="2" marL="914400" marR="0" rtl="0" algn="l">
              <a:lnSpc>
                <a:spcPct val="100000"/>
              </a:lnSpc>
              <a:spcBef>
                <a:spcPts val="0"/>
              </a:spcBef>
              <a:spcAft>
                <a:spcPts val="0"/>
              </a:spcAft>
              <a:buClr>
                <a:srgbClr val="374151"/>
              </a:buClr>
              <a:buSzPts val="1400"/>
              <a:buFont typeface="Arial"/>
              <a:buChar char="•"/>
            </a:pPr>
            <a:r>
              <a:rPr b="1" i="0" lang="en-US" sz="1400" u="none" cap="none" strike="noStrike">
                <a:solidFill>
                  <a:srgbClr val="374151"/>
                </a:solidFill>
                <a:latin typeface="Arial"/>
                <a:ea typeface="Arial"/>
                <a:cs typeface="Arial"/>
                <a:sym typeface="Arial"/>
              </a:rPr>
              <a:t>AutoTokenizer (bert-base-uncased):</a:t>
            </a:r>
            <a:r>
              <a:rPr b="0" i="0" lang="en-US" sz="1400" u="none" cap="none" strike="noStrike">
                <a:solidFill>
                  <a:srgbClr val="374151"/>
                </a:solidFill>
                <a:latin typeface="Arial"/>
                <a:ea typeface="Arial"/>
                <a:cs typeface="Arial"/>
                <a:sym typeface="Arial"/>
              </a:rPr>
              <a:t> Load the tokenizer for the BERT model, which will be used for processing text data and generating captions.</a:t>
            </a:r>
            <a:endParaRPr/>
          </a:p>
          <a:p>
            <a:pPr indent="-88900" lvl="1" marL="457200" marR="0" rtl="0" algn="l">
              <a:lnSpc>
                <a:spcPct val="100000"/>
              </a:lnSpc>
              <a:spcBef>
                <a:spcPts val="0"/>
              </a:spcBef>
              <a:spcAft>
                <a:spcPts val="0"/>
              </a:spcAft>
              <a:buClr>
                <a:srgbClr val="374151"/>
              </a:buClr>
              <a:buSzPts val="1400"/>
              <a:buFont typeface="Arial"/>
              <a:buChar char="•"/>
            </a:pPr>
            <a:r>
              <a:rPr b="1" i="0" lang="en-US" sz="1400" u="none" cap="none" strike="noStrike">
                <a:solidFill>
                  <a:srgbClr val="374151"/>
                </a:solidFill>
                <a:latin typeface="Arial"/>
                <a:ea typeface="Arial"/>
                <a:cs typeface="Arial"/>
                <a:sym typeface="Arial"/>
              </a:rPr>
              <a:t>Initialize VisionEncoderDecoderModel:</a:t>
            </a:r>
            <a:r>
              <a:rPr b="0" i="0" lang="en-US" sz="1400" u="none" cap="none" strike="noStrike">
                <a:solidFill>
                  <a:srgbClr val="374151"/>
                </a:solidFill>
                <a:latin typeface="Arial"/>
                <a:ea typeface="Arial"/>
                <a:cs typeface="Arial"/>
                <a:sym typeface="Arial"/>
              </a:rPr>
              <a:t> Set up the VisionEncoderDecoderModel, which combines vision (image processing) and language (decoding) capabilities. This model takes the processed images and generates captions using the BERT-based tokenizer.</a:t>
            </a:r>
            <a:endParaRPr/>
          </a:p>
          <a:p>
            <a:pPr indent="-88900" lvl="0" marL="0" marR="0" rtl="0" algn="l">
              <a:lnSpc>
                <a:spcPct val="100000"/>
              </a:lnSpc>
              <a:spcBef>
                <a:spcPts val="0"/>
              </a:spcBef>
              <a:spcAft>
                <a:spcPts val="0"/>
              </a:spcAft>
              <a:buClr>
                <a:srgbClr val="374151"/>
              </a:buClr>
              <a:buSzPts val="1400"/>
              <a:buFont typeface="Arial"/>
              <a:buAutoNum type="arabicPeriod" startAt="2"/>
            </a:pPr>
            <a:r>
              <a:rPr b="1" i="0" lang="en-US" sz="1400" u="none" cap="none" strike="noStrike">
                <a:solidFill>
                  <a:srgbClr val="374151"/>
                </a:solidFill>
                <a:latin typeface="Arial"/>
                <a:ea typeface="Arial"/>
                <a:cs typeface="Arial"/>
                <a:sym typeface="Arial"/>
              </a:rPr>
              <a:t>Prepare Data:</a:t>
            </a:r>
            <a:endParaRPr b="0" i="0" sz="1400" u="none" cap="none" strike="noStrike">
              <a:solidFill>
                <a:srgbClr val="374151"/>
              </a:solidFill>
              <a:latin typeface="Arial"/>
              <a:ea typeface="Arial"/>
              <a:cs typeface="Arial"/>
              <a:sym typeface="Arial"/>
            </a:endParaRPr>
          </a:p>
          <a:p>
            <a:pPr indent="-88900" lvl="1" marL="457200" marR="0" rtl="0" algn="l">
              <a:lnSpc>
                <a:spcPct val="100000"/>
              </a:lnSpc>
              <a:spcBef>
                <a:spcPts val="0"/>
              </a:spcBef>
              <a:spcAft>
                <a:spcPts val="0"/>
              </a:spcAft>
              <a:buClr>
                <a:srgbClr val="374151"/>
              </a:buClr>
              <a:buSzPts val="1400"/>
              <a:buFont typeface="Arial"/>
              <a:buChar char="•"/>
            </a:pPr>
            <a:r>
              <a:rPr b="1" i="0" lang="en-US" sz="1400" u="none" cap="none" strike="noStrike">
                <a:solidFill>
                  <a:srgbClr val="374151"/>
                </a:solidFill>
                <a:latin typeface="Arial"/>
                <a:ea typeface="Arial"/>
                <a:cs typeface="Arial"/>
                <a:sym typeface="Arial"/>
              </a:rPr>
              <a:t>Create train and test data splits:</a:t>
            </a:r>
            <a:r>
              <a:rPr b="0" i="0" lang="en-US" sz="1400" u="none" cap="none" strike="noStrike">
                <a:solidFill>
                  <a:srgbClr val="374151"/>
                </a:solidFill>
                <a:latin typeface="Arial"/>
                <a:ea typeface="Arial"/>
                <a:cs typeface="Arial"/>
                <a:sym typeface="Arial"/>
              </a:rPr>
              <a:t> Segment the dataset into training and testing portions, ensuring the model has data for both learning and evaluation.</a:t>
            </a:r>
            <a:endParaRPr/>
          </a:p>
          <a:p>
            <a:pPr indent="-88900" lvl="1" marL="457200" marR="0" rtl="0" algn="l">
              <a:lnSpc>
                <a:spcPct val="100000"/>
              </a:lnSpc>
              <a:spcBef>
                <a:spcPts val="0"/>
              </a:spcBef>
              <a:spcAft>
                <a:spcPts val="0"/>
              </a:spcAft>
              <a:buClr>
                <a:srgbClr val="374151"/>
              </a:buClr>
              <a:buSzPts val="1400"/>
              <a:buFont typeface="Arial"/>
              <a:buChar char="•"/>
            </a:pPr>
            <a:r>
              <a:rPr b="1" i="0" lang="en-US" sz="1400" u="none" cap="none" strike="noStrike">
                <a:solidFill>
                  <a:srgbClr val="374151"/>
                </a:solidFill>
                <a:latin typeface="Arial"/>
                <a:ea typeface="Arial"/>
                <a:cs typeface="Arial"/>
                <a:sym typeface="Arial"/>
              </a:rPr>
              <a:t>Define Data Generator Function:</a:t>
            </a:r>
            <a:r>
              <a:rPr b="0" i="0" lang="en-US" sz="1400" u="none" cap="none" strike="noStrike">
                <a:solidFill>
                  <a:srgbClr val="374151"/>
                </a:solidFill>
                <a:latin typeface="Arial"/>
                <a:ea typeface="Arial"/>
                <a:cs typeface="Arial"/>
                <a:sym typeface="Arial"/>
              </a:rPr>
              <a:t> Establish a function to feed data into the model during training. This function will handle batching, preprocessing, and organizing the data.</a:t>
            </a:r>
            <a:endParaRPr/>
          </a:p>
          <a:p>
            <a:pPr indent="-88900" lvl="1" marL="457200" marR="0" rtl="0" algn="l">
              <a:lnSpc>
                <a:spcPct val="100000"/>
              </a:lnSpc>
              <a:spcBef>
                <a:spcPts val="0"/>
              </a:spcBef>
              <a:spcAft>
                <a:spcPts val="0"/>
              </a:spcAft>
              <a:buClr>
                <a:srgbClr val="374151"/>
              </a:buClr>
              <a:buSzPts val="1400"/>
              <a:buFont typeface="Arial"/>
              <a:buChar char="•"/>
            </a:pPr>
            <a:r>
              <a:rPr b="1" i="0" lang="en-US" sz="1400" u="none" cap="none" strike="noStrike">
                <a:solidFill>
                  <a:srgbClr val="374151"/>
                </a:solidFill>
                <a:latin typeface="Arial"/>
                <a:ea typeface="Arial"/>
                <a:cs typeface="Arial"/>
                <a:sym typeface="Arial"/>
              </a:rPr>
              <a:t>Train the Model:</a:t>
            </a:r>
            <a:r>
              <a:rPr b="0" i="0" lang="en-US" sz="1400" u="none" cap="none" strike="noStrike">
                <a:solidFill>
                  <a:srgbClr val="374151"/>
                </a:solidFill>
                <a:latin typeface="Arial"/>
                <a:ea typeface="Arial"/>
                <a:cs typeface="Arial"/>
                <a:sym typeface="Arial"/>
              </a:rPr>
              <a:t> Execute the training process using the defined data generator function on the training data split.</a:t>
            </a:r>
            <a:endParaRPr/>
          </a:p>
          <a:p>
            <a:pPr indent="-88900" lvl="0" marL="0" marR="0" rtl="0" algn="l">
              <a:lnSpc>
                <a:spcPct val="100000"/>
              </a:lnSpc>
              <a:spcBef>
                <a:spcPts val="0"/>
              </a:spcBef>
              <a:spcAft>
                <a:spcPts val="0"/>
              </a:spcAft>
              <a:buClr>
                <a:srgbClr val="374151"/>
              </a:buClr>
              <a:buSzPts val="1400"/>
              <a:buFont typeface="Arial"/>
              <a:buAutoNum type="arabicPeriod" startAt="2"/>
            </a:pPr>
            <a:r>
              <a:rPr b="1" i="0" lang="en-US" sz="1400" u="none" cap="none" strike="noStrike">
                <a:solidFill>
                  <a:srgbClr val="374151"/>
                </a:solidFill>
                <a:latin typeface="Arial"/>
                <a:ea typeface="Arial"/>
                <a:cs typeface="Arial"/>
                <a:sym typeface="Arial"/>
              </a:rPr>
              <a:t>Generate Caption for an Image:</a:t>
            </a:r>
            <a:endParaRPr b="0" i="0" sz="1400" u="none" cap="none" strike="noStrike">
              <a:solidFill>
                <a:srgbClr val="374151"/>
              </a:solidFill>
              <a:latin typeface="Arial"/>
              <a:ea typeface="Arial"/>
              <a:cs typeface="Arial"/>
              <a:sym typeface="Arial"/>
            </a:endParaRPr>
          </a:p>
          <a:p>
            <a:pPr indent="-88900" lvl="1" marL="457200" marR="0" rtl="0" algn="l">
              <a:lnSpc>
                <a:spcPct val="100000"/>
              </a:lnSpc>
              <a:spcBef>
                <a:spcPts val="0"/>
              </a:spcBef>
              <a:spcAft>
                <a:spcPts val="0"/>
              </a:spcAft>
              <a:buClr>
                <a:srgbClr val="374151"/>
              </a:buClr>
              <a:buSzPts val="1400"/>
              <a:buFont typeface="Arial"/>
              <a:buChar char="•"/>
            </a:pPr>
            <a:r>
              <a:rPr b="1" i="0" lang="en-US" sz="1400" u="none" cap="none" strike="noStrike">
                <a:solidFill>
                  <a:srgbClr val="374151"/>
                </a:solidFill>
                <a:latin typeface="Arial"/>
                <a:ea typeface="Arial"/>
                <a:cs typeface="Arial"/>
                <a:sym typeface="Arial"/>
              </a:rPr>
              <a:t>Define predict_caption Function:</a:t>
            </a:r>
            <a:r>
              <a:rPr b="0" i="0" lang="en-US" sz="1400" u="none" cap="none" strike="noStrike">
                <a:solidFill>
                  <a:srgbClr val="374151"/>
                </a:solidFill>
                <a:latin typeface="Arial"/>
                <a:ea typeface="Arial"/>
                <a:cs typeface="Arial"/>
                <a:sym typeface="Arial"/>
              </a:rPr>
              <a:t> Create a function that takes an image as input and generates a caption. This function will utilize the trained model and the tokenizer for caption generation.</a:t>
            </a:r>
            <a:endParaRPr/>
          </a:p>
          <a:p>
            <a:pPr indent="-88900" lvl="1" marL="457200" marR="0" rtl="0" algn="l">
              <a:lnSpc>
                <a:spcPct val="100000"/>
              </a:lnSpc>
              <a:spcBef>
                <a:spcPts val="0"/>
              </a:spcBef>
              <a:spcAft>
                <a:spcPts val="0"/>
              </a:spcAft>
              <a:buClr>
                <a:srgbClr val="374151"/>
              </a:buClr>
              <a:buSzPts val="1400"/>
              <a:buFont typeface="Arial"/>
              <a:buChar char="•"/>
            </a:pPr>
            <a:r>
              <a:rPr b="1" i="0" lang="en-US" sz="1400" u="none" cap="none" strike="noStrike">
                <a:solidFill>
                  <a:srgbClr val="374151"/>
                </a:solidFill>
                <a:latin typeface="Arial"/>
                <a:ea typeface="Arial"/>
                <a:cs typeface="Arial"/>
                <a:sym typeface="Arial"/>
              </a:rPr>
              <a:t>Predict Caption:</a:t>
            </a:r>
            <a:r>
              <a:rPr b="0" i="0" lang="en-US" sz="1400" u="none" cap="none" strike="noStrike">
                <a:solidFill>
                  <a:srgbClr val="374151"/>
                </a:solidFill>
                <a:latin typeface="Arial"/>
                <a:ea typeface="Arial"/>
                <a:cs typeface="Arial"/>
                <a:sym typeface="Arial"/>
              </a:rPr>
              <a:t> Use the </a:t>
            </a:r>
            <a:r>
              <a:rPr b="1" i="0" lang="en-US" sz="1400" u="none" cap="none" strike="noStrike">
                <a:solidFill>
                  <a:srgbClr val="374151"/>
                </a:solidFill>
                <a:latin typeface="Arial"/>
                <a:ea typeface="Arial"/>
                <a:cs typeface="Arial"/>
                <a:sym typeface="Arial"/>
              </a:rPr>
              <a:t>predict_caption</a:t>
            </a:r>
            <a:r>
              <a:rPr b="0" i="0" lang="en-US" sz="1400" u="none" cap="none" strike="noStrike">
                <a:solidFill>
                  <a:srgbClr val="374151"/>
                </a:solidFill>
                <a:latin typeface="Arial"/>
                <a:ea typeface="Arial"/>
                <a:cs typeface="Arial"/>
                <a:sym typeface="Arial"/>
              </a:rPr>
              <a:t> function to produce captions for new images, demonstrating the model's capability to interpret and describe unseen visual content.</a:t>
            </a:r>
            <a:endParaRPr/>
          </a:p>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a:t>‹#›</a:t>
            </a:fld>
            <a:endParaRPr/>
          </a:p>
        </p:txBody>
      </p:sp>
      <p:sp>
        <p:nvSpPr>
          <p:cNvPr id="165" name="Google Shape;165;p28"/>
          <p:cNvSpPr txBox="1"/>
          <p:nvPr/>
        </p:nvSpPr>
        <p:spPr>
          <a:xfrm>
            <a:off x="0" y="0"/>
            <a:ext cx="12192000" cy="6579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Methodology - Rasnet18-Transformer </a:t>
            </a:r>
            <a:endParaRPr b="0" i="0" sz="1400" u="none" cap="none" strike="noStrike">
              <a:solidFill>
                <a:srgbClr val="000000"/>
              </a:solidFill>
              <a:latin typeface="Arial"/>
              <a:ea typeface="Arial"/>
              <a:cs typeface="Arial"/>
              <a:sym typeface="Arial"/>
            </a:endParaRPr>
          </a:p>
        </p:txBody>
      </p:sp>
      <p:sp>
        <p:nvSpPr>
          <p:cNvPr id="166" name="Google Shape;166;p28"/>
          <p:cNvSpPr txBox="1"/>
          <p:nvPr/>
        </p:nvSpPr>
        <p:spPr>
          <a:xfrm>
            <a:off x="4535129" y="2209280"/>
            <a:ext cx="1563329" cy="67157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7" name="Google Shape;167;p28"/>
          <p:cNvSpPr txBox="1"/>
          <p:nvPr/>
        </p:nvSpPr>
        <p:spPr>
          <a:xfrm>
            <a:off x="127818" y="657900"/>
            <a:ext cx="8881393" cy="5632311"/>
          </a:xfrm>
          <a:prstGeom prst="rect">
            <a:avLst/>
          </a:prstGeom>
          <a:noFill/>
          <a:ln>
            <a:noFill/>
          </a:ln>
        </p:spPr>
        <p:txBody>
          <a:bodyPr anchorCtr="0" anchor="t" bIns="45700" lIns="91425" spcFirstLastPara="1" rIns="91425" wrap="square" tIns="45700">
            <a:spAutoFit/>
          </a:bodyPr>
          <a:lstStyle/>
          <a:p>
            <a:pPr indent="-114300" lvl="0" marL="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Image Feature Extraction:</a:t>
            </a:r>
            <a:endParaRPr b="0" i="0" sz="18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Utilize ResNet to extract features from images.</a:t>
            </a:r>
            <a:endParaRPr/>
          </a:p>
          <a:p>
            <a:pPr indent="-285750" lvl="1" marL="7429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Store extracted features in a dictionary for efficient retrieval.</a:t>
            </a:r>
            <a:endParaRPr/>
          </a:p>
          <a:p>
            <a:pPr indent="-114300" lvl="0" marL="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Preparation of Input Sequences:</a:t>
            </a:r>
            <a:endParaRPr b="0" i="0" sz="18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Process and prepare input sequences for the decoder.</a:t>
            </a:r>
            <a:endParaRPr/>
          </a:p>
          <a:p>
            <a:pPr indent="-285750" lvl="1" marL="7429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Implement tokenization and padding as necessary.</a:t>
            </a:r>
            <a:endParaRPr/>
          </a:p>
          <a:p>
            <a:pPr indent="-114300" lvl="0" marL="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Decoder Processing:</a:t>
            </a:r>
            <a:endParaRPr b="0" i="0" sz="18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Convert input sequences into embeddings.</a:t>
            </a:r>
            <a:endParaRPr/>
          </a:p>
          <a:p>
            <a:pPr indent="-285750" lvl="1" marL="7429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Apply positional encoding to the embeddings.</a:t>
            </a:r>
            <a:endParaRPr/>
          </a:p>
          <a:p>
            <a:pPr indent="-285750" lvl="1" marL="7429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Generate masks for the transformer decoder to handle padding.</a:t>
            </a:r>
            <a:endParaRPr/>
          </a:p>
          <a:p>
            <a:pPr indent="-114300" lvl="0" marL="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Transformer Decoder:</a:t>
            </a:r>
            <a:endParaRPr b="0" i="0" sz="18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Permute encoded image features to match decoder input format.</a:t>
            </a:r>
            <a:endParaRPr/>
          </a:p>
          <a:p>
            <a:pPr indent="-285750" lvl="1" marL="7429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Process the sequences through the transformer decoder with image embeddings and masks.</a:t>
            </a:r>
            <a:endParaRPr/>
          </a:p>
          <a:p>
            <a:pPr indent="-114300" lvl="0" marL="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Vocabulary Prediction:</a:t>
            </a:r>
            <a:endParaRPr b="0" i="0" sz="18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Use a linear layer on the decoder output to predict vocabulary indices.</a:t>
            </a:r>
            <a:endParaRPr/>
          </a:p>
          <a:p>
            <a:pPr indent="-285750" lvl="1" marL="7429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Map the indices to words to form captions.</a:t>
            </a:r>
            <a:endParaRPr/>
          </a:p>
          <a:p>
            <a:pPr indent="-114300" lvl="0" marL="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Caption Generation:</a:t>
            </a:r>
            <a:endParaRPr b="0" i="0" sz="18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Assemble words into coherent captions based on predicted indices.</a:t>
            </a:r>
            <a:endParaRPr/>
          </a:p>
          <a:p>
            <a:pPr indent="-285750" lvl="1" marL="7429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Post-processing steps like removing special tokens or adjusting sentence structure.</a:t>
            </a:r>
            <a:endParaRPr/>
          </a:p>
        </p:txBody>
      </p:sp>
      <p:pic>
        <p:nvPicPr>
          <p:cNvPr id="168" name="Google Shape;168;p28"/>
          <p:cNvPicPr preferRelativeResize="0"/>
          <p:nvPr/>
        </p:nvPicPr>
        <p:blipFill rotWithShape="1">
          <a:blip r:embed="rId3">
            <a:alphaModFix/>
          </a:blip>
          <a:srcRect b="0" l="0" r="0" t="0"/>
          <a:stretch/>
        </p:blipFill>
        <p:spPr>
          <a:xfrm>
            <a:off x="9982200" y="724039"/>
            <a:ext cx="1610833" cy="536126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018" y="982"/>
            <a:ext cx="12192000" cy="65791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en-US"/>
              <a:t>Methodology – CNN- LSTM</a:t>
            </a:r>
            <a:endParaRPr/>
          </a:p>
        </p:txBody>
      </p:sp>
      <p:sp>
        <p:nvSpPr>
          <p:cNvPr id="174" name="Google Shape;174;p29"/>
          <p:cNvSpPr txBox="1"/>
          <p:nvPr>
            <p:ph idx="1" type="body"/>
          </p:nvPr>
        </p:nvSpPr>
        <p:spPr>
          <a:xfrm>
            <a:off x="240671" y="893117"/>
            <a:ext cx="11827598" cy="4873939"/>
          </a:xfrm>
          <a:prstGeom prst="rect">
            <a:avLst/>
          </a:prstGeom>
          <a:noFill/>
          <a:ln>
            <a:noFill/>
          </a:ln>
        </p:spPr>
        <p:txBody>
          <a:bodyPr anchorCtr="0" anchor="t" bIns="45700" lIns="91425" spcFirstLastPara="1" rIns="91425" wrap="square" tIns="45700">
            <a:noAutofit/>
          </a:bodyPr>
          <a:lstStyle/>
          <a:p>
            <a:pPr indent="0" lvl="0" marL="50800" rtl="0" algn="l">
              <a:lnSpc>
                <a:spcPct val="90000"/>
              </a:lnSpc>
              <a:spcBef>
                <a:spcPts val="1000"/>
              </a:spcBef>
              <a:spcAft>
                <a:spcPts val="0"/>
              </a:spcAft>
              <a:buSzPts val="2800"/>
              <a:buNone/>
            </a:pPr>
            <a:r>
              <a:rPr b="1" i="0" lang="en-US" sz="1200">
                <a:solidFill>
                  <a:srgbClr val="374151"/>
                </a:solidFill>
                <a:latin typeface="Arial"/>
                <a:ea typeface="Arial"/>
                <a:cs typeface="Arial"/>
                <a:sym typeface="Arial"/>
              </a:rPr>
              <a:t>Input Image Processing</a:t>
            </a:r>
            <a:r>
              <a:rPr b="0" i="0" lang="en-US" sz="1200">
                <a:solidFill>
                  <a:srgbClr val="374151"/>
                </a:solidFill>
                <a:latin typeface="Arial"/>
                <a:ea typeface="Arial"/>
                <a:cs typeface="Arial"/>
                <a:sym typeface="Arial"/>
              </a:rPr>
              <a:t>: The architecture takes an input image of size 299×299×3299×299×3 (height, width, channels).</a:t>
            </a:r>
            <a:endParaRPr/>
          </a:p>
          <a:p>
            <a:pPr indent="0" lvl="0" marL="50800" rtl="0" algn="l">
              <a:lnSpc>
                <a:spcPct val="90000"/>
              </a:lnSpc>
              <a:spcBef>
                <a:spcPts val="1000"/>
              </a:spcBef>
              <a:spcAft>
                <a:spcPts val="0"/>
              </a:spcAft>
              <a:buSzPts val="2800"/>
              <a:buNone/>
            </a:pPr>
            <a:r>
              <a:rPr b="1" i="0" lang="en-US" sz="1200">
                <a:solidFill>
                  <a:srgbClr val="374151"/>
                </a:solidFill>
                <a:latin typeface="Arial"/>
                <a:ea typeface="Arial"/>
                <a:cs typeface="Arial"/>
                <a:sym typeface="Arial"/>
              </a:rPr>
              <a:t>Pretrained CNN</a:t>
            </a:r>
            <a:r>
              <a:rPr b="0" i="0" lang="en-US" sz="1200">
                <a:solidFill>
                  <a:srgbClr val="374151"/>
                </a:solidFill>
                <a:latin typeface="Arial"/>
                <a:ea typeface="Arial"/>
                <a:cs typeface="Arial"/>
                <a:sym typeface="Arial"/>
              </a:rPr>
              <a:t>: The image is passed through a pretrained CNN (using ImageNet dataset) to extract features.</a:t>
            </a:r>
            <a:endParaRPr/>
          </a:p>
          <a:p>
            <a:pPr indent="0" lvl="0" marL="50800" rtl="0" algn="l">
              <a:lnSpc>
                <a:spcPct val="90000"/>
              </a:lnSpc>
              <a:spcBef>
                <a:spcPts val="1000"/>
              </a:spcBef>
              <a:spcAft>
                <a:spcPts val="0"/>
              </a:spcAft>
              <a:buSzPts val="2800"/>
              <a:buNone/>
            </a:pPr>
            <a:r>
              <a:rPr b="1" i="0" lang="en-US" sz="1200">
                <a:solidFill>
                  <a:srgbClr val="374151"/>
                </a:solidFill>
                <a:latin typeface="Arial"/>
                <a:ea typeface="Arial"/>
                <a:cs typeface="Arial"/>
                <a:sym typeface="Arial"/>
              </a:rPr>
              <a:t>Feature Extraction</a:t>
            </a:r>
            <a:r>
              <a:rPr b="0" i="0" lang="en-US" sz="1200">
                <a:solidFill>
                  <a:srgbClr val="374151"/>
                </a:solidFill>
                <a:latin typeface="Arial"/>
                <a:ea typeface="Arial"/>
                <a:cs typeface="Arial"/>
                <a:sym typeface="Arial"/>
              </a:rPr>
              <a:t>: The CNN outputs a feature vector from the fully connected layer, typically of size 1×20481×2048.</a:t>
            </a:r>
            <a:endParaRPr/>
          </a:p>
          <a:p>
            <a:pPr indent="0" lvl="0" marL="50800" rtl="0" algn="l">
              <a:lnSpc>
                <a:spcPct val="90000"/>
              </a:lnSpc>
              <a:spcBef>
                <a:spcPts val="1000"/>
              </a:spcBef>
              <a:spcAft>
                <a:spcPts val="0"/>
              </a:spcAft>
              <a:buSzPts val="2800"/>
              <a:buNone/>
            </a:pPr>
            <a:r>
              <a:rPr b="1" i="0" lang="en-US" sz="1200">
                <a:solidFill>
                  <a:srgbClr val="374151"/>
                </a:solidFill>
                <a:latin typeface="Arial"/>
                <a:ea typeface="Arial"/>
                <a:cs typeface="Arial"/>
                <a:sym typeface="Arial"/>
              </a:rPr>
              <a:t>Sequence Prediction</a:t>
            </a:r>
            <a:r>
              <a:rPr b="0" i="0" lang="en-US" sz="1200">
                <a:solidFill>
                  <a:srgbClr val="374151"/>
                </a:solidFill>
                <a:latin typeface="Arial"/>
                <a:ea typeface="Arial"/>
                <a:cs typeface="Arial"/>
                <a:sym typeface="Arial"/>
              </a:rPr>
              <a:t>: The feature vector is then fed into a sequence of LSTM layers.</a:t>
            </a:r>
            <a:endParaRPr/>
          </a:p>
          <a:p>
            <a:pPr indent="0" lvl="0" marL="50800" rtl="0" algn="l">
              <a:lnSpc>
                <a:spcPct val="90000"/>
              </a:lnSpc>
              <a:spcBef>
                <a:spcPts val="1000"/>
              </a:spcBef>
              <a:spcAft>
                <a:spcPts val="0"/>
              </a:spcAft>
              <a:buSzPts val="2800"/>
              <a:buNone/>
            </a:pPr>
            <a:r>
              <a:rPr b="1" i="0" lang="en-US" sz="1200">
                <a:solidFill>
                  <a:srgbClr val="374151"/>
                </a:solidFill>
                <a:latin typeface="Arial"/>
                <a:ea typeface="Arial"/>
                <a:cs typeface="Arial"/>
                <a:sym typeface="Arial"/>
              </a:rPr>
              <a:t>LSTM Network</a:t>
            </a:r>
            <a:r>
              <a:rPr b="0" i="0" lang="en-US" sz="1200">
                <a:solidFill>
                  <a:srgbClr val="374151"/>
                </a:solidFill>
                <a:latin typeface="Arial"/>
                <a:ea typeface="Arial"/>
                <a:cs typeface="Arial"/>
                <a:sym typeface="Arial"/>
              </a:rPr>
              <a:t>: The LSTM layers generate a sequence of words to form a caption, one word at a time.</a:t>
            </a:r>
            <a:endParaRPr/>
          </a:p>
          <a:p>
            <a:pPr indent="0" lvl="0" marL="50800" rtl="0" algn="l">
              <a:lnSpc>
                <a:spcPct val="90000"/>
              </a:lnSpc>
              <a:spcBef>
                <a:spcPts val="1000"/>
              </a:spcBef>
              <a:spcAft>
                <a:spcPts val="0"/>
              </a:spcAft>
              <a:buSzPts val="2800"/>
              <a:buNone/>
            </a:pPr>
            <a:r>
              <a:rPr b="1" i="0" lang="en-US" sz="1200">
                <a:solidFill>
                  <a:srgbClr val="374151"/>
                </a:solidFill>
                <a:latin typeface="Arial"/>
                <a:ea typeface="Arial"/>
                <a:cs typeface="Arial"/>
                <a:sym typeface="Arial"/>
              </a:rPr>
              <a:t>Word Embeddings</a:t>
            </a:r>
            <a:r>
              <a:rPr b="0" i="0" lang="en-US" sz="1200">
                <a:solidFill>
                  <a:srgbClr val="374151"/>
                </a:solidFill>
                <a:latin typeface="Arial"/>
                <a:ea typeface="Arial"/>
                <a:cs typeface="Arial"/>
                <a:sym typeface="Arial"/>
              </a:rPr>
              <a:t>: Each predicted word is embedded into a higher-dimensional space using </a:t>
            </a:r>
            <a:r>
              <a:rPr b="0" i="1" lang="en-US" sz="1200">
                <a:solidFill>
                  <a:srgbClr val="374151"/>
                </a:solidFill>
                <a:latin typeface="Arial"/>
                <a:ea typeface="Arial"/>
                <a:cs typeface="Arial"/>
                <a:sym typeface="Arial"/>
              </a:rPr>
              <a:t>Wemb</a:t>
            </a:r>
            <a:r>
              <a:rPr b="0" i="0" lang="en-US" sz="1200">
                <a:solidFill>
                  <a:srgbClr val="374151"/>
                </a:solidFill>
                <a:latin typeface="Arial"/>
                <a:ea typeface="Arial"/>
                <a:cs typeface="Arial"/>
                <a:sym typeface="Arial"/>
              </a:rPr>
              <a:t>​ to maintain semantic information.</a:t>
            </a:r>
            <a:endParaRPr/>
          </a:p>
          <a:p>
            <a:pPr indent="0" lvl="0" marL="50800" rtl="0" algn="l">
              <a:lnSpc>
                <a:spcPct val="90000"/>
              </a:lnSpc>
              <a:spcBef>
                <a:spcPts val="1000"/>
              </a:spcBef>
              <a:spcAft>
                <a:spcPts val="0"/>
              </a:spcAft>
              <a:buSzPts val="2800"/>
              <a:buNone/>
            </a:pPr>
            <a:r>
              <a:rPr b="1" i="0" lang="en-US" sz="1200">
                <a:solidFill>
                  <a:srgbClr val="374151"/>
                </a:solidFill>
                <a:latin typeface="Arial"/>
                <a:ea typeface="Arial"/>
                <a:cs typeface="Arial"/>
                <a:sym typeface="Arial"/>
              </a:rPr>
              <a:t>Softmax Layer</a:t>
            </a:r>
            <a:r>
              <a:rPr b="0" i="0" lang="en-US" sz="1200">
                <a:solidFill>
                  <a:srgbClr val="374151"/>
                </a:solidFill>
                <a:latin typeface="Arial"/>
                <a:ea typeface="Arial"/>
                <a:cs typeface="Arial"/>
                <a:sym typeface="Arial"/>
              </a:rPr>
              <a:t>: A softmax function is applied at each step to choose the most probable word from the vocabulary.</a:t>
            </a:r>
            <a:endParaRPr/>
          </a:p>
          <a:p>
            <a:pPr indent="0" lvl="0" marL="50800" rtl="0" algn="l">
              <a:lnSpc>
                <a:spcPct val="90000"/>
              </a:lnSpc>
              <a:spcBef>
                <a:spcPts val="1000"/>
              </a:spcBef>
              <a:spcAft>
                <a:spcPts val="0"/>
              </a:spcAft>
              <a:buSzPts val="2800"/>
              <a:buNone/>
            </a:pPr>
            <a:r>
              <a:rPr b="1" i="0" lang="en-US" sz="1200">
                <a:solidFill>
                  <a:srgbClr val="374151"/>
                </a:solidFill>
                <a:latin typeface="Arial"/>
                <a:ea typeface="Arial"/>
                <a:cs typeface="Arial"/>
                <a:sym typeface="Arial"/>
              </a:rPr>
              <a:t>Caption Generation</a:t>
            </a:r>
            <a:r>
              <a:rPr b="0" i="0" lang="en-US" sz="1200">
                <a:solidFill>
                  <a:srgbClr val="374151"/>
                </a:solidFill>
                <a:latin typeface="Arial"/>
                <a:ea typeface="Arial"/>
                <a:cs typeface="Arial"/>
                <a:sym typeface="Arial"/>
              </a:rPr>
              <a:t>: The process starts with an initial &lt;</a:t>
            </a:r>
            <a:r>
              <a:rPr b="0" i="1" lang="en-US" sz="1200">
                <a:solidFill>
                  <a:srgbClr val="374151"/>
                </a:solidFill>
                <a:latin typeface="Arial"/>
                <a:ea typeface="Arial"/>
                <a:cs typeface="Arial"/>
                <a:sym typeface="Arial"/>
              </a:rPr>
              <a:t>start</a:t>
            </a:r>
            <a:r>
              <a:rPr b="0" i="0" lang="en-US" sz="1200">
                <a:solidFill>
                  <a:srgbClr val="374151"/>
                </a:solidFill>
                <a:latin typeface="Arial"/>
                <a:ea typeface="Arial"/>
                <a:cs typeface="Arial"/>
                <a:sym typeface="Arial"/>
              </a:rPr>
              <a:t>&gt; token and ends when the &lt;</a:t>
            </a:r>
            <a:r>
              <a:rPr b="0" i="1" lang="en-US" sz="1200">
                <a:solidFill>
                  <a:srgbClr val="374151"/>
                </a:solidFill>
                <a:latin typeface="Arial"/>
                <a:ea typeface="Arial"/>
                <a:cs typeface="Arial"/>
                <a:sym typeface="Arial"/>
              </a:rPr>
              <a:t>end</a:t>
            </a:r>
            <a:r>
              <a:rPr b="0" i="0" lang="en-US" sz="1200">
                <a:solidFill>
                  <a:srgbClr val="374151"/>
                </a:solidFill>
                <a:latin typeface="Arial"/>
                <a:ea typeface="Arial"/>
                <a:cs typeface="Arial"/>
                <a:sym typeface="Arial"/>
              </a:rPr>
              <a:t>&gt; token is predicted, resulting in a complete caption like "Deers standing."</a:t>
            </a:r>
            <a:endParaRPr/>
          </a:p>
          <a:p>
            <a:pPr indent="0" lvl="0" marL="50800" rtl="0" algn="l">
              <a:lnSpc>
                <a:spcPct val="90000"/>
              </a:lnSpc>
              <a:spcBef>
                <a:spcPts val="1000"/>
              </a:spcBef>
              <a:spcAft>
                <a:spcPts val="0"/>
              </a:spcAft>
              <a:buSzPts val="2800"/>
              <a:buNone/>
            </a:pPr>
            <a:r>
              <a:rPr b="1" i="0" lang="en-US" sz="1200">
                <a:solidFill>
                  <a:srgbClr val="374151"/>
                </a:solidFill>
                <a:latin typeface="Arial"/>
                <a:ea typeface="Arial"/>
                <a:cs typeface="Arial"/>
                <a:sym typeface="Arial"/>
              </a:rPr>
              <a:t>End-to-End Learning</a:t>
            </a:r>
            <a:r>
              <a:rPr b="0" i="0" lang="en-US" sz="1200">
                <a:solidFill>
                  <a:srgbClr val="374151"/>
                </a:solidFill>
                <a:latin typeface="Arial"/>
                <a:ea typeface="Arial"/>
                <a:cs typeface="Arial"/>
                <a:sym typeface="Arial"/>
              </a:rPr>
              <a:t>: The entire system is trained end-to-end with pairs of images and corresponding captions.</a:t>
            </a:r>
            <a:endParaRPr/>
          </a:p>
          <a:p>
            <a:pPr indent="0" lvl="0" marL="50800" rtl="0" algn="l">
              <a:lnSpc>
                <a:spcPct val="90000"/>
              </a:lnSpc>
              <a:spcBef>
                <a:spcPts val="1000"/>
              </a:spcBef>
              <a:spcAft>
                <a:spcPts val="0"/>
              </a:spcAft>
              <a:buSzPts val="2800"/>
              <a:buNone/>
            </a:pPr>
            <a:r>
              <a:rPr b="1" i="0" lang="en-US" sz="1200">
                <a:solidFill>
                  <a:srgbClr val="374151"/>
                </a:solidFill>
                <a:latin typeface="Arial"/>
                <a:ea typeface="Arial"/>
                <a:cs typeface="Arial"/>
                <a:sym typeface="Arial"/>
              </a:rPr>
              <a:t>Application</a:t>
            </a:r>
            <a:r>
              <a:rPr b="0" i="0" lang="en-US" sz="1200">
                <a:solidFill>
                  <a:srgbClr val="374151"/>
                </a:solidFill>
                <a:latin typeface="Arial"/>
                <a:ea typeface="Arial"/>
                <a:cs typeface="Arial"/>
                <a:sym typeface="Arial"/>
              </a:rPr>
              <a:t>: This architecture is commonly used for automatic image captioning, aiding in tasks like accessibility for the visually impaired and content indexing.</a:t>
            </a:r>
            <a:endParaRPr/>
          </a:p>
          <a:p>
            <a:pPr indent="-228600" lvl="0" marL="457200" marR="0" rtl="0" algn="l">
              <a:lnSpc>
                <a:spcPct val="90000"/>
              </a:lnSpc>
              <a:spcBef>
                <a:spcPts val="1000"/>
              </a:spcBef>
              <a:spcAft>
                <a:spcPts val="0"/>
              </a:spcAft>
              <a:buClr>
                <a:schemeClr val="dk1"/>
              </a:buClr>
              <a:buSzPts val="2800"/>
              <a:buFont typeface="Arial"/>
              <a:buNone/>
            </a:pPr>
            <a:r>
              <a:t/>
            </a:r>
            <a:endParaRPr sz="1200"/>
          </a:p>
        </p:txBody>
      </p:sp>
      <p:sp>
        <p:nvSpPr>
          <p:cNvPr id="175" name="Google Shape;175;p29"/>
          <p:cNvSpPr txBox="1"/>
          <p:nvPr>
            <p:ph idx="12" type="sldNum"/>
          </p:nvPr>
        </p:nvSpPr>
        <p:spPr>
          <a:xfrm>
            <a:off x="9223343" y="6356350"/>
            <a:ext cx="27432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a:t>‹#›</a:t>
            </a:fld>
            <a:endParaRPr/>
          </a:p>
        </p:txBody>
      </p:sp>
      <p:pic>
        <p:nvPicPr>
          <p:cNvPr id="176" name="Google Shape;176;p29"/>
          <p:cNvPicPr preferRelativeResize="0"/>
          <p:nvPr/>
        </p:nvPicPr>
        <p:blipFill rotWithShape="1">
          <a:blip r:embed="rId3">
            <a:alphaModFix/>
          </a:blip>
          <a:srcRect b="0" l="0" r="0" t="0"/>
          <a:stretch/>
        </p:blipFill>
        <p:spPr>
          <a:xfrm>
            <a:off x="520586" y="4080387"/>
            <a:ext cx="11267767" cy="188449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a:t>‹#›</a:t>
            </a:fld>
            <a:endParaRPr/>
          </a:p>
        </p:txBody>
      </p:sp>
      <p:sp>
        <p:nvSpPr>
          <p:cNvPr id="182" name="Google Shape;182;p30"/>
          <p:cNvSpPr txBox="1"/>
          <p:nvPr/>
        </p:nvSpPr>
        <p:spPr>
          <a:xfrm>
            <a:off x="0" y="0"/>
            <a:ext cx="3795252" cy="7694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4400" u="none" cap="none" strike="noStrike">
                <a:solidFill>
                  <a:schemeClr val="dk1"/>
                </a:solidFill>
                <a:latin typeface="Calibri"/>
                <a:ea typeface="Calibri"/>
                <a:cs typeface="Calibri"/>
                <a:sym typeface="Calibri"/>
              </a:rPr>
              <a:t>Results</a:t>
            </a:r>
            <a:endParaRPr b="0" i="0" sz="4400" u="none" cap="none" strike="noStrike">
              <a:solidFill>
                <a:srgbClr val="000000"/>
              </a:solidFill>
              <a:latin typeface="Arial"/>
              <a:ea typeface="Arial"/>
              <a:cs typeface="Arial"/>
              <a:sym typeface="Arial"/>
            </a:endParaRPr>
          </a:p>
        </p:txBody>
      </p:sp>
      <p:pic>
        <p:nvPicPr>
          <p:cNvPr id="183" name="Google Shape;183;p30"/>
          <p:cNvPicPr preferRelativeResize="0"/>
          <p:nvPr/>
        </p:nvPicPr>
        <p:blipFill rotWithShape="1">
          <a:blip r:embed="rId3">
            <a:alphaModFix/>
          </a:blip>
          <a:srcRect b="0" l="0" r="0" t="0"/>
          <a:stretch/>
        </p:blipFill>
        <p:spPr>
          <a:xfrm>
            <a:off x="304801" y="1080460"/>
            <a:ext cx="4827638" cy="2429656"/>
          </a:xfrm>
          <a:prstGeom prst="rect">
            <a:avLst/>
          </a:prstGeom>
          <a:noFill/>
          <a:ln>
            <a:noFill/>
          </a:ln>
        </p:spPr>
      </p:pic>
      <p:pic>
        <p:nvPicPr>
          <p:cNvPr id="184" name="Google Shape;184;p30"/>
          <p:cNvPicPr preferRelativeResize="0"/>
          <p:nvPr/>
        </p:nvPicPr>
        <p:blipFill rotWithShape="1">
          <a:blip r:embed="rId4">
            <a:alphaModFix/>
          </a:blip>
          <a:srcRect b="0" l="0" r="0" t="0"/>
          <a:stretch/>
        </p:blipFill>
        <p:spPr>
          <a:xfrm>
            <a:off x="5933844" y="983226"/>
            <a:ext cx="5353511" cy="2526890"/>
          </a:xfrm>
          <a:prstGeom prst="rect">
            <a:avLst/>
          </a:prstGeom>
          <a:noFill/>
          <a:ln>
            <a:noFill/>
          </a:ln>
        </p:spPr>
      </p:pic>
      <p:pic>
        <p:nvPicPr>
          <p:cNvPr id="185" name="Google Shape;185;p30"/>
          <p:cNvPicPr preferRelativeResize="0"/>
          <p:nvPr/>
        </p:nvPicPr>
        <p:blipFill rotWithShape="1">
          <a:blip r:embed="rId5">
            <a:alphaModFix/>
          </a:blip>
          <a:srcRect b="0" l="0" r="0" t="0"/>
          <a:stretch/>
        </p:blipFill>
        <p:spPr>
          <a:xfrm>
            <a:off x="2096393" y="3814387"/>
            <a:ext cx="7271626" cy="2368164"/>
          </a:xfrm>
          <a:prstGeom prst="rect">
            <a:avLst/>
          </a:prstGeom>
          <a:noFill/>
          <a:ln>
            <a:noFill/>
          </a:ln>
        </p:spPr>
      </p:pic>
      <p:sp>
        <p:nvSpPr>
          <p:cNvPr id="186" name="Google Shape;186;p30"/>
          <p:cNvSpPr txBox="1"/>
          <p:nvPr/>
        </p:nvSpPr>
        <p:spPr>
          <a:xfrm>
            <a:off x="7693741" y="675449"/>
            <a:ext cx="183371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BERT Result</a:t>
            </a:r>
            <a:endParaRPr/>
          </a:p>
        </p:txBody>
      </p:sp>
      <p:sp>
        <p:nvSpPr>
          <p:cNvPr id="187" name="Google Shape;187;p30"/>
          <p:cNvSpPr txBox="1"/>
          <p:nvPr/>
        </p:nvSpPr>
        <p:spPr>
          <a:xfrm>
            <a:off x="1307805" y="736942"/>
            <a:ext cx="249739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RasNet-Transformer Result</a:t>
            </a:r>
            <a:endParaRPr/>
          </a:p>
        </p:txBody>
      </p:sp>
      <p:sp>
        <p:nvSpPr>
          <p:cNvPr id="188" name="Google Shape;188;p30"/>
          <p:cNvSpPr txBox="1"/>
          <p:nvPr/>
        </p:nvSpPr>
        <p:spPr>
          <a:xfrm>
            <a:off x="4424516" y="3510117"/>
            <a:ext cx="257605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CNN – RNN Result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a:t>‹#›</a:t>
            </a:fld>
            <a:endParaRPr/>
          </a:p>
        </p:txBody>
      </p:sp>
      <p:sp>
        <p:nvSpPr>
          <p:cNvPr id="194" name="Google Shape;194;p31"/>
          <p:cNvSpPr txBox="1"/>
          <p:nvPr/>
        </p:nvSpPr>
        <p:spPr>
          <a:xfrm>
            <a:off x="0" y="0"/>
            <a:ext cx="3795252" cy="7694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4400" u="none" cap="none" strike="noStrike">
                <a:solidFill>
                  <a:schemeClr val="dk1"/>
                </a:solidFill>
                <a:latin typeface="Calibri"/>
                <a:ea typeface="Calibri"/>
                <a:cs typeface="Calibri"/>
                <a:sym typeface="Calibri"/>
              </a:rPr>
              <a:t>Results</a:t>
            </a:r>
            <a:endParaRPr b="0" i="0" sz="4400" u="none" cap="none" strike="noStrike">
              <a:solidFill>
                <a:srgbClr val="000000"/>
              </a:solidFill>
              <a:latin typeface="Arial"/>
              <a:ea typeface="Arial"/>
              <a:cs typeface="Arial"/>
              <a:sym typeface="Arial"/>
            </a:endParaRPr>
          </a:p>
        </p:txBody>
      </p:sp>
      <p:graphicFrame>
        <p:nvGraphicFramePr>
          <p:cNvPr id="195" name="Google Shape;195;p31"/>
          <p:cNvGraphicFramePr/>
          <p:nvPr/>
        </p:nvGraphicFramePr>
        <p:xfrm>
          <a:off x="3211597" y="2151761"/>
          <a:ext cx="3000000" cy="3000000"/>
        </p:xfrm>
        <a:graphic>
          <a:graphicData uri="http://schemas.openxmlformats.org/drawingml/2006/table">
            <a:tbl>
              <a:tblPr bandRow="1" firstRow="1">
                <a:noFill/>
                <a:tableStyleId>{56E5E810-34C3-43B8-BFB4-8EA19CCC3EB0}</a:tableStyleId>
              </a:tblPr>
              <a:tblGrid>
                <a:gridCol w="1354675"/>
                <a:gridCol w="1354675"/>
                <a:gridCol w="1354675"/>
                <a:gridCol w="1354675"/>
              </a:tblGrid>
              <a:tr h="515900">
                <a:tc>
                  <a:txBody>
                    <a:bodyPr/>
                    <a:lstStyle/>
                    <a:p>
                      <a:pPr indent="0" lvl="0" marL="0" marR="0" rtl="0" algn="l">
                        <a:lnSpc>
                          <a:spcPct val="100000"/>
                        </a:lnSpc>
                        <a:spcBef>
                          <a:spcPts val="0"/>
                        </a:spcBef>
                        <a:spcAft>
                          <a:spcPts val="0"/>
                        </a:spcAft>
                        <a:buNone/>
                      </a:pPr>
                      <a:r>
                        <a:rPr lang="en-US" sz="1400" u="none" cap="none" strike="noStrike"/>
                        <a:t>Models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Epoch</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a:t>BLeU Score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ROUGE-L F Score</a:t>
                      </a:r>
                      <a:endParaRPr sz="1400" u="none" cap="none" strike="noStrike"/>
                    </a:p>
                  </a:txBody>
                  <a:tcPr marT="45725" marB="45725" marR="91450" marL="91450"/>
                </a:tc>
              </a:tr>
              <a:tr h="366275">
                <a:tc>
                  <a:txBody>
                    <a:bodyPr/>
                    <a:lstStyle/>
                    <a:p>
                      <a:pPr indent="0" lvl="0" marL="0" marR="0" rtl="0" algn="l">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TransCapNet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30</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0.8637566835063555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0.941210414219524</a:t>
                      </a:r>
                      <a:endParaRPr/>
                    </a:p>
                  </a:txBody>
                  <a:tcPr marT="45725" marB="45725" marR="91450" marL="91450"/>
                </a:tc>
              </a:tr>
              <a:tr h="366275">
                <a:tc>
                  <a:txBody>
                    <a:bodyPr/>
                    <a:lstStyle/>
                    <a:p>
                      <a:pPr indent="0" lvl="0" marL="0" marR="0" rtl="0" algn="l">
                        <a:lnSpc>
                          <a:spcPct val="100000"/>
                        </a:lnSpc>
                        <a:spcBef>
                          <a:spcPts val="0"/>
                        </a:spcBef>
                        <a:spcAft>
                          <a:spcPts val="0"/>
                        </a:spcAft>
                        <a:buNone/>
                      </a:pPr>
                      <a:r>
                        <a:rPr b="1" lang="en-US" sz="1400" u="none" cap="none" strike="noStrike">
                          <a:latin typeface="Arial"/>
                          <a:ea typeface="Arial"/>
                          <a:cs typeface="Arial"/>
                          <a:sym typeface="Arial"/>
                        </a:rPr>
                        <a:t>BERT-Transformer</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20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0.541638</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0.290246</a:t>
                      </a:r>
                      <a:endParaRPr/>
                    </a:p>
                  </a:txBody>
                  <a:tcPr marT="45725" marB="45725" marR="91450" marL="91450"/>
                </a:tc>
              </a:tr>
              <a:tr h="515900">
                <a:tc>
                  <a:txBody>
                    <a:bodyPr/>
                    <a:lstStyle/>
                    <a:p>
                      <a:pPr indent="0" lvl="0" marL="0" marR="0" rtl="0" algn="l">
                        <a:lnSpc>
                          <a:spcPct val="100000"/>
                        </a:lnSpc>
                        <a:spcBef>
                          <a:spcPts val="0"/>
                        </a:spcBef>
                        <a:spcAft>
                          <a:spcPts val="0"/>
                        </a:spcAft>
                        <a:buNone/>
                      </a:pPr>
                      <a:r>
                        <a:rPr b="1" lang="en-US" sz="1400" u="none" cap="none" strike="noStrike"/>
                        <a:t>CNN-</a:t>
                      </a:r>
                      <a:r>
                        <a:rPr b="1" lang="en-US"/>
                        <a:t>LSTM</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20</a:t>
                      </a:r>
                      <a:endParaRPr/>
                    </a:p>
                  </a:txBody>
                  <a:tcPr marT="45725" marB="45725" marR="91450" marL="91450"/>
                </a:tc>
                <a:tc>
                  <a:txBody>
                    <a:bodyPr/>
                    <a:lstStyle/>
                    <a:p>
                      <a:pPr indent="0" lvl="0" marL="0" marR="0" rtl="0" algn="l">
                        <a:lnSpc>
                          <a:spcPct val="100000"/>
                        </a:lnSpc>
                        <a:spcBef>
                          <a:spcPts val="0"/>
                        </a:spcBef>
                        <a:spcAft>
                          <a:spcPts val="0"/>
                        </a:spcAft>
                        <a:buNone/>
                      </a:pPr>
                      <a:r>
                        <a:rPr lang="en-US"/>
                        <a:t>3.328102437e-34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a:t>0.64298124657823</a:t>
                      </a:r>
                      <a:endParaRPr sz="1400" u="none" cap="none" strike="noStrike"/>
                    </a:p>
                  </a:txBody>
                  <a:tcPr marT="45725" marB="45725" marR="91450" marL="91450"/>
                </a:tc>
              </a:tr>
            </a:tbl>
          </a:graphicData>
        </a:graphic>
      </p:graphicFrame>
      <p:sp>
        <p:nvSpPr>
          <p:cNvPr id="196" name="Google Shape;196;p31"/>
          <p:cNvSpPr txBox="1"/>
          <p:nvPr/>
        </p:nvSpPr>
        <p:spPr>
          <a:xfrm>
            <a:off x="933325" y="4615975"/>
            <a:ext cx="10249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solidFill>
                  <a:srgbClr val="002060"/>
                </a:solidFill>
                <a:latin typeface="Roboto"/>
                <a:ea typeface="Roboto"/>
                <a:cs typeface="Roboto"/>
                <a:sym typeface="Roboto"/>
              </a:rPr>
              <a:t>TransCapNet seems to be the best-performing model for image captioning, as it has the highest BLeU Score (0.8637566835063555) and ROUGE-L F Score (0.941210414219524).</a:t>
            </a:r>
            <a:endParaRPr b="1" sz="1500">
              <a:solidFill>
                <a:srgbClr val="00206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Spectrum_Theme">
      <a:dk1>
        <a:srgbClr val="496491"/>
      </a:dk1>
      <a:lt1>
        <a:srgbClr val="FFFFFF"/>
      </a:lt1>
      <a:dk2>
        <a:srgbClr val="44546A"/>
      </a:dk2>
      <a:lt2>
        <a:srgbClr val="E7E6E6"/>
      </a:lt2>
      <a:accent1>
        <a:srgbClr val="496491"/>
      </a:accent1>
      <a:accent2>
        <a:srgbClr val="92C46D"/>
      </a:accent2>
      <a:accent3>
        <a:srgbClr val="EA6044"/>
      </a:accent3>
      <a:accent4>
        <a:srgbClr val="F0C602"/>
      </a:accent4>
      <a:accent5>
        <a:srgbClr val="85A5CC"/>
      </a:accent5>
      <a:accent6>
        <a:srgbClr val="297D7D"/>
      </a:accent6>
      <a:hlink>
        <a:srgbClr val="85A5CC"/>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Design">
  <a:themeElements>
    <a:clrScheme name="Spectrum_Theme">
      <a:dk1>
        <a:srgbClr val="496491"/>
      </a:dk1>
      <a:lt1>
        <a:srgbClr val="FFFFFF"/>
      </a:lt1>
      <a:dk2>
        <a:srgbClr val="44546A"/>
      </a:dk2>
      <a:lt2>
        <a:srgbClr val="E7E6E6"/>
      </a:lt2>
      <a:accent1>
        <a:srgbClr val="496491"/>
      </a:accent1>
      <a:accent2>
        <a:srgbClr val="92C46D"/>
      </a:accent2>
      <a:accent3>
        <a:srgbClr val="EA6044"/>
      </a:accent3>
      <a:accent4>
        <a:srgbClr val="F0C602"/>
      </a:accent4>
      <a:accent5>
        <a:srgbClr val="85A5CC"/>
      </a:accent5>
      <a:accent6>
        <a:srgbClr val="297D7D"/>
      </a:accent6>
      <a:hlink>
        <a:srgbClr val="85A5CC"/>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