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86" r:id="rId3"/>
    <p:sldMasterId id="2147483688" r:id="rId4"/>
  </p:sldMasterIdLst>
  <p:sldIdLst>
    <p:sldId id="256" r:id="rId5"/>
    <p:sldId id="257" r:id="rId6"/>
    <p:sldId id="260" r:id="rId7"/>
    <p:sldId id="259" r:id="rId8"/>
    <p:sldId id="262" r:id="rId9"/>
    <p:sldId id="263" r:id="rId10"/>
    <p:sldId id="261" r:id="rId11"/>
    <p:sldId id="265" r:id="rId12"/>
    <p:sldId id="264" r:id="rId13"/>
    <p:sldId id="266" r:id="rId14"/>
    <p:sldId id="269" r:id="rId15"/>
    <p:sldId id="267" r:id="rId16"/>
    <p:sldId id="270" r:id="rId17"/>
    <p:sldId id="271" r:id="rId18"/>
    <p:sldId id="272" r:id="rId19"/>
    <p:sldId id="268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94"/>
    <a:srgbClr val="5A28C8"/>
    <a:srgbClr val="0091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42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81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922262" y="3604358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922263" y="1438929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922263" y="2160739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922263" y="2882549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9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44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6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42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29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38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322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7939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54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252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176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61172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640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209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4081377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0536704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742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1329273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858589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1224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0586-35F3-4FC0-A1BB-3B0815B9B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50CD3-BA3B-46C2-9E30-3F8753E39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BFCA-AC44-48BC-98D3-BC65A5A8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73E-4B92-4801-AF32-DFCB1CA7054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A6B9-D309-4EBD-A126-022DB836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0557-4C06-4ADB-88ED-FE06E48E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B7E-C7E3-4343-9F96-F5C65DBA8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47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079350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438609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599519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5161011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Picture Placeholder 33">
            <a:extLst>
              <a:ext uri="{FF2B5EF4-FFF2-40B4-BE49-F238E27FC236}">
                <a16:creationId xmlns:a16="http://schemas.microsoft.com/office/drawing/2014/main" id="{2B7CD8CB-16EF-4258-A106-DFDED0B8E5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65501" y="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794759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595748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503262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 preserve="1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757989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3636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9E008DBF-83A7-4F31-8AD5-344953C71F64}"/>
              </a:ext>
            </a:extLst>
          </p:cNvPr>
          <p:cNvSpPr/>
          <p:nvPr userDrawn="1"/>
        </p:nvSpPr>
        <p:spPr>
          <a:xfrm>
            <a:off x="1564367" y="138343"/>
            <a:ext cx="9468196" cy="972588"/>
          </a:xfrm>
          <a:prstGeom prst="hexagon">
            <a:avLst/>
          </a:prstGeom>
          <a:solidFill>
            <a:srgbClr val="5A2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1805" y="248861"/>
            <a:ext cx="8578734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D4A848-CDAF-43AD-AB9C-6C927251C5D8}"/>
              </a:ext>
            </a:extLst>
          </p:cNvPr>
          <p:cNvGrpSpPr/>
          <p:nvPr userDrawn="1"/>
        </p:nvGrpSpPr>
        <p:grpSpPr>
          <a:xfrm>
            <a:off x="0" y="5823423"/>
            <a:ext cx="12192000" cy="1121663"/>
            <a:chOff x="0" y="5758625"/>
            <a:chExt cx="12192000" cy="1121663"/>
          </a:xfrm>
          <a:solidFill>
            <a:srgbClr val="5A28C8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1A4B7A5-561A-4755-B37A-8C0F046648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964A0B-35C0-40D7-9306-62B76D7A5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CBC554-5F99-45C1-AEE0-CA0DC0DCC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D195A-0288-41B7-BD02-2F64D85857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grpSp>
        <p:nvGrpSpPr>
          <p:cNvPr id="18" name="Graphic 21">
            <a:extLst>
              <a:ext uri="{FF2B5EF4-FFF2-40B4-BE49-F238E27FC236}">
                <a16:creationId xmlns:a16="http://schemas.microsoft.com/office/drawing/2014/main" id="{C6EF249A-52E6-427E-99A4-C29327E1B4E1}"/>
              </a:ext>
            </a:extLst>
          </p:cNvPr>
          <p:cNvGrpSpPr/>
          <p:nvPr userDrawn="1"/>
        </p:nvGrpSpPr>
        <p:grpSpPr>
          <a:xfrm>
            <a:off x="6536732" y="5844893"/>
            <a:ext cx="591018" cy="580198"/>
            <a:chOff x="3425127" y="0"/>
            <a:chExt cx="5341746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689727-8777-43E4-8F0D-79AD4E44827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4699E7-9831-419B-9CEE-FE01CF430A20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0DB0E7-8502-45C0-BE0A-F38BFBA80EA3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A4E475-8FAD-4881-81C2-788B71CBA28A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B11DD9-FDF1-4414-BE4E-A3C07EFF2EA5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82F30EA1-E675-4DC5-8CD7-61E8F0E7AF3C}"/>
              </a:ext>
            </a:extLst>
          </p:cNvPr>
          <p:cNvSpPr>
            <a:spLocks noChangeAspect="1"/>
          </p:cNvSpPr>
          <p:nvPr userDrawn="1"/>
        </p:nvSpPr>
        <p:spPr>
          <a:xfrm>
            <a:off x="10517849" y="6224065"/>
            <a:ext cx="619543" cy="234666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24DB16E-C636-42CF-ACB7-FE6BF6C816B7}"/>
              </a:ext>
            </a:extLst>
          </p:cNvPr>
          <p:cNvSpPr>
            <a:spLocks noChangeAspect="1"/>
          </p:cNvSpPr>
          <p:nvPr userDrawn="1"/>
        </p:nvSpPr>
        <p:spPr>
          <a:xfrm>
            <a:off x="4358616" y="6043602"/>
            <a:ext cx="466007" cy="465659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grpSp>
        <p:nvGrpSpPr>
          <p:cNvPr id="29" name="Graphic 19">
            <a:extLst>
              <a:ext uri="{FF2B5EF4-FFF2-40B4-BE49-F238E27FC236}">
                <a16:creationId xmlns:a16="http://schemas.microsoft.com/office/drawing/2014/main" id="{1FA15608-14A9-4156-A383-7A0D855CF71C}"/>
              </a:ext>
            </a:extLst>
          </p:cNvPr>
          <p:cNvGrpSpPr/>
          <p:nvPr userDrawn="1"/>
        </p:nvGrpSpPr>
        <p:grpSpPr>
          <a:xfrm>
            <a:off x="538620" y="5767967"/>
            <a:ext cx="466007" cy="679671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B53D0C2-89AD-44BF-AFF0-62713E083150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8034CA-FF4C-4A6B-9227-A042CA46A8FF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B749AC-06CA-4A1A-94C1-EB662D01A59B}"/>
                </a:ext>
              </a:extLst>
            </p:cNvPr>
            <p:cNvSpPr/>
            <p:nvPr/>
          </p:nvSpPr>
          <p:spPr>
            <a:xfrm>
              <a:off x="517440" y="272114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A683F00-5B7F-4234-A500-8D5FD8FF5F07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7F8528E-E137-45B2-970B-12E0A66F9C96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9F3DF4-6481-4FDE-9B78-64E7EFC031D7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0BD664-20BA-4641-9542-43379A10124C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3EFA9BE-5FD9-4979-A265-B5AF830B7BDD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660CE3-5987-45A7-97CB-3F0D7C621895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962ABC-87F2-4B29-A206-79DE053D5AE9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5F42A9-94A0-47A8-83F7-09A6C70BBB77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F437BD1-607C-49BE-BE4A-33D063B53F73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F0818DE-8580-42C6-ACB0-527081F8DC06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A1818C4-8ADF-45BA-BA09-8D9283B56E67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459D85-EFA8-4FCD-8794-F7AC64F73F31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90DD1B-F380-407E-A606-105EF37E9976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A3FDCFF-0939-42E3-BEDD-2D01FD3F8DFF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D98451E-4670-4428-A870-275051972409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712F8B-E487-454D-B529-CEEA66DE6038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54F432-8220-401E-B9EE-5A941EF3820F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AA7C13-10EA-40DF-9602-796BF06643E8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79FF01F-9E55-49EE-A02C-3FBF8339A6CC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6D0D790-EC81-40A2-A4B0-01B4F167D195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772F065-7F54-4D4A-AED9-E39474204590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C733265-BD33-4AFF-AFF6-55F4827F7F03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B9A60B-6EDA-4F09-977F-46896623E279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D96F92-7A38-46C6-A1A3-DEF01FD53BA7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4E8B724-33FE-4526-8AC3-DAC63638E7E6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707CF0-7591-4E75-805B-02E8D9D20876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AEF4F73-6F31-47BB-B146-0C74FD628694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4EEEC6-79A7-4AAA-B8CB-8B1EB1C849A1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E617F8E-67AF-4B6F-B85F-6F728080EF41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595969-1572-4F7B-BB36-E2A3ABBE6767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AC8EDF-DD7D-403C-BAE5-D11782CFA16A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A65BC2F-4BDD-4507-93F6-E21EF4BB4758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0FF6524-BF21-4C28-AB23-100C01F2D802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215B129-18A4-4071-9243-838151DAE8C8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3FFBC4D-6182-4B27-8158-73A459B0BEA0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CFD435B-3B0E-4041-A256-075CB147A68E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969DC5-983C-4ED7-9130-399483587BF3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268BC1B-5EB9-458E-ADBA-CF1C2FA9D936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8361473-6064-4722-A56C-3B97D5A7DB68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93076DF-2D23-49D6-9812-7FFFCAD1F41E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FF9252C-FDCB-4105-AB4A-E59D719B28EB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022D49-AC2D-4AE8-8FF2-BCCD2478B7B7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C1E88F6-FC4B-48BC-A3F0-901DD804FA93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A8410E6-407A-4ABF-B8EE-7348F2A97199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4DC81F-165A-47A7-8D75-EC96D76C8566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A40DA3-72FD-478D-A9F4-0BC1946CBFB7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04C58F3-37E8-4CF3-9392-EAC4E39B7C19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A5E3D9-48E0-444C-B49C-C5B3B4548600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ACA7B32-0AF4-4F92-83D8-D2268B8C68CC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4CC0DF8-C5B8-495C-BB18-0FD3558378AC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77A72BA-2543-4C10-966A-947910C3BAD9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DCB38B7-6097-4424-A847-64ECA0333EF4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5E028DF-5FB8-45D1-84D4-1AA232C4CA44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2E024FF-28EC-4EEF-A510-72675317F786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F537DA-DBEC-4748-A942-214E18FC1726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910B88D-A250-4C0E-8A2E-C183B5C5822D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E2330BE-C15F-4052-AF8A-84FE69722345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D7F4C92-F41A-4450-84D5-FB848D5A4AC6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6F24FC-5D60-4234-ACD8-A54628FB8883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5273F72-485A-45BC-BD54-0D098834BA0F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7C8999-E3B7-4A0C-8CF9-5E82EFCE0501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E5CA24B-4C5B-4E2D-8263-3851FBB6F9D6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5F41AB6-521C-4D07-822E-99D3DD345054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E8332E-1466-4CDD-8FD7-47E930FAD074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ACC6DB3-0B9C-46D9-AB3C-810CE1634804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C73F2A7-55E7-4CDC-8684-7545887DAAC2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B98F9B9-7352-4E71-BD48-4A39A521FCE1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C40525A-8E5A-4CD3-952D-5C5763BD0704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0AAE5CF-6718-48E9-A67B-9DAF5FEC4B87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A6606F6-983C-4C40-AFE5-0E0B3A642528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E314AB1-E0A9-484A-B781-5A9734BF6848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0C8680D-8C53-4BD9-B06C-4FC1EB5FE535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ADD90E-F9F8-4054-810C-70A1024D747B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642128E-514F-4A86-85CB-C589913FEC0A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D71BDC-1238-4D46-B792-BB1736B1673A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634A0D4-9FEE-4E46-A6ED-A7F8FAD15C60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63C42FE-4E77-43DA-A892-69A031626166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BF949FD-C182-4802-AB7A-D4024CA81B7C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1A2E59-8166-448D-B07E-CC4BBFBD5E2F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0032593-3A89-45A0-A394-300ACD6ED6F5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616FFD-CE5D-4286-B4AE-D6626AD3DE8D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73EC73A-A42F-4099-B6DD-B50A2A534245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CF968A2-BC81-4C82-9234-72ED2FB77AA9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009AE75-3E3E-4D3D-B7D5-5B51E77A90FE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8E40C3D-E285-48B5-BB82-387F128E23B1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0BC789F-9566-407C-83DB-8164BE3CEBB3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702040E-5E1C-4CA6-9C4E-31190A433B64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E682F62-6B08-467C-9BDB-FC5C1B358A7D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56AE0AB-ADBE-4615-A863-064D7CF7D36C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072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rgbClr val="5A28C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5921830" y="5745389"/>
            <a:ext cx="629135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rgbClr val="5A28C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5054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62185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9E008DBF-83A7-4F31-8AD5-344953C71F64}"/>
              </a:ext>
            </a:extLst>
          </p:cNvPr>
          <p:cNvSpPr/>
          <p:nvPr userDrawn="1"/>
        </p:nvSpPr>
        <p:spPr>
          <a:xfrm>
            <a:off x="1564367" y="128295"/>
            <a:ext cx="9433732" cy="832672"/>
          </a:xfrm>
          <a:prstGeom prst="hexagon">
            <a:avLst/>
          </a:prstGeom>
          <a:solidFill>
            <a:srgbClr val="5A2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49038" y="320551"/>
            <a:ext cx="6342842" cy="4771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rgbClr val="5A28C8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F783D9D-5B40-48E7-8292-BC1C4EA6BC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0300" y="1795463"/>
            <a:ext cx="6342842" cy="372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A8453F3-8731-4113-A4E8-D6FC7954C6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500" y="1795463"/>
            <a:ext cx="3525838" cy="3724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D3FEE3-BEE1-4C64-8808-57C123FD6901}"/>
              </a:ext>
            </a:extLst>
          </p:cNvPr>
          <p:cNvSpPr/>
          <p:nvPr userDrawn="1"/>
        </p:nvSpPr>
        <p:spPr>
          <a:xfrm>
            <a:off x="482454" y="112401"/>
            <a:ext cx="864000" cy="86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66EE2A-D98A-45EC-88A6-20A519B4EE79}"/>
              </a:ext>
            </a:extLst>
          </p:cNvPr>
          <p:cNvSpPr/>
          <p:nvPr userDrawn="1"/>
        </p:nvSpPr>
        <p:spPr>
          <a:xfrm>
            <a:off x="11205242" y="107015"/>
            <a:ext cx="864000" cy="86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44B7E9-7FD6-480E-8473-72DEEF567A2C}"/>
              </a:ext>
            </a:extLst>
          </p:cNvPr>
          <p:cNvCxnSpPr>
            <a:cxnSpLocks/>
            <a:stCxn id="22" idx="6"/>
            <a:endCxn id="2" idx="3"/>
          </p:cNvCxnSpPr>
          <p:nvPr userDrawn="1"/>
        </p:nvCxnSpPr>
        <p:spPr>
          <a:xfrm>
            <a:off x="1346454" y="544401"/>
            <a:ext cx="217913" cy="230"/>
          </a:xfrm>
          <a:prstGeom prst="line">
            <a:avLst/>
          </a:prstGeom>
          <a:ln w="9525" cap="flat" cmpd="sng" algn="ctr">
            <a:solidFill>
              <a:srgbClr val="476AD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77A737-5183-4D6E-8791-D3FC8673BD4D}"/>
              </a:ext>
            </a:extLst>
          </p:cNvPr>
          <p:cNvCxnSpPr>
            <a:cxnSpLocks/>
            <a:stCxn id="2" idx="0"/>
            <a:endCxn id="23" idx="2"/>
          </p:cNvCxnSpPr>
          <p:nvPr userDrawn="1"/>
        </p:nvCxnSpPr>
        <p:spPr>
          <a:xfrm flipV="1">
            <a:off x="10998099" y="539015"/>
            <a:ext cx="207143" cy="5616"/>
          </a:xfrm>
          <a:prstGeom prst="line">
            <a:avLst/>
          </a:prstGeom>
          <a:ln w="9525" cap="flat" cmpd="sng" algn="ctr">
            <a:solidFill>
              <a:srgbClr val="476AD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ight Triangle 17">
            <a:extLst>
              <a:ext uri="{FF2B5EF4-FFF2-40B4-BE49-F238E27FC236}">
                <a16:creationId xmlns:a16="http://schemas.microsoft.com/office/drawing/2014/main" id="{68BC216B-4226-4C3A-99CF-FEB43FFF07F2}"/>
              </a:ext>
            </a:extLst>
          </p:cNvPr>
          <p:cNvSpPr/>
          <p:nvPr userDrawn="1"/>
        </p:nvSpPr>
        <p:spPr>
          <a:xfrm>
            <a:off x="700757" y="225275"/>
            <a:ext cx="472398" cy="60383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Block Arc 25">
            <a:extLst>
              <a:ext uri="{FF2B5EF4-FFF2-40B4-BE49-F238E27FC236}">
                <a16:creationId xmlns:a16="http://schemas.microsoft.com/office/drawing/2014/main" id="{826E3CB7-5050-43C7-BF62-8638D353154B}"/>
              </a:ext>
            </a:extLst>
          </p:cNvPr>
          <p:cNvSpPr/>
          <p:nvPr userDrawn="1"/>
        </p:nvSpPr>
        <p:spPr>
          <a:xfrm>
            <a:off x="789287" y="442698"/>
            <a:ext cx="295338" cy="335178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Oval 6">
            <a:extLst>
              <a:ext uri="{FF2B5EF4-FFF2-40B4-BE49-F238E27FC236}">
                <a16:creationId xmlns:a16="http://schemas.microsoft.com/office/drawing/2014/main" id="{748A9000-2346-4949-B715-767C2490D941}"/>
              </a:ext>
            </a:extLst>
          </p:cNvPr>
          <p:cNvSpPr/>
          <p:nvPr userDrawn="1"/>
        </p:nvSpPr>
        <p:spPr>
          <a:xfrm>
            <a:off x="11383262" y="32647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5A2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raphic 21">
            <a:extLst>
              <a:ext uri="{FF2B5EF4-FFF2-40B4-BE49-F238E27FC236}">
                <a16:creationId xmlns:a16="http://schemas.microsoft.com/office/drawing/2014/main" id="{8B63EB12-1609-4A61-A26B-2E374E356DF9}"/>
              </a:ext>
            </a:extLst>
          </p:cNvPr>
          <p:cNvGrpSpPr/>
          <p:nvPr userDrawn="1"/>
        </p:nvGrpSpPr>
        <p:grpSpPr>
          <a:xfrm>
            <a:off x="6536732" y="5844893"/>
            <a:ext cx="591018" cy="580198"/>
            <a:chOff x="3425127" y="0"/>
            <a:chExt cx="5341746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D38D64-7DE3-408A-91F3-37D8D835851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1789AAA-36B3-49B7-97B9-EB21852BD27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EAFA03A-42E2-46CF-8A29-62E1BEE552C0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8B4EF37-2AC4-477F-B76F-C69B98BACDCB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59037E-3EBA-4729-B952-C5A3870EE714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B50736DE-BB56-408A-B5AC-C41C43C10FEE}"/>
              </a:ext>
            </a:extLst>
          </p:cNvPr>
          <p:cNvSpPr>
            <a:spLocks noChangeAspect="1"/>
          </p:cNvSpPr>
          <p:nvPr userDrawn="1"/>
        </p:nvSpPr>
        <p:spPr>
          <a:xfrm>
            <a:off x="10517849" y="6224065"/>
            <a:ext cx="619543" cy="234666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6BCB0699-6424-45F3-A794-2B5BAC804977}"/>
              </a:ext>
            </a:extLst>
          </p:cNvPr>
          <p:cNvSpPr>
            <a:spLocks noChangeAspect="1"/>
          </p:cNvSpPr>
          <p:nvPr userDrawn="1"/>
        </p:nvSpPr>
        <p:spPr>
          <a:xfrm>
            <a:off x="4358616" y="6043602"/>
            <a:ext cx="466007" cy="465659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grpSp>
        <p:nvGrpSpPr>
          <p:cNvPr id="44" name="Graphic 19">
            <a:extLst>
              <a:ext uri="{FF2B5EF4-FFF2-40B4-BE49-F238E27FC236}">
                <a16:creationId xmlns:a16="http://schemas.microsoft.com/office/drawing/2014/main" id="{845A8446-3255-4C75-8D99-9C885917B3AF}"/>
              </a:ext>
            </a:extLst>
          </p:cNvPr>
          <p:cNvGrpSpPr/>
          <p:nvPr userDrawn="1"/>
        </p:nvGrpSpPr>
        <p:grpSpPr>
          <a:xfrm>
            <a:off x="538620" y="5767967"/>
            <a:ext cx="466007" cy="679671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2C70959-5CF9-41BA-8735-D1638A433A6E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CCB52D4-54F6-463C-A8AF-9FDF558ABEE4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5563BAA-A104-4BA2-A65E-4768C05B8DBE}"/>
                </a:ext>
              </a:extLst>
            </p:cNvPr>
            <p:cNvSpPr/>
            <p:nvPr/>
          </p:nvSpPr>
          <p:spPr>
            <a:xfrm>
              <a:off x="517440" y="272114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80AA29A-2343-406A-B807-B2CBE35B9947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FD0DCC-FE8F-4604-BCC3-92064785A61E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13C9888-7715-4915-B2B7-A05E98326E3E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FC8462C-F518-4332-8E9D-24467B6E3A4B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708698D-B1E1-47A2-A052-E2B8EEAE4E27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E0E328-1875-4B7A-A1A3-55FD60354329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3847514-16B0-47FD-ABAF-D3C80E28C417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C01B119-25D7-4BEB-83A9-6F0D243894E8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48C05BD-3525-478E-8A68-B3846CB90CC2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35046E-36B0-4CD3-B9CB-BDBA0E026C87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0D1C7F3-BFD7-4CE0-A57C-F1F37301E569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F2229DF-9D36-4F54-AB99-6B897347F10C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F365B0-16DC-495E-8755-DE7BBEA80F5B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8498BD-04E1-40D2-B865-CF0814D3AC67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41197B-13A0-40A0-A8EB-7E2DD2D8AF91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638FEF4-9513-461D-8A6D-0F54F8D39BCF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8A7B8E-1BFC-45CF-B6BB-3447E12465C2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40580D9-7357-49F1-B79C-A031E6E12479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06AA1B-9DCE-427D-83A8-EB5E1CFF1A1D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09BEEB3-96AB-40B3-BEB8-161E1EA72210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83FF7B-189B-4CEE-8511-173DD150D35C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D7C995F-39FD-4178-AE8E-6AF563EC02AA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A63400E-5D59-4232-9EC5-731BE4651156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CF570A-4EFF-4E32-92B3-88F337EAB9F0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E44662-7E86-4F1B-A309-FA09754808D9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986F1F0-B958-4D9C-9978-811E42275899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AAB259C-DC19-44A4-9E43-63EA2BF1A6F0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BC4F15E-B75D-4B5B-9B16-A059CA1A0B22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AF82CB7-8B17-422F-9578-D85AD02E95C4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FE720D-36C0-42AD-9B7A-BCA2D8327470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38D809-7147-4D46-9549-3B589438AF36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165F5D-6683-441C-9649-20F55817D3F5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521FFB-77AC-4F21-AB64-E17A17CD87E0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B611DB-88DE-4D5B-BE63-54B86E9F8D9C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F829EF-E502-4D7F-8882-C085C45C469B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31D75F7-E8C1-4E8B-A914-A4BFC28EF519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E77BB6C-BD56-4C10-A2DB-27A8E2496926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2738F8A-B045-4BEA-A7E0-9B9BD9D5B147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E43CB7-F2E0-463C-AAD6-AD0778B4A367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E5F11C1-2C4B-4BD5-9060-2BFA5A6FF31C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5D6CF49-763A-4882-A590-739A8E8511E5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A19C6CF-EDD7-4449-B9B2-458C900EB95A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0961C8F-D0ED-4528-827C-86E01C94B110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A812EA2-F8C1-4763-B07D-FD698700073F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5735451-FAB6-4F61-9E25-649AAC64E6A5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373B0F5-1CAD-43C9-981B-E2B04433F45E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51A8CF1-4130-431D-8B8A-147C701EF334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E6785E4-C4C8-4B2C-9D2B-E743DB60C34E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844749D-9ADA-49B7-A55B-1C3E203931F3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B3D4773-4698-4330-B6EE-129C62264FD4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DA0ED0F-109E-4AE8-9C51-1769C763F9F6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F0FEB13-4DDB-4611-8090-0D37A6384159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6EAF2E8-0095-4AF4-9974-966E9E1AE1CA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87034F1-FA7B-4916-BB06-AE45C7A4C7D0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8B7E6AA-D1E8-4D07-B6E8-3CF256BE0553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DE1ED8F-57A5-473E-80E4-35B6A295A03E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4D3F585-0E88-4D34-BEC2-B694F8272F82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3B35C63-165E-4121-AD57-A44F5F078D15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10B8124-33E5-452E-BCF8-DBF15DCBC1E6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00CA718-FC45-4A83-B13F-2B04BCF7685B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9A692C5-7F9A-4A6C-A10C-246176FADBDA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FDFADFC-EDE9-4A1C-BD38-D0F3190DAED8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3E132C6-FA5D-4271-BC25-B630F1B12A12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CD93CBB-823A-48C7-87E3-179534C5BD8B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57F5BA0-F240-4616-BC9F-D08606BC70BD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63F3014-91EA-431A-9C5D-7F226D7A2225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0316F9D-9357-4BA3-972C-AF8E3BC8F5BD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E8FEDDB-B53F-44B0-8E39-4650B69D181E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C65EED8-DEEB-4B38-9342-C153DFD60F5F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75B7AB7-F142-412D-8624-D977C1DA59EE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81797DC-BA65-4976-B269-EFB0800FC669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E8CFD95-BA93-4753-A693-4DA8047A47F3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1F8AAD1-1602-474E-8FF4-7798E5CA0562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450039-CABA-4C86-ACF1-6EE68B1E5251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63842AC-F506-4EF6-A9E1-AEC3916A047C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CE3FB0F-D60B-42FC-A4B1-43E81D7B5B8D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211B27B-0346-4414-9054-C3E5B7785ADA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2D42C32-C633-4F38-B01E-91438B547100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DE0DBFD-64D3-4FB7-A68C-9546906F0F94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1DEA7-83F0-42D9-B4C5-E5AEC7A9DEF5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A99A762-5A4C-4CE5-AC84-45462F0F3A58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9B504FE-2B01-4B9A-8D0C-B4B4B99D9534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7DA1214-43EA-4906-A115-DEA37247A90D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1F6A1F-7D31-488C-9047-24FA5D7185BE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1FEAD94-8A2A-4F96-A1DD-F5536E622441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AED0ED7-6B88-48C4-9086-489EA47097D7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DA4C417-0C5A-404E-97F9-B8B65BCD62BD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A83D89A-E272-40A0-B520-C502962E7649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A437158-2087-41FE-A317-7E91930A3671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3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5921830" y="5745389"/>
            <a:ext cx="629135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6479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13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6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6543EDE-F0B3-4491-B300-E68E6C8A4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3" t="20952" r="40480" b="58604"/>
          <a:stretch/>
        </p:blipFill>
        <p:spPr>
          <a:xfrm>
            <a:off x="9013372" y="5735188"/>
            <a:ext cx="3175658" cy="1122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B3380A-8E95-4D0F-92C1-B50C64E7D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9" t="20952" r="8142" b="58604"/>
          <a:stretch/>
        </p:blipFill>
        <p:spPr>
          <a:xfrm>
            <a:off x="0" y="5735190"/>
            <a:ext cx="9013372" cy="112281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9E008DBF-83A7-4F31-8AD5-344953C71F64}"/>
              </a:ext>
            </a:extLst>
          </p:cNvPr>
          <p:cNvSpPr/>
          <p:nvPr userDrawn="1"/>
        </p:nvSpPr>
        <p:spPr>
          <a:xfrm>
            <a:off x="1564367" y="138343"/>
            <a:ext cx="9468196" cy="972588"/>
          </a:xfrm>
          <a:prstGeom prst="hexagon">
            <a:avLst/>
          </a:prstGeom>
          <a:solidFill>
            <a:srgbClr val="5A2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1805" y="248861"/>
            <a:ext cx="8578734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8478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9E008DBF-83A7-4F31-8AD5-344953C71F64}"/>
              </a:ext>
            </a:extLst>
          </p:cNvPr>
          <p:cNvSpPr/>
          <p:nvPr userDrawn="1"/>
        </p:nvSpPr>
        <p:spPr>
          <a:xfrm>
            <a:off x="1564367" y="138343"/>
            <a:ext cx="9468196" cy="972588"/>
          </a:xfrm>
          <a:prstGeom prst="hexag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1805" y="248861"/>
            <a:ext cx="8578734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F783D9D-5B40-48E7-8292-BC1C4EA6BC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0300" y="1795463"/>
            <a:ext cx="6342842" cy="372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A8453F3-8731-4113-A4E8-D6FC7954C6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500" y="1795463"/>
            <a:ext cx="3525838" cy="3724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D3FEE3-BEE1-4C64-8808-57C123FD6901}"/>
              </a:ext>
            </a:extLst>
          </p:cNvPr>
          <p:cNvSpPr/>
          <p:nvPr userDrawn="1"/>
        </p:nvSpPr>
        <p:spPr>
          <a:xfrm>
            <a:off x="482454" y="132497"/>
            <a:ext cx="872837" cy="98090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66EE2A-D98A-45EC-88A6-20A519B4EE79}"/>
              </a:ext>
            </a:extLst>
          </p:cNvPr>
          <p:cNvSpPr/>
          <p:nvPr userDrawn="1"/>
        </p:nvSpPr>
        <p:spPr>
          <a:xfrm>
            <a:off x="11205242" y="137159"/>
            <a:ext cx="872837" cy="98090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44B7E9-7FD6-480E-8473-72DEEF567A2C}"/>
              </a:ext>
            </a:extLst>
          </p:cNvPr>
          <p:cNvCxnSpPr>
            <a:cxnSpLocks/>
            <a:stCxn id="22" idx="6"/>
            <a:endCxn id="2" idx="3"/>
          </p:cNvCxnSpPr>
          <p:nvPr userDrawn="1"/>
        </p:nvCxnSpPr>
        <p:spPr>
          <a:xfrm>
            <a:off x="1355291" y="622948"/>
            <a:ext cx="209076" cy="1689"/>
          </a:xfrm>
          <a:prstGeom prst="line">
            <a:avLst/>
          </a:prstGeom>
          <a:ln w="9525" cap="flat" cmpd="sng" algn="ctr">
            <a:solidFill>
              <a:srgbClr val="476AD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77A737-5183-4D6E-8791-D3FC8673BD4D}"/>
              </a:ext>
            </a:extLst>
          </p:cNvPr>
          <p:cNvCxnSpPr>
            <a:cxnSpLocks/>
            <a:stCxn id="2" idx="0"/>
            <a:endCxn id="23" idx="2"/>
          </p:cNvCxnSpPr>
          <p:nvPr userDrawn="1"/>
        </p:nvCxnSpPr>
        <p:spPr>
          <a:xfrm>
            <a:off x="11032563" y="624637"/>
            <a:ext cx="172679" cy="2973"/>
          </a:xfrm>
          <a:prstGeom prst="line">
            <a:avLst/>
          </a:prstGeom>
          <a:ln w="9525" cap="flat" cmpd="sng" algn="ctr">
            <a:solidFill>
              <a:srgbClr val="476AD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ight Triangle 17">
            <a:extLst>
              <a:ext uri="{FF2B5EF4-FFF2-40B4-BE49-F238E27FC236}">
                <a16:creationId xmlns:a16="http://schemas.microsoft.com/office/drawing/2014/main" id="{9CD24A75-1AC8-44E8-BA41-1A80118AABA4}"/>
              </a:ext>
            </a:extLst>
          </p:cNvPr>
          <p:cNvSpPr/>
          <p:nvPr userDrawn="1"/>
        </p:nvSpPr>
        <p:spPr>
          <a:xfrm>
            <a:off x="674703" y="248861"/>
            <a:ext cx="507909" cy="64408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Block Arc 25">
            <a:extLst>
              <a:ext uri="{FF2B5EF4-FFF2-40B4-BE49-F238E27FC236}">
                <a16:creationId xmlns:a16="http://schemas.microsoft.com/office/drawing/2014/main" id="{873F23C1-9225-4534-9691-73552ED1FF9A}"/>
              </a:ext>
            </a:extLst>
          </p:cNvPr>
          <p:cNvSpPr/>
          <p:nvPr userDrawn="1"/>
        </p:nvSpPr>
        <p:spPr>
          <a:xfrm>
            <a:off x="788959" y="495623"/>
            <a:ext cx="295338" cy="335178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6" name="Graphic 21">
            <a:extLst>
              <a:ext uri="{FF2B5EF4-FFF2-40B4-BE49-F238E27FC236}">
                <a16:creationId xmlns:a16="http://schemas.microsoft.com/office/drawing/2014/main" id="{9A85123F-C509-4FC9-9DC6-0D200BC24C42}"/>
              </a:ext>
            </a:extLst>
          </p:cNvPr>
          <p:cNvGrpSpPr/>
          <p:nvPr userDrawn="1"/>
        </p:nvGrpSpPr>
        <p:grpSpPr>
          <a:xfrm>
            <a:off x="6536732" y="5844893"/>
            <a:ext cx="591018" cy="580198"/>
            <a:chOff x="3425127" y="0"/>
            <a:chExt cx="5341746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9756BD9-1DC3-4AC7-920D-8C6CF913A55F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58112B8-5AB6-4685-A3D1-62019BA9536E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EED268A-00AF-4555-B89F-4414F362FD73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744DCE-1645-4624-A42B-F8EB4E1BDD2F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DC95EE-680E-47BC-94B5-C4070A46CECD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Rectangle 5">
            <a:extLst>
              <a:ext uri="{FF2B5EF4-FFF2-40B4-BE49-F238E27FC236}">
                <a16:creationId xmlns:a16="http://schemas.microsoft.com/office/drawing/2014/main" id="{7BA2B8F8-7B7C-4994-B976-23ABD80CFEA9}"/>
              </a:ext>
            </a:extLst>
          </p:cNvPr>
          <p:cNvSpPr>
            <a:spLocks noChangeAspect="1"/>
          </p:cNvSpPr>
          <p:nvPr userDrawn="1"/>
        </p:nvSpPr>
        <p:spPr>
          <a:xfrm>
            <a:off x="11377921" y="330276"/>
            <a:ext cx="544790" cy="544383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3" name="Rounded Rectangle 4">
            <a:extLst>
              <a:ext uri="{FF2B5EF4-FFF2-40B4-BE49-F238E27FC236}">
                <a16:creationId xmlns:a16="http://schemas.microsoft.com/office/drawing/2014/main" id="{2A4C70A0-4B57-41D8-B637-507C5A2166D3}"/>
              </a:ext>
            </a:extLst>
          </p:cNvPr>
          <p:cNvSpPr>
            <a:spLocks noChangeAspect="1"/>
          </p:cNvSpPr>
          <p:nvPr userDrawn="1"/>
        </p:nvSpPr>
        <p:spPr>
          <a:xfrm>
            <a:off x="10517849" y="6224065"/>
            <a:ext cx="619543" cy="234666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9A553927-42AC-4394-843D-A5F5B7098579}"/>
              </a:ext>
            </a:extLst>
          </p:cNvPr>
          <p:cNvSpPr>
            <a:spLocks noChangeAspect="1"/>
          </p:cNvSpPr>
          <p:nvPr userDrawn="1"/>
        </p:nvSpPr>
        <p:spPr>
          <a:xfrm>
            <a:off x="4358616" y="6043602"/>
            <a:ext cx="466007" cy="465659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grpSp>
        <p:nvGrpSpPr>
          <p:cNvPr id="45" name="Graphic 19">
            <a:extLst>
              <a:ext uri="{FF2B5EF4-FFF2-40B4-BE49-F238E27FC236}">
                <a16:creationId xmlns:a16="http://schemas.microsoft.com/office/drawing/2014/main" id="{FD757303-6864-4959-9DF4-61DE4202344B}"/>
              </a:ext>
            </a:extLst>
          </p:cNvPr>
          <p:cNvGrpSpPr/>
          <p:nvPr userDrawn="1"/>
        </p:nvGrpSpPr>
        <p:grpSpPr>
          <a:xfrm>
            <a:off x="538620" y="5767967"/>
            <a:ext cx="466007" cy="679671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EF7D54-5BDD-47BC-BDA2-B6BA679DA221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8A0FB91-F9EC-43D0-A161-577E57F65759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AA2B71E-464D-4649-8579-4445B98DE985}"/>
                </a:ext>
              </a:extLst>
            </p:cNvPr>
            <p:cNvSpPr/>
            <p:nvPr/>
          </p:nvSpPr>
          <p:spPr>
            <a:xfrm>
              <a:off x="517440" y="272114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6E27B93-92E0-42D8-823B-D8DEC9EB0240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0930836-683E-4290-A1BF-4AE7D858AC9C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FAD363-ED66-4222-9F17-5F56C8F5E80A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4BE8450-E231-42D0-B5E7-172B14828708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9581977-6FE5-4CE7-AD0C-E8AF3634968E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598EEE2-3EFF-4361-9917-51167D400849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29CCBAD-A93B-4BA7-8BF4-BF12FF90BC27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8C33B07-08CD-48BE-A8E4-083A626B9720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1DC6CB1-9FAC-4969-BE0B-B563786A821B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D23B6FD-ED05-4B93-ADCA-5C35FB254550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33FBD0A-78B2-465C-B634-A2BF7A7B747F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0EDCC66-25F2-4530-AB1E-1FF6D5C3DA55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9DDBD4-701F-414A-875F-67B651815618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7A2C68-7B49-4F53-8C9F-95E4C4656F23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D96F5AD-4543-44A1-A477-AE9255D45296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7CB5223-0F29-437A-984C-F07CFCE0B7BE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7FADC98-ECA4-42F2-8BE8-DAF0C0AE31C1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A99A7E-2805-44D7-BFA3-588B893585BB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B5D170-455A-43CA-8042-FB2DA798179F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0F16376-E96F-43CF-B732-55C80D571800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1A7FD22-24BF-47E8-9C76-3942852F86BC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D5C7843-F22B-4CCA-BE4C-CD2D9ADCE1A2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09AD5EC-ABFC-41E7-8679-D2CB2EEB2363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929B6C-B77D-4648-863B-9A988F178E13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B1762C3-E974-48A6-AB99-A421192FDE54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2267807-DC30-4E39-9EA8-700B5C4C4E39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D04EE77-546D-4F84-8F9B-5C650DAA89CE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80AB61D-16ED-456A-A49C-EAA658825579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276ACB7-E857-4447-BF42-3EA833313483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85FAAB-85AE-4020-8FBD-B306DB3B2E24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8C6A12-4BC9-4DFF-809A-E7E079ADD487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6F7612-3B83-4376-9BA4-FC75E769724B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96EDC6-3E59-493E-8235-777028160FDC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28F1BE0-ED06-4A79-BC9D-A4788195BAE5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A10C2B6-3100-4BF3-A4E0-DF93D7E02604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CBB4D70-3954-4405-8ED2-5FEF1EDBDE13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422759B-BBD4-4770-8629-46727AE61755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4FA2692-D742-4E47-B260-D36C5EE3398F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57D96C7-C95B-47FB-B995-9CC29352ED5C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862A39B-CE63-4651-9557-2FDA8D0D1E2B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0203F17-FAD3-4161-9C3A-7F09B2EB0DA7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C50FC5E-9705-497E-B5B9-FE37FAF18BF2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EFD1924-FDD8-4890-8D5B-E11BF33D843E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1FC4783-35E5-4046-B1BA-B72574B2F4A3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A3E9647-A5E7-44A0-AD47-D41BA1F8F71F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5F97610-EFCA-4B0C-B290-A583563938DC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E654E-363B-4326-BB4B-23F394E1A839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3B30BE9-088E-469D-B183-F6109B84B728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D847612-ECF7-4ECD-8A97-FA36AEF445B7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6C0F3B2-684D-4759-9314-6C57D172BC83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3C581E-05FE-44D4-8344-857079B6475C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9F6EB2F-1C4F-4A2F-983C-F2103131C2E1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629793-CD4A-4840-A6C2-6CD897302E70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1A0715-9F0C-4CB1-BC02-6C0BB8BFF0C8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BD3B5F6-EBE3-4EB8-9D57-B1D699526F1C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4F55A50-7ECB-4FDD-AAF6-9290B00F8010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98C4F2E-BA95-43C1-A671-C6E7116EA53E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7478520-4AAF-4BB9-A263-59EEF04B7B03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36DBE7-4C21-4201-984A-031DF4BBF0D7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13C6BBE-D7F1-4530-B5F3-43C284212329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8C105CB-C377-4876-8BA2-D1D0A46D25B9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5696207-FBEB-4201-9DFB-E6BF2E7BE4DB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8D9F100-4369-43C4-A7F6-B92C6EB3E7C6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B40C23-89D0-4391-98BA-BC59C6578016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EF6B513-B192-4926-B09C-33E8E891F1E3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9863008-090C-41D0-9316-BF9FC2D92A4F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10C8E66-0D6B-4E6C-B4A7-AF73E2DC7C6F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0AD79EB-A8E0-4A1F-9383-06F35D4DF529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31294C2-BD39-4B33-AF1B-716EFD4E9F3D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8C7B7EC-CB03-4D08-9FEA-8F322074C25E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FE4ADF1-57FD-4052-924D-B2A40FCC0A41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3BAA758-2038-4492-9CEB-580D07D9FFF2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49936A7-4733-4656-801F-7B587D9D8887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2F1F3DC-E167-4B29-A17A-D9376BBD253F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AFBC16A-2A38-481B-8589-FBD58CB4EE9E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15C3392-8F43-454B-A8B8-E1EC868357E5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3242113-C9E8-4F14-9082-8A701C54C8D8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F358D85-E76C-4F63-B7F2-8E7F9F147821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3146ADD-7F34-4829-B088-F744FD032046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80F3CAA-DD34-480C-80C5-2ABB8DDEDB8F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C4D471C-07AA-4D8E-8170-F7641B686A52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6BC746E-0120-43A7-B3C6-9B6AF8F519F0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2358A2A-FC4A-45EA-830C-BF817E5AE053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D49129E-175B-4140-8BD4-C55972667B50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71DE734-B47E-4E41-A8F2-277A7D931AB1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1961E8B-A5BA-4B13-A95F-0AA8E953A936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8AD666D-0BF3-40A3-ACBF-128DE8F20BAE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B99AA6D-A821-4E4D-809B-769314212CFF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2A9BDAA-1DA8-4F2E-81A0-341A2431719F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75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59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03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13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80012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B77C-AC18-4896-95B2-F2C8A9AED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06" y="2054794"/>
            <a:ext cx="7000302" cy="2097454"/>
          </a:xfrm>
        </p:spPr>
        <p:txBody>
          <a:bodyPr/>
          <a:lstStyle/>
          <a:p>
            <a:r>
              <a:rPr lang="en-IN" sz="4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ENCRYPTION AND DECRYPTION USING BLOWFISH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3B204B-69AF-4E97-A454-EDB0B5768527}"/>
              </a:ext>
            </a:extLst>
          </p:cNvPr>
          <p:cNvGrpSpPr/>
          <p:nvPr/>
        </p:nvGrpSpPr>
        <p:grpSpPr>
          <a:xfrm>
            <a:off x="7484181" y="1875442"/>
            <a:ext cx="3864628" cy="3896248"/>
            <a:chOff x="7496004" y="1920263"/>
            <a:chExt cx="3864628" cy="3896248"/>
          </a:xfrm>
        </p:grpSpPr>
        <p:sp>
          <p:nvSpPr>
            <p:cNvPr id="5" name="Isosceles Triangle 20">
              <a:extLst>
                <a:ext uri="{FF2B5EF4-FFF2-40B4-BE49-F238E27FC236}">
                  <a16:creationId xmlns:a16="http://schemas.microsoft.com/office/drawing/2014/main" id="{B3F996A1-4735-45E4-AF10-3AD68AD3C052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3160316E-BEF4-4918-B490-286BCFC08841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 Same Side Corner Rectangle 2">
              <a:extLst>
                <a:ext uri="{FF2B5EF4-FFF2-40B4-BE49-F238E27FC236}">
                  <a16:creationId xmlns:a16="http://schemas.microsoft.com/office/drawing/2014/main" id="{900A2C0F-0573-4C5D-823F-F2DE22BC496F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Trapezoid 6">
              <a:extLst>
                <a:ext uri="{FF2B5EF4-FFF2-40B4-BE49-F238E27FC236}">
                  <a16:creationId xmlns:a16="http://schemas.microsoft.com/office/drawing/2014/main" id="{124CE0EB-230B-4F7C-8C49-1463455E6936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ed Rectangle 24">
              <a:extLst>
                <a:ext uri="{FF2B5EF4-FFF2-40B4-BE49-F238E27FC236}">
                  <a16:creationId xmlns:a16="http://schemas.microsoft.com/office/drawing/2014/main" id="{E04A0856-CD0D-4FDC-846E-D85BA1EF2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Isosceles Triangle 7">
              <a:extLst>
                <a:ext uri="{FF2B5EF4-FFF2-40B4-BE49-F238E27FC236}">
                  <a16:creationId xmlns:a16="http://schemas.microsoft.com/office/drawing/2014/main" id="{94CFACEE-CEA8-4116-A49C-CD27CE2BB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">
              <a:extLst>
                <a:ext uri="{FF2B5EF4-FFF2-40B4-BE49-F238E27FC236}">
                  <a16:creationId xmlns:a16="http://schemas.microsoft.com/office/drawing/2014/main" id="{D0D1BC2C-F00D-4810-A773-B1DB07EAB4B2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Rounded Rectangle 2">
              <a:extLst>
                <a:ext uri="{FF2B5EF4-FFF2-40B4-BE49-F238E27FC236}">
                  <a16:creationId xmlns:a16="http://schemas.microsoft.com/office/drawing/2014/main" id="{52C4A428-2A4C-4CB3-961E-4F78102D9E0D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3" name="자유형: 도형 94">
              <a:extLst>
                <a:ext uri="{FF2B5EF4-FFF2-40B4-BE49-F238E27FC236}">
                  <a16:creationId xmlns:a16="http://schemas.microsoft.com/office/drawing/2014/main" id="{D3723050-6D4D-46E9-BD4A-B3E87F2342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E17E9C8-4308-4026-95C2-B00A2563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33">
              <a:extLst>
                <a:ext uri="{FF2B5EF4-FFF2-40B4-BE49-F238E27FC236}">
                  <a16:creationId xmlns:a16="http://schemas.microsoft.com/office/drawing/2014/main" id="{EFAF4EEB-EE39-4D06-B4A0-A015EC34C656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ounded Rectangle 5">
              <a:extLst>
                <a:ext uri="{FF2B5EF4-FFF2-40B4-BE49-F238E27FC236}">
                  <a16:creationId xmlns:a16="http://schemas.microsoft.com/office/drawing/2014/main" id="{5B772735-6433-4F95-9CCC-A43AB49CCE53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A9E7FF43-2354-4554-9342-C9034B3F4650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B3998A14-ADB5-473C-B97B-5C85B3CE0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F8897BE5-DB00-4405-9A8E-E8A486D68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48890BC4-C41C-470E-B1C7-C1A7B6059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90DB2E7A-9151-495B-9847-99D8E749E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E6AD9B8A-5ABE-49B1-AEF2-DBD6AED91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F1EC5A4B-E620-4CB3-85E8-7BB0A23DA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80FEE05-D438-408E-9894-F677376F6F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9BEBB676-58DA-45D5-B70D-0CF645656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자유형: 도형 16">
              <a:extLst>
                <a:ext uri="{FF2B5EF4-FFF2-40B4-BE49-F238E27FC236}">
                  <a16:creationId xmlns:a16="http://schemas.microsoft.com/office/drawing/2014/main" id="{EFCAB75D-4C8B-47A8-843D-91E889EB8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1">
              <a:extLst>
                <a:ext uri="{FF2B5EF4-FFF2-40B4-BE49-F238E27FC236}">
                  <a16:creationId xmlns:a16="http://schemas.microsoft.com/office/drawing/2014/main" id="{793435D2-0AE8-41C0-BBD1-BA4455F35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">
              <a:extLst>
                <a:ext uri="{FF2B5EF4-FFF2-40B4-BE49-F238E27FC236}">
                  <a16:creationId xmlns:a16="http://schemas.microsoft.com/office/drawing/2014/main" id="{FA8EC403-6469-4E12-922B-4197E730D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Block Arc 5">
              <a:extLst>
                <a:ext uri="{FF2B5EF4-FFF2-40B4-BE49-F238E27FC236}">
                  <a16:creationId xmlns:a16="http://schemas.microsoft.com/office/drawing/2014/main" id="{BDA47908-3552-4BD5-9D16-5ADCD2791DD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9">
              <a:extLst>
                <a:ext uri="{FF2B5EF4-FFF2-40B4-BE49-F238E27FC236}">
                  <a16:creationId xmlns:a16="http://schemas.microsoft.com/office/drawing/2014/main" id="{92A9AE5B-2A7C-4B0A-B213-E707082B8F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DCD5E071-F448-4BDD-BF3D-864B724E0BA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Donut 93">
            <a:extLst>
              <a:ext uri="{FF2B5EF4-FFF2-40B4-BE49-F238E27FC236}">
                <a16:creationId xmlns:a16="http://schemas.microsoft.com/office/drawing/2014/main" id="{0FF437C4-54EE-479D-A694-76FCB049E456}"/>
              </a:ext>
            </a:extLst>
          </p:cNvPr>
          <p:cNvSpPr/>
          <p:nvPr/>
        </p:nvSpPr>
        <p:spPr>
          <a:xfrm>
            <a:off x="7286836" y="1691709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FC3F1F-0EFE-41F6-B6EF-4CE9751FAD69}"/>
              </a:ext>
            </a:extLst>
          </p:cNvPr>
          <p:cNvGrpSpPr/>
          <p:nvPr/>
        </p:nvGrpSpPr>
        <p:grpSpPr>
          <a:xfrm>
            <a:off x="7896076" y="2263803"/>
            <a:ext cx="3597749" cy="4951423"/>
            <a:chOff x="7907899" y="2308624"/>
            <a:chExt cx="3597749" cy="4951423"/>
          </a:xfrm>
        </p:grpSpPr>
        <p:sp>
          <p:nvSpPr>
            <p:cNvPr id="35" name="자유형: 도형 96">
              <a:extLst>
                <a:ext uri="{FF2B5EF4-FFF2-40B4-BE49-F238E27FC236}">
                  <a16:creationId xmlns:a16="http://schemas.microsoft.com/office/drawing/2014/main" id="{C996A720-DEB2-4337-9B8E-D8FD6BCE3BFA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" name="Donut 4">
              <a:extLst>
                <a:ext uri="{FF2B5EF4-FFF2-40B4-BE49-F238E27FC236}">
                  <a16:creationId xmlns:a16="http://schemas.microsoft.com/office/drawing/2014/main" id="{858A9FF0-6EF4-4750-B8A1-FE13A3628916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7" name="Round Same Side Corner Rectangle 5">
              <a:extLst>
                <a:ext uri="{FF2B5EF4-FFF2-40B4-BE49-F238E27FC236}">
                  <a16:creationId xmlns:a16="http://schemas.microsoft.com/office/drawing/2014/main" id="{C3F7AF98-3364-4126-AA2B-C9F891F057C9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9B8614-144F-42AA-99C2-E8A7DF0DCC9D}"/>
              </a:ext>
            </a:extLst>
          </p:cNvPr>
          <p:cNvGrpSpPr/>
          <p:nvPr/>
        </p:nvGrpSpPr>
        <p:grpSpPr>
          <a:xfrm>
            <a:off x="8033756" y="2364559"/>
            <a:ext cx="2811142" cy="2844985"/>
            <a:chOff x="8045579" y="2409380"/>
            <a:chExt cx="2811142" cy="2844985"/>
          </a:xfrm>
        </p:grpSpPr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1942B0D5-1CA3-42DF-9AB2-83D5DBDBD29A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C6560EA8-6D80-43A9-A19F-D7564E5346FF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CF0593FA-439F-4EC0-B634-E3FEC6181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Trapezoid 11">
              <a:extLst>
                <a:ext uri="{FF2B5EF4-FFF2-40B4-BE49-F238E27FC236}">
                  <a16:creationId xmlns:a16="http://schemas.microsoft.com/office/drawing/2014/main" id="{16232829-382E-4CD6-AF39-814366363C51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97A9702F-4C2F-42E0-9032-D450E1EC5F74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119662E5-2DE4-4872-AA75-1E0071F74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Donut 2">
              <a:extLst>
                <a:ext uri="{FF2B5EF4-FFF2-40B4-BE49-F238E27FC236}">
                  <a16:creationId xmlns:a16="http://schemas.microsoft.com/office/drawing/2014/main" id="{9A3DC43E-9063-4677-A136-90BA75D9F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id="{7DC53729-767B-4884-B8AD-F1D494BF7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Rounded Rectangle 12">
              <a:extLst>
                <a:ext uri="{FF2B5EF4-FFF2-40B4-BE49-F238E27FC236}">
                  <a16:creationId xmlns:a16="http://schemas.microsoft.com/office/drawing/2014/main" id="{4AFF9E1D-5954-42A3-8757-7C5B58FE2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Down Arrow 1">
              <a:extLst>
                <a:ext uri="{FF2B5EF4-FFF2-40B4-BE49-F238E27FC236}">
                  <a16:creationId xmlns:a16="http://schemas.microsoft.com/office/drawing/2014/main" id="{D7BB8B9E-AB68-40E0-A9C4-5A858AF99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Isosceles Triangle 7">
              <a:extLst>
                <a:ext uri="{FF2B5EF4-FFF2-40B4-BE49-F238E27FC236}">
                  <a16:creationId xmlns:a16="http://schemas.microsoft.com/office/drawing/2014/main" id="{C6D5CAE3-2B08-4C35-9B9E-4C9101753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99718E99-8305-4F81-9EC1-09E5E420C8B9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7497C01-CAA4-4556-A0FF-6BAE6C976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7">
              <a:extLst>
                <a:ext uri="{FF2B5EF4-FFF2-40B4-BE49-F238E27FC236}">
                  <a16:creationId xmlns:a16="http://schemas.microsoft.com/office/drawing/2014/main" id="{A3BD18A6-26A3-4482-9F58-7368CC8B1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1">
              <a:extLst>
                <a:ext uri="{FF2B5EF4-FFF2-40B4-BE49-F238E27FC236}">
                  <a16:creationId xmlns:a16="http://schemas.microsoft.com/office/drawing/2014/main" id="{096D817E-D37E-426E-805F-585096FB004C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255D16F2-D950-4A72-BC7A-CFB19DBEC3BD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AD4FC42-3259-461F-9F40-DBD18C44D8AB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B523814-3627-4C88-95A0-55975AEB7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067A88-1C6D-4FEE-83F2-A540BA4F8474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aphic 21">
            <a:extLst>
              <a:ext uri="{FF2B5EF4-FFF2-40B4-BE49-F238E27FC236}">
                <a16:creationId xmlns:a16="http://schemas.microsoft.com/office/drawing/2014/main" id="{F12F0F03-F84F-4EDC-9983-DC4ECC5F464D}"/>
              </a:ext>
            </a:extLst>
          </p:cNvPr>
          <p:cNvGrpSpPr/>
          <p:nvPr/>
        </p:nvGrpSpPr>
        <p:grpSpPr>
          <a:xfrm>
            <a:off x="9163259" y="3487426"/>
            <a:ext cx="687792" cy="883022"/>
            <a:chOff x="3425127" y="0"/>
            <a:chExt cx="5341746" cy="6858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CACAC08-9E7F-4E80-BAFB-B55795F0723C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B59989-69F3-47D0-B150-75925B5B5FF9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A43CAE-BE4F-438B-BD40-BA88012787D1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5488A5-A58A-48FC-80E8-3039BB20808B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8474276-17E1-4613-B7C4-81BA42743889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F7F599A-52FA-4DD4-A7FC-CAA27E8653AD}"/>
              </a:ext>
            </a:extLst>
          </p:cNvPr>
          <p:cNvSpPr>
            <a:spLocks/>
          </p:cNvSpPr>
          <p:nvPr/>
        </p:nvSpPr>
        <p:spPr bwMode="auto">
          <a:xfrm>
            <a:off x="5921830" y="5745389"/>
            <a:ext cx="629135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92D7500-830F-46CB-B8C3-08BD8552C486}"/>
              </a:ext>
            </a:extLst>
          </p:cNvPr>
          <p:cNvSpPr>
            <a:spLocks/>
          </p:cNvSpPr>
          <p:nvPr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CD5F3-D269-4EF5-A502-96CDE08BB819}"/>
              </a:ext>
            </a:extLst>
          </p:cNvPr>
          <p:cNvSpPr txBox="1"/>
          <p:nvPr/>
        </p:nvSpPr>
        <p:spPr>
          <a:xfrm>
            <a:off x="4741611" y="4600884"/>
            <a:ext cx="348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  <a:p>
            <a:pPr algn="ctr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E. SHARAN (181FA05087)</a:t>
            </a:r>
          </a:p>
          <a:p>
            <a:pPr algn="ctr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K. TANUJA (181FA05222)</a:t>
            </a:r>
          </a:p>
          <a:p>
            <a:pPr algn="ctr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M. HARI KRISHNA (181FA05225)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536F9E-E9FA-49D1-B9E7-A3491EC6229F}"/>
              </a:ext>
            </a:extLst>
          </p:cNvPr>
          <p:cNvSpPr txBox="1"/>
          <p:nvPr/>
        </p:nvSpPr>
        <p:spPr>
          <a:xfrm>
            <a:off x="487685" y="4571361"/>
            <a:ext cx="3489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Guided</a:t>
            </a: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By:</a:t>
            </a:r>
          </a:p>
          <a:p>
            <a:pPr algn="ctr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Mr. K. JANAKI RAM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ASSISTANT PROFESSOR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VFSTR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82E9389F-B18E-465E-A438-545FF032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40" y="267362"/>
            <a:ext cx="2879834" cy="101274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E16F571-D8DC-4783-B8F5-4797B1D51F87}"/>
              </a:ext>
            </a:extLst>
          </p:cNvPr>
          <p:cNvSpPr txBox="1"/>
          <p:nvPr/>
        </p:nvSpPr>
        <p:spPr>
          <a:xfrm>
            <a:off x="286534" y="1494388"/>
            <a:ext cx="700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COMPUTER NETWORKS MINOR PROJECT ON</a:t>
            </a:r>
          </a:p>
        </p:txBody>
      </p:sp>
    </p:spTree>
    <p:extLst>
      <p:ext uri="{BB962C8B-B14F-4D97-AF65-F5344CB8AC3E}">
        <p14:creationId xmlns:p14="http://schemas.microsoft.com/office/powerpoint/2010/main" val="18828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4">
            <a:extLst>
              <a:ext uri="{FF2B5EF4-FFF2-40B4-BE49-F238E27FC236}">
                <a16:creationId xmlns:a16="http://schemas.microsoft.com/office/drawing/2014/main" id="{F808AC48-74FD-498D-AE5B-A6223966BB4B}"/>
              </a:ext>
            </a:extLst>
          </p:cNvPr>
          <p:cNvGrpSpPr/>
          <p:nvPr/>
        </p:nvGrpSpPr>
        <p:grpSpPr>
          <a:xfrm>
            <a:off x="649497" y="0"/>
            <a:ext cx="10892263" cy="685800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BF23D6F-1F53-4255-A24C-2FF5CDCFEDF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A0DB073-404F-41D1-A18E-0A24DACE72D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FF979F-1D71-486C-8476-C0CC662D1BF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EEA2B1-9681-4B12-A578-951770A178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24B8318-E2C6-4BD5-9CF7-4F2E7469B6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BFEC27-846B-4D6A-AB18-01B2475B28DA}"/>
                </a:ext>
              </a:extLst>
            </p:cNvPr>
            <p:cNvSpPr/>
            <p:nvPr/>
          </p:nvSpPr>
          <p:spPr>
            <a:xfrm>
              <a:off x="2481568" y="5186101"/>
              <a:ext cx="7200228" cy="290464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67F1F5B-2AC5-40AE-BF54-1578AD162CF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A046C6D-2FA3-400F-ACED-20CA65CA5B95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BE7B852-0BCA-43E2-891A-D259F83B4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72" y="730101"/>
            <a:ext cx="3010781" cy="3805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FC6BE8-C606-4C6F-AE60-7D6E9435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95" y="728738"/>
            <a:ext cx="3086843" cy="38064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E0CDBB-BCAD-43D2-B356-3AC81BF10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38" y="755229"/>
            <a:ext cx="3104501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FAB879-16CB-4330-B508-01DE112F05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181" y="-5603"/>
            <a:ext cx="6068992" cy="6863603"/>
          </a:xfrm>
          <a:solidFill>
            <a:schemeClr val="bg1"/>
          </a:solidFill>
        </p:spPr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7C78A9-7864-40E4-A482-233BFB828DF6}"/>
              </a:ext>
            </a:extLst>
          </p:cNvPr>
          <p:cNvSpPr/>
          <p:nvPr/>
        </p:nvSpPr>
        <p:spPr>
          <a:xfrm rot="5400000">
            <a:off x="-69448" y="277793"/>
            <a:ext cx="717630" cy="601884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3B9E99F-9293-4B74-8A8F-A67A29173A31}"/>
              </a:ext>
            </a:extLst>
          </p:cNvPr>
          <p:cNvSpPr txBox="1">
            <a:spLocks/>
          </p:cNvSpPr>
          <p:nvPr/>
        </p:nvSpPr>
        <p:spPr>
          <a:xfrm>
            <a:off x="694273" y="219919"/>
            <a:ext cx="7743672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ENCRYPTION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83C273-9EDE-485E-909C-70E843822F4E}"/>
              </a:ext>
            </a:extLst>
          </p:cNvPr>
          <p:cNvSpPr txBox="1">
            <a:spLocks/>
          </p:cNvSpPr>
          <p:nvPr/>
        </p:nvSpPr>
        <p:spPr>
          <a:xfrm>
            <a:off x="694273" y="2572152"/>
            <a:ext cx="5895372" cy="25586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encryption consists of 16 rounds with each round(Ri) taking inputs the plaintext (P.T.) from previous round and corresponding subkey(Pi).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C72B920-8C50-4E38-AA11-FBED2BF3FA14}"/>
              </a:ext>
            </a:extLst>
          </p:cNvPr>
          <p:cNvSpPr txBox="1">
            <a:spLocks/>
          </p:cNvSpPr>
          <p:nvPr/>
        </p:nvSpPr>
        <p:spPr>
          <a:xfrm>
            <a:off x="694273" y="1041720"/>
            <a:ext cx="3768331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3.1: ROUNDS</a:t>
            </a:r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B3444637-E08A-4B29-AB4A-23954619C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1363" r="4220" b="5437"/>
          <a:stretch/>
        </p:blipFill>
        <p:spPr bwMode="auto">
          <a:xfrm>
            <a:off x="7661788" y="1865738"/>
            <a:ext cx="4149670" cy="356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1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FAB879-16CB-4330-B508-01DE112F05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181" y="-5603"/>
            <a:ext cx="6068992" cy="6863603"/>
          </a:xfrm>
          <a:solidFill>
            <a:schemeClr val="bg1"/>
          </a:solidFill>
        </p:spPr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7C78A9-7864-40E4-A482-233BFB828DF6}"/>
              </a:ext>
            </a:extLst>
          </p:cNvPr>
          <p:cNvSpPr/>
          <p:nvPr/>
        </p:nvSpPr>
        <p:spPr>
          <a:xfrm rot="5400000">
            <a:off x="-69448" y="277793"/>
            <a:ext cx="717630" cy="601884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3B9E99F-9293-4B74-8A8F-A67A29173A31}"/>
              </a:ext>
            </a:extLst>
          </p:cNvPr>
          <p:cNvSpPr txBox="1">
            <a:spLocks/>
          </p:cNvSpPr>
          <p:nvPr/>
        </p:nvSpPr>
        <p:spPr>
          <a:xfrm>
            <a:off x="694273" y="219919"/>
            <a:ext cx="7743672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ENCRYPTION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83C273-9EDE-485E-909C-70E843822F4E}"/>
              </a:ext>
            </a:extLst>
          </p:cNvPr>
          <p:cNvSpPr txBox="1">
            <a:spLocks/>
          </p:cNvSpPr>
          <p:nvPr/>
        </p:nvSpPr>
        <p:spPr>
          <a:xfrm>
            <a:off x="513041" y="2377440"/>
            <a:ext cx="5895372" cy="33274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Here substitution boxes are usage come into picture</a:t>
            </a:r>
          </a:p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process of F block is as shown in flowchart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C72B920-8C50-4E38-AA11-FBED2BF3FA14}"/>
              </a:ext>
            </a:extLst>
          </p:cNvPr>
          <p:cNvSpPr txBox="1">
            <a:spLocks/>
          </p:cNvSpPr>
          <p:nvPr/>
        </p:nvSpPr>
        <p:spPr>
          <a:xfrm>
            <a:off x="694273" y="1041720"/>
            <a:ext cx="3959007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3.1: ROUNDS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3.1.1: FUNCTION (F)</a:t>
            </a:r>
            <a:endParaRPr lang="en-IN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100" name="Picture 4" descr="Lightbox">
            <a:extLst>
              <a:ext uri="{FF2B5EF4-FFF2-40B4-BE49-F238E27FC236}">
                <a16:creationId xmlns:a16="http://schemas.microsoft.com/office/drawing/2014/main" id="{5DF82CC5-F92E-494B-A231-FCD51B0D1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" t="2603" r="3566" b="2956"/>
          <a:stretch/>
        </p:blipFill>
        <p:spPr bwMode="auto">
          <a:xfrm>
            <a:off x="7677703" y="1849119"/>
            <a:ext cx="4001255" cy="42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5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FAB879-16CB-4330-B508-01DE112F05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28640" y="-5603"/>
            <a:ext cx="6667533" cy="6863603"/>
          </a:xfrm>
          <a:solidFill>
            <a:schemeClr val="bg1"/>
          </a:solidFill>
        </p:spPr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7C78A9-7864-40E4-A482-233BFB828DF6}"/>
              </a:ext>
            </a:extLst>
          </p:cNvPr>
          <p:cNvSpPr/>
          <p:nvPr/>
        </p:nvSpPr>
        <p:spPr>
          <a:xfrm rot="5400000">
            <a:off x="-69448" y="277793"/>
            <a:ext cx="717630" cy="601884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3B9E99F-9293-4B74-8A8F-A67A29173A31}"/>
              </a:ext>
            </a:extLst>
          </p:cNvPr>
          <p:cNvSpPr txBox="1">
            <a:spLocks/>
          </p:cNvSpPr>
          <p:nvPr/>
        </p:nvSpPr>
        <p:spPr>
          <a:xfrm>
            <a:off x="694273" y="219919"/>
            <a:ext cx="7743672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ENCRYPTION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83C273-9EDE-485E-909C-70E843822F4E}"/>
              </a:ext>
            </a:extLst>
          </p:cNvPr>
          <p:cNvSpPr txBox="1">
            <a:spLocks/>
          </p:cNvSpPr>
          <p:nvPr/>
        </p:nvSpPr>
        <p:spPr>
          <a:xfrm>
            <a:off x="515588" y="2440071"/>
            <a:ext cx="5895372" cy="39455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This process takes place after 16 rounds of processing</a:t>
            </a:r>
          </a:p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post processing takes place as shown in flow chart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C72B920-8C50-4E38-AA11-FBED2BF3FA14}"/>
              </a:ext>
            </a:extLst>
          </p:cNvPr>
          <p:cNvSpPr txBox="1">
            <a:spLocks/>
          </p:cNvSpPr>
          <p:nvPr/>
        </p:nvSpPr>
        <p:spPr>
          <a:xfrm>
            <a:off x="694273" y="1041720"/>
            <a:ext cx="4487327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3.2: POST PROCESSING</a:t>
            </a:r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795DCAEC-0CB1-4056-AF77-F8582B49D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" t="1680" r="3983" b="7634"/>
          <a:stretch/>
        </p:blipFill>
        <p:spPr bwMode="auto">
          <a:xfrm>
            <a:off x="7193280" y="1844077"/>
            <a:ext cx="4998720" cy="34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0C94DE-ED6C-4DF8-940C-2CACF28885AB}"/>
              </a:ext>
            </a:extLst>
          </p:cNvPr>
          <p:cNvSpPr txBox="1"/>
          <p:nvPr/>
        </p:nvSpPr>
        <p:spPr>
          <a:xfrm>
            <a:off x="8174736" y="3652149"/>
            <a:ext cx="34747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700" dirty="0">
                <a:solidFill>
                  <a:srgbClr val="00B050"/>
                </a:solidFill>
              </a:rPr>
              <a:t>[18]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79304-7C46-4FA9-90FC-9F6F017D6BF9}"/>
              </a:ext>
            </a:extLst>
          </p:cNvPr>
          <p:cNvSpPr txBox="1"/>
          <p:nvPr/>
        </p:nvSpPr>
        <p:spPr>
          <a:xfrm>
            <a:off x="11582400" y="3652149"/>
            <a:ext cx="34747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700" dirty="0">
                <a:solidFill>
                  <a:srgbClr val="00B050"/>
                </a:solidFill>
              </a:rPr>
              <a:t>[17]</a:t>
            </a:r>
          </a:p>
        </p:txBody>
      </p:sp>
    </p:spTree>
    <p:extLst>
      <p:ext uri="{BB962C8B-B14F-4D97-AF65-F5344CB8AC3E}">
        <p14:creationId xmlns:p14="http://schemas.microsoft.com/office/powerpoint/2010/main" val="255993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949B1-7CC9-498C-988C-C30BB02C22B6}"/>
              </a:ext>
            </a:extLst>
          </p:cNvPr>
          <p:cNvSpPr txBox="1">
            <a:spLocks/>
          </p:cNvSpPr>
          <p:nvPr/>
        </p:nvSpPr>
        <p:spPr>
          <a:xfrm>
            <a:off x="1903931" y="1232709"/>
            <a:ext cx="857873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DECRYPTION USING BLOWFISH ALGORITHM</a:t>
            </a:r>
          </a:p>
        </p:txBody>
      </p:sp>
    </p:spTree>
    <p:extLst>
      <p:ext uri="{BB962C8B-B14F-4D97-AF65-F5344CB8AC3E}">
        <p14:creationId xmlns:p14="http://schemas.microsoft.com/office/powerpoint/2010/main" val="16529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89D323E-90FC-47E7-B9B3-55E76CC474B5}"/>
              </a:ext>
            </a:extLst>
          </p:cNvPr>
          <p:cNvSpPr txBox="1">
            <a:spLocks/>
          </p:cNvSpPr>
          <p:nvPr/>
        </p:nvSpPr>
        <p:spPr>
          <a:xfrm>
            <a:off x="5097632" y="375346"/>
            <a:ext cx="6245559" cy="7242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kern="0" dirty="0">
                <a:solidFill>
                  <a:srgbClr val="0091E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ENTIRE DECRYPTION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9598E3-76E0-47A8-94C5-87877FBC4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" t="8296" r="8361" b="3998"/>
          <a:stretch/>
        </p:blipFill>
        <p:spPr>
          <a:xfrm>
            <a:off x="3810000" y="944880"/>
            <a:ext cx="3769360" cy="55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8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E21B0C8-E613-4681-A21C-D1B068530B1E}"/>
              </a:ext>
            </a:extLst>
          </p:cNvPr>
          <p:cNvSpPr/>
          <p:nvPr/>
        </p:nvSpPr>
        <p:spPr>
          <a:xfrm rot="5400000">
            <a:off x="-69448" y="277793"/>
            <a:ext cx="717630" cy="601884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0D938-D7D8-4284-8ADE-723A01A814DC}"/>
              </a:ext>
            </a:extLst>
          </p:cNvPr>
          <p:cNvSpPr txBox="1">
            <a:spLocks/>
          </p:cNvSpPr>
          <p:nvPr/>
        </p:nvSpPr>
        <p:spPr>
          <a:xfrm>
            <a:off x="694272" y="219919"/>
            <a:ext cx="8175407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Generation of subkeys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1A3E7BA-7AE9-4D04-957E-D5FADBB2A6A7}"/>
              </a:ext>
            </a:extLst>
          </p:cNvPr>
          <p:cNvSpPr/>
          <p:nvPr/>
        </p:nvSpPr>
        <p:spPr>
          <a:xfrm rot="5400000">
            <a:off x="-57873" y="1361312"/>
            <a:ext cx="717630" cy="601884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91F12D4-109D-4981-8F20-2B77258FF94E}"/>
              </a:ext>
            </a:extLst>
          </p:cNvPr>
          <p:cNvSpPr txBox="1">
            <a:spLocks/>
          </p:cNvSpPr>
          <p:nvPr/>
        </p:nvSpPr>
        <p:spPr>
          <a:xfrm>
            <a:off x="694272" y="1303439"/>
            <a:ext cx="9425088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Initialise Substitution boxes</a:t>
            </a:r>
            <a:endParaRPr lang="en-IN" sz="4400" b="1" dirty="0">
              <a:solidFill>
                <a:srgbClr val="5A28C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932AE9-750E-4475-AA51-3C6643EAAD88}"/>
              </a:ext>
            </a:extLst>
          </p:cNvPr>
          <p:cNvGrpSpPr/>
          <p:nvPr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651E76-FE8B-4770-BDEC-43ABCA78AA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CF8800-6ECE-42CA-87BD-D54791C334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A236BA-535D-44B6-B4A8-EBA5E765B9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1BC843-5EAE-40A9-9B7B-5784C8122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3CF543C-2144-4FB5-9457-180F01C28C30}"/>
              </a:ext>
            </a:extLst>
          </p:cNvPr>
          <p:cNvSpPr/>
          <p:nvPr/>
        </p:nvSpPr>
        <p:spPr>
          <a:xfrm>
            <a:off x="1823720" y="2539132"/>
            <a:ext cx="8544560" cy="3095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5A28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SAME AS IN ENCRYPTION PROCESS</a:t>
            </a:r>
          </a:p>
        </p:txBody>
      </p:sp>
    </p:spTree>
    <p:extLst>
      <p:ext uri="{BB962C8B-B14F-4D97-AF65-F5344CB8AC3E}">
        <p14:creationId xmlns:p14="http://schemas.microsoft.com/office/powerpoint/2010/main" val="275804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FAB879-16CB-4330-B508-01DE112F05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181" y="-5603"/>
            <a:ext cx="6068992" cy="6863603"/>
          </a:xfrm>
          <a:solidFill>
            <a:schemeClr val="bg1"/>
          </a:solidFill>
        </p:spPr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7C78A9-7864-40E4-A482-233BFB828DF6}"/>
              </a:ext>
            </a:extLst>
          </p:cNvPr>
          <p:cNvSpPr/>
          <p:nvPr/>
        </p:nvSpPr>
        <p:spPr>
          <a:xfrm rot="5400000">
            <a:off x="-69448" y="277793"/>
            <a:ext cx="717630" cy="601884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3B9E99F-9293-4B74-8A8F-A67A29173A31}"/>
              </a:ext>
            </a:extLst>
          </p:cNvPr>
          <p:cNvSpPr txBox="1">
            <a:spLocks/>
          </p:cNvSpPr>
          <p:nvPr/>
        </p:nvSpPr>
        <p:spPr>
          <a:xfrm>
            <a:off x="694273" y="219919"/>
            <a:ext cx="7743672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DECRYPTION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83C273-9EDE-485E-909C-70E843822F4E}"/>
              </a:ext>
            </a:extLst>
          </p:cNvPr>
          <p:cNvSpPr txBox="1">
            <a:spLocks/>
          </p:cNvSpPr>
          <p:nvPr/>
        </p:nvSpPr>
        <p:spPr>
          <a:xfrm>
            <a:off x="513041" y="2377440"/>
            <a:ext cx="5895372" cy="33274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decryption also consists of 16 rounds with each round(Ri)(as explained above) taking inputs the cipher Text(C.T.) from previous round and corresponding subkey(P[17-i])(i.e. for decryption the subkeys are used in reverse).</a:t>
            </a:r>
          </a:p>
          <a:p>
            <a:pPr marL="0" indent="0">
              <a:lnSpc>
                <a:spcPct val="100000"/>
              </a:lnSpc>
              <a:spcBef>
                <a:spcPts val="35"/>
              </a:spcBef>
              <a:buNone/>
            </a:pP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 block is as same as in Encryption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C72B920-8C50-4E38-AA11-FBED2BF3FA14}"/>
              </a:ext>
            </a:extLst>
          </p:cNvPr>
          <p:cNvSpPr txBox="1">
            <a:spLocks/>
          </p:cNvSpPr>
          <p:nvPr/>
        </p:nvSpPr>
        <p:spPr>
          <a:xfrm>
            <a:off x="694273" y="1041720"/>
            <a:ext cx="3959007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3.1: ROUNDS</a:t>
            </a:r>
          </a:p>
        </p:txBody>
      </p:sp>
      <p:pic>
        <p:nvPicPr>
          <p:cNvPr id="10" name="Picture 2" descr="Lightbox">
            <a:extLst>
              <a:ext uri="{FF2B5EF4-FFF2-40B4-BE49-F238E27FC236}">
                <a16:creationId xmlns:a16="http://schemas.microsoft.com/office/drawing/2014/main" id="{004FEC46-5654-499D-BBBE-B5B41B224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1363" r="4220" b="5437"/>
          <a:stretch/>
        </p:blipFill>
        <p:spPr bwMode="auto">
          <a:xfrm>
            <a:off x="7661788" y="1865738"/>
            <a:ext cx="4149670" cy="356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5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FAB879-16CB-4330-B508-01DE112F05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28640" y="-5603"/>
            <a:ext cx="6667533" cy="6863603"/>
          </a:xfrm>
          <a:solidFill>
            <a:schemeClr val="bg1"/>
          </a:solidFill>
        </p:spPr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7C78A9-7864-40E4-A482-233BFB828DF6}"/>
              </a:ext>
            </a:extLst>
          </p:cNvPr>
          <p:cNvSpPr/>
          <p:nvPr/>
        </p:nvSpPr>
        <p:spPr>
          <a:xfrm rot="5400000">
            <a:off x="-69448" y="277793"/>
            <a:ext cx="717630" cy="601884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3B9E99F-9293-4B74-8A8F-A67A29173A31}"/>
              </a:ext>
            </a:extLst>
          </p:cNvPr>
          <p:cNvSpPr txBox="1">
            <a:spLocks/>
          </p:cNvSpPr>
          <p:nvPr/>
        </p:nvSpPr>
        <p:spPr>
          <a:xfrm>
            <a:off x="694273" y="219919"/>
            <a:ext cx="7743672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DECRYPTION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83C273-9EDE-485E-909C-70E843822F4E}"/>
              </a:ext>
            </a:extLst>
          </p:cNvPr>
          <p:cNvSpPr txBox="1">
            <a:spLocks/>
          </p:cNvSpPr>
          <p:nvPr/>
        </p:nvSpPr>
        <p:spPr>
          <a:xfrm>
            <a:off x="449548" y="2196231"/>
            <a:ext cx="5895372" cy="39455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This process takes place after 16 rounds of processing</a:t>
            </a:r>
          </a:p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post processing takes place as shown in flow chart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C72B920-8C50-4E38-AA11-FBED2BF3FA14}"/>
              </a:ext>
            </a:extLst>
          </p:cNvPr>
          <p:cNvSpPr txBox="1">
            <a:spLocks/>
          </p:cNvSpPr>
          <p:nvPr/>
        </p:nvSpPr>
        <p:spPr>
          <a:xfrm>
            <a:off x="694273" y="1041720"/>
            <a:ext cx="4487327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3.2: POST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ED67C-9BAA-4BF0-A130-F53E6913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" t="3622" r="4690" b="7635"/>
          <a:stretch/>
        </p:blipFill>
        <p:spPr>
          <a:xfrm>
            <a:off x="7061200" y="2287300"/>
            <a:ext cx="5019040" cy="34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D179-185D-40C7-97D4-F3081D2B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rgbClr val="5A28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97AD-E4A5-4EDA-AC65-482D5FB11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 = [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4B7A70E9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B5B32944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DB75092E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C4192623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AD6EA6B0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49A7DF7D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9CEE60B8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8FEDB266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ECAA8C71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699A17FF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5664526C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C2B19EE1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193602A5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75094C29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temp = s[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][L &gt;&gt;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temp = (temp + s[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][L &gt;&gt;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 % (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temp = temp ^ s[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][L &gt;&gt;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temp = (temp + s[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][L &amp;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 % (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598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temp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Lightbox">
            <a:extLst>
              <a:ext uri="{FF2B5EF4-FFF2-40B4-BE49-F238E27FC236}">
                <a16:creationId xmlns:a16="http://schemas.microsoft.com/office/drawing/2014/main" id="{6E35D473-7F19-48FB-8C14-BF6721CE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" t="2603" r="3566" b="2956"/>
          <a:stretch/>
        </p:blipFill>
        <p:spPr bwMode="auto">
          <a:xfrm>
            <a:off x="8663822" y="2951778"/>
            <a:ext cx="3205450" cy="340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18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AF409E-45B9-4B28-A3E6-20E0775D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E799B-8CBC-4E67-A59A-8A06A7AA10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3012" y="1795463"/>
            <a:ext cx="9959788" cy="3724275"/>
          </a:xfrm>
        </p:spPr>
        <p:txBody>
          <a:bodyPr/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the fields of information security and cryptography, encryption is the process of encoding a message or information in a way that only authorized parties can access it and those who are not authorized cannot.</a:t>
            </a: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In this project, data is encrypted and decrypted using BLOWFISH ALGORITHM</a:t>
            </a:r>
          </a:p>
        </p:txBody>
      </p:sp>
    </p:spTree>
    <p:extLst>
      <p:ext uri="{BB962C8B-B14F-4D97-AF65-F5344CB8AC3E}">
        <p14:creationId xmlns:p14="http://schemas.microsoft.com/office/powerpoint/2010/main" val="115697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2A8333-6901-4905-A03F-AB1B2482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355600"/>
            <a:ext cx="10095600" cy="6091467"/>
          </a:xfrm>
        </p:spPr>
        <p:txBody>
          <a:bodyPr/>
          <a:lstStyle/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#ENCRYTION</a:t>
            </a: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L = data&gt;&gt;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R = data &amp;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ffffffff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L = L ^ p[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L1 = calculate(L)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R = R ^ calculate(L1)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L,R = R,L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L,R = R,L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L = L ^ p[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R = R ^ p[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encrypted = (L&lt;&lt;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^ 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encrypted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FB503-1815-4CA1-A136-55C64D6FA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10439" r="4764" b="3202"/>
          <a:stretch/>
        </p:blipFill>
        <p:spPr bwMode="auto">
          <a:xfrm>
            <a:off x="7440592" y="355600"/>
            <a:ext cx="3611302" cy="55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5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2A8333-6901-4905-A03F-AB1B2482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355600"/>
            <a:ext cx="10095600" cy="6091467"/>
          </a:xfrm>
        </p:spPr>
        <p:txBody>
          <a:bodyPr/>
          <a:lstStyle/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CRYTION</a:t>
            </a: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L = data &gt;&gt;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R = data &amp;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ffffffff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L = L ^ p[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L1 = calculate(L)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R = R ^ calculate(L1)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L,R = R,L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L,R = R,L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L =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L^p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R =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R^p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decrypted_data1 = (L&lt;&lt;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^ 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decrypted_data1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1617D-2A88-42CE-8717-91FB9FD3F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" t="8296" r="8361" b="3998"/>
          <a:stretch/>
        </p:blipFill>
        <p:spPr>
          <a:xfrm>
            <a:off x="6992470" y="254598"/>
            <a:ext cx="3769360" cy="55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5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2A8333-6901-4905-A03F-AB1B2482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60" y="203200"/>
            <a:ext cx="6094280" cy="6091467"/>
          </a:xfrm>
        </p:spPr>
        <p:txBody>
          <a:bodyPr/>
          <a:lstStyle/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4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p[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p[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]^key[i%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 = 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 = 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4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temp = encrypt(data)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p[x] = temp &gt;&gt; 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x+=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p[x] = temp &amp; 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ffffffff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x+=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data = temp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encrypt_data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14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 data to encrypt: 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encrypt_data.bit_length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&lt;=</a:t>
            </a:r>
            <a:r>
              <a:rPr lang="en-IN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4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"Valid Input!!!"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4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"Invalid Input!!"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432E-FF86-4699-9EC2-80A1AC3F16AF}"/>
              </a:ext>
            </a:extLst>
          </p:cNvPr>
          <p:cNvSpPr txBox="1">
            <a:spLocks/>
          </p:cNvSpPr>
          <p:nvPr/>
        </p:nvSpPr>
        <p:spPr>
          <a:xfrm>
            <a:off x="4685480" y="193039"/>
            <a:ext cx="7506520" cy="609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data_encrypted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encrypt(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encrypt_data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"Encrypted data is: 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data_encrypted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"Hex value :"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data_encrypted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data_decrypted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decrypt(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data_encrypted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 after decryption is : 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data_decrypted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3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5C8D5B-3F6B-4F4C-AC1A-9416ADE5A521}"/>
              </a:ext>
            </a:extLst>
          </p:cNvPr>
          <p:cNvSpPr/>
          <p:nvPr/>
        </p:nvSpPr>
        <p:spPr>
          <a:xfrm>
            <a:off x="5676153" y="1874222"/>
            <a:ext cx="4537934" cy="26350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37710-E2A4-4EAC-8630-326A25248EBE}"/>
              </a:ext>
            </a:extLst>
          </p:cNvPr>
          <p:cNvSpPr txBox="1">
            <a:spLocks/>
          </p:cNvSpPr>
          <p:nvPr/>
        </p:nvSpPr>
        <p:spPr>
          <a:xfrm>
            <a:off x="5599020" y="316533"/>
            <a:ext cx="4692200" cy="93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800" b="1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58CD2-B857-44F9-AC4F-1DF8CF55B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58" b="53663"/>
          <a:stretch/>
        </p:blipFill>
        <p:spPr>
          <a:xfrm>
            <a:off x="6095910" y="2262593"/>
            <a:ext cx="3698419" cy="321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67178-5E3A-4F4A-8BE9-0F6D99F2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22" y="2972304"/>
            <a:ext cx="3292125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9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AF409E-45B9-4B28-A3E6-20E0775D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E799B-8CBC-4E67-A59A-8A06A7AA10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3012" y="1795463"/>
            <a:ext cx="9959788" cy="3724275"/>
          </a:xfrm>
        </p:spPr>
        <p:txBody>
          <a:bodyPr/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Blowfish is a fast block cipher except when changing keys.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faster and much better than DES Encryption.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Blowfish uses a 64-bit block size which makes it vulnerable to birthday attacks.</a:t>
            </a:r>
          </a:p>
        </p:txBody>
      </p:sp>
    </p:spTree>
    <p:extLst>
      <p:ext uri="{BB962C8B-B14F-4D97-AF65-F5344CB8AC3E}">
        <p14:creationId xmlns:p14="http://schemas.microsoft.com/office/powerpoint/2010/main" val="366688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AF409E-45B9-4B28-A3E6-20E0775D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E799B-8CBC-4E67-A59A-8A06A7AA10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3012" y="1795463"/>
            <a:ext cx="9959788" cy="3724275"/>
          </a:xfrm>
        </p:spPr>
        <p:txBody>
          <a:bodyPr/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Bulk Encryption.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Packet Encryption(ATM Packets)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Password Hashing 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A49AF-8E71-424E-BEC8-DF9D45C2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25" y1="70981" x2="43883" y2="65136"/>
                        <a14:foregroundMark x1="47961" y1="65553" x2="48287" y2="61795"/>
                        <a14:backgroundMark x1="77488" y1="35073" x2="80587" y2="30689"/>
                        <a14:backgroundMark x1="80587" y1="30689" x2="84013" y2="32568"/>
                        <a14:backgroundMark x1="16803" y1="67850" x2="15171" y2="75365"/>
                        <a14:backgroundMark x1="27569" y1="66806" x2="29364" y2="56994"/>
                        <a14:backgroundMark x1="53507" y1="33612" x2="64274" y2="33612"/>
                        <a14:backgroundMark x1="25775" y1="81002" x2="25775" y2="79541"/>
                        <a14:backgroundMark x1="48124" y1="43841" x2="49429" y2="42171"/>
                        <a14:backgroundMark x1="51387" y1="64927" x2="51876" y2="61169"/>
                        <a14:backgroundMark x1="74062" y1="42171" x2="76183" y2="40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1147762"/>
            <a:ext cx="58388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9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ABB0B9-4827-4A31-8B89-BA7488EAC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5A28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ENCRYPTION WORKS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65DD68FD-21EB-4DCC-A658-2B3695FB79CA}"/>
              </a:ext>
            </a:extLst>
          </p:cNvPr>
          <p:cNvSpPr/>
          <p:nvPr/>
        </p:nvSpPr>
        <p:spPr>
          <a:xfrm>
            <a:off x="2682240" y="1781365"/>
            <a:ext cx="6827519" cy="329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815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AF409E-45B9-4B28-A3E6-20E0775D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800" b="1" dirty="0">
                <a:latin typeface="Cambria" panose="02040503050406030204" pitchFamily="18" charset="0"/>
                <a:ea typeface="Cambria" panose="02040503050406030204" pitchFamily="18" charset="0"/>
              </a:rPr>
              <a:t>BLOWFISH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E799B-8CBC-4E67-A59A-8A06A7AA10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4587" y="1456209"/>
            <a:ext cx="10766612" cy="394558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Blowfish is an encryption technique designed by </a:t>
            </a:r>
            <a:r>
              <a:rPr lang="en-US" sz="2400" b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Bruce </a:t>
            </a:r>
            <a:r>
              <a:rPr lang="en-US" sz="2400" b="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Schneier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1993 as an alternative to DES Encryption Technique.</a:t>
            </a: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significantly faster than DES (data Encryption Standard) and provides a good encryption rate.</a:t>
            </a: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one of the first, secure block ciphers not subjects to any patents and hence freely available for anyone to use.</a:t>
            </a:r>
          </a:p>
          <a:p>
            <a:pPr marL="0" indent="0">
              <a:lnSpc>
                <a:spcPct val="100000"/>
              </a:lnSpc>
              <a:spcBef>
                <a:spcPts val="35"/>
              </a:spcBef>
              <a:buNone/>
            </a:pPr>
            <a:r>
              <a:rPr lang="en-US" sz="2400" b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 Block Size: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64 bits</a:t>
            </a:r>
          </a:p>
          <a:p>
            <a:pPr marL="0" indent="0">
              <a:lnSpc>
                <a:spcPct val="100000"/>
              </a:lnSpc>
              <a:spcBef>
                <a:spcPts val="35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Size: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32 bits to 448 bits variable size</a:t>
            </a:r>
          </a:p>
          <a:p>
            <a:pPr marL="0" indent="0">
              <a:lnSpc>
                <a:spcPct val="100000"/>
              </a:lnSpc>
              <a:spcBef>
                <a:spcPts val="35"/>
              </a:spcBef>
              <a:buNone/>
            </a:pPr>
            <a:r>
              <a:rPr lang="en-US" sz="2400" b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subkeys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18 [P- array]</a:t>
            </a:r>
          </a:p>
          <a:p>
            <a:pPr marL="0" indent="0">
              <a:lnSpc>
                <a:spcPct val="100000"/>
              </a:lnSpc>
              <a:spcBef>
                <a:spcPts val="35"/>
              </a:spcBef>
              <a:buNone/>
            </a:pPr>
            <a:r>
              <a:rPr lang="en-US" sz="2400" b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rounds: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16</a:t>
            </a:r>
          </a:p>
          <a:p>
            <a:pPr marL="0" indent="0">
              <a:lnSpc>
                <a:spcPct val="100000"/>
              </a:lnSpc>
              <a:spcBef>
                <a:spcPts val="35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substitution boxes: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4 [each having 256 entries of 32 bits each]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3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949B1-7CC9-498C-988C-C30BB02C22B6}"/>
              </a:ext>
            </a:extLst>
          </p:cNvPr>
          <p:cNvSpPr txBox="1">
            <a:spLocks/>
          </p:cNvSpPr>
          <p:nvPr/>
        </p:nvSpPr>
        <p:spPr>
          <a:xfrm>
            <a:off x="1903931" y="1232709"/>
            <a:ext cx="857873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ENCRYPTION USING BLOWFISH ALGORITHM</a:t>
            </a:r>
          </a:p>
        </p:txBody>
      </p:sp>
    </p:spTree>
    <p:extLst>
      <p:ext uri="{BB962C8B-B14F-4D97-AF65-F5344CB8AC3E}">
        <p14:creationId xmlns:p14="http://schemas.microsoft.com/office/powerpoint/2010/main" val="42510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89D323E-90FC-47E7-B9B3-55E76CC474B5}"/>
              </a:ext>
            </a:extLst>
          </p:cNvPr>
          <p:cNvSpPr txBox="1">
            <a:spLocks/>
          </p:cNvSpPr>
          <p:nvPr/>
        </p:nvSpPr>
        <p:spPr>
          <a:xfrm>
            <a:off x="5097632" y="375346"/>
            <a:ext cx="6245559" cy="7242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kern="0" dirty="0">
                <a:solidFill>
                  <a:srgbClr val="0091E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ENTIRE ENCRYPTION 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E5F1B5-2069-4868-9AA2-8D2D66FAB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10439" r="4764" b="3202"/>
          <a:stretch/>
        </p:blipFill>
        <p:spPr bwMode="auto">
          <a:xfrm>
            <a:off x="3935392" y="1120337"/>
            <a:ext cx="3611302" cy="55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FAB879-16CB-4330-B508-01DE112F05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181" y="-5603"/>
            <a:ext cx="6068992" cy="6863603"/>
          </a:xfrm>
          <a:solidFill>
            <a:schemeClr val="bg1"/>
          </a:solidFill>
        </p:spPr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7C78A9-7864-40E4-A482-233BFB828DF6}"/>
              </a:ext>
            </a:extLst>
          </p:cNvPr>
          <p:cNvSpPr/>
          <p:nvPr/>
        </p:nvSpPr>
        <p:spPr>
          <a:xfrm rot="5400000">
            <a:off x="-69448" y="277793"/>
            <a:ext cx="717630" cy="601884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3B9E99F-9293-4B74-8A8F-A67A29173A31}"/>
              </a:ext>
            </a:extLst>
          </p:cNvPr>
          <p:cNvSpPr txBox="1">
            <a:spLocks/>
          </p:cNvSpPr>
          <p:nvPr/>
        </p:nvSpPr>
        <p:spPr>
          <a:xfrm>
            <a:off x="694273" y="219919"/>
            <a:ext cx="7743672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Generation of subkeys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83C273-9EDE-485E-909C-70E843822F4E}"/>
              </a:ext>
            </a:extLst>
          </p:cNvPr>
          <p:cNvSpPr txBox="1">
            <a:spLocks/>
          </p:cNvSpPr>
          <p:nvPr/>
        </p:nvSpPr>
        <p:spPr>
          <a:xfrm>
            <a:off x="513041" y="1759351"/>
            <a:ext cx="5895372" cy="39455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18 subkeys{P[0]…P[17]} are needed in both encryption as well as decryption process and the same subkeys are used for both the processes.</a:t>
            </a:r>
          </a:p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These 18 subkeys are stored in a P-array with each array element being a 32-bit entry.</a:t>
            </a:r>
          </a:p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initialized randomly in hexadecimal form.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A4757B-E549-47A7-840C-36B0AFF80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t="5941" r="3963" b="8794"/>
          <a:stretch/>
        </p:blipFill>
        <p:spPr bwMode="auto">
          <a:xfrm>
            <a:off x="7550552" y="2210764"/>
            <a:ext cx="4641448" cy="29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B82740-E58C-4705-BBEA-06F254349B32}"/>
              </a:ext>
            </a:extLst>
          </p:cNvPr>
          <p:cNvSpPr txBox="1"/>
          <p:nvPr/>
        </p:nvSpPr>
        <p:spPr>
          <a:xfrm>
            <a:off x="8299048" y="1528519"/>
            <a:ext cx="273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 Array:</a:t>
            </a:r>
            <a:endParaRPr lang="en-IN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4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D1015F-015D-4972-BD6E-F19689C90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484" y="266218"/>
            <a:ext cx="11573197" cy="562529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Now each of the subkey is changed with respect to the input key as: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P[0] = P[0]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XOR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1st 32-bits of input key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P[1] = P[1]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XOR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2nd 32-bits of input key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	.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	.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	.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P[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] = P[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XOR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(i+1)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32-bits of input key 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(roll over to 1st 32-bits depending on the key length)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	.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	.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	.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P[17] = P[17]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XOR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18th 32-bits of input key 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(roll over to 1st 32-bits depending on key length)</a:t>
            </a:r>
          </a:p>
          <a:p>
            <a:pPr algn="l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resultant P-array holds 18 subkeys that is used during the entire encryption process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4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7C78A9-7864-40E4-A482-233BFB828DF6}"/>
              </a:ext>
            </a:extLst>
          </p:cNvPr>
          <p:cNvSpPr/>
          <p:nvPr/>
        </p:nvSpPr>
        <p:spPr>
          <a:xfrm rot="5400000">
            <a:off x="-69448" y="277793"/>
            <a:ext cx="717630" cy="601884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3B9E99F-9293-4B74-8A8F-A67A29173A31}"/>
              </a:ext>
            </a:extLst>
          </p:cNvPr>
          <p:cNvSpPr txBox="1">
            <a:spLocks/>
          </p:cNvSpPr>
          <p:nvPr/>
        </p:nvSpPr>
        <p:spPr>
          <a:xfrm>
            <a:off x="694273" y="219919"/>
            <a:ext cx="8256008" cy="71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Initialise Substitution boxes</a:t>
            </a:r>
            <a:endParaRPr lang="en-IN" sz="4000" b="1" dirty="0">
              <a:solidFill>
                <a:srgbClr val="5A28C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83C273-9EDE-485E-909C-70E843822F4E}"/>
              </a:ext>
            </a:extLst>
          </p:cNvPr>
          <p:cNvSpPr txBox="1">
            <a:spLocks/>
          </p:cNvSpPr>
          <p:nvPr/>
        </p:nvSpPr>
        <p:spPr>
          <a:xfrm>
            <a:off x="524616" y="1956213"/>
            <a:ext cx="5895372" cy="2939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 Substitution boxes(S-boxes) are needed{S[0]…S[3]} in both encryption as well as decryption process with each S-box having 256 entries{S[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][0]…S[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][255]} where each entry is 32-bit.</a:t>
            </a:r>
          </a:p>
          <a:p>
            <a:pPr marL="285750" indent="-285750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initialized randomly in Hexadecimal form.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6DE2FB-2209-466C-99C1-1C00AD754466}"/>
              </a:ext>
            </a:extLst>
          </p:cNvPr>
          <p:cNvGrpSpPr/>
          <p:nvPr/>
        </p:nvGrpSpPr>
        <p:grpSpPr>
          <a:xfrm>
            <a:off x="7836061" y="381963"/>
            <a:ext cx="4178564" cy="6256118"/>
            <a:chOff x="9402815" y="2468916"/>
            <a:chExt cx="1110707" cy="220691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E689DC-B144-4435-91C0-7BB9713D1FAD}"/>
                </a:ext>
              </a:extLst>
            </p:cNvPr>
            <p:cNvSpPr/>
            <p:nvPr/>
          </p:nvSpPr>
          <p:spPr>
            <a:xfrm>
              <a:off x="9413151" y="2468916"/>
              <a:ext cx="1100371" cy="2206915"/>
            </a:xfrm>
            <a:custGeom>
              <a:avLst/>
              <a:gdLst>
                <a:gd name="connsiteX0" fmla="*/ 2735492 w 3163276"/>
                <a:gd name="connsiteY0" fmla="*/ 6344296 h 6344296"/>
                <a:gd name="connsiteX1" fmla="*/ 427705 w 3163276"/>
                <a:gd name="connsiteY1" fmla="*/ 6344296 h 6344296"/>
                <a:gd name="connsiteX2" fmla="*/ 0 w 3163276"/>
                <a:gd name="connsiteY2" fmla="*/ 5916591 h 6344296"/>
                <a:gd name="connsiteX3" fmla="*/ 0 w 3163276"/>
                <a:gd name="connsiteY3" fmla="*/ 427705 h 6344296"/>
                <a:gd name="connsiteX4" fmla="*/ 427705 w 3163276"/>
                <a:gd name="connsiteY4" fmla="*/ 0 h 6344296"/>
                <a:gd name="connsiteX5" fmla="*/ 2735571 w 3163276"/>
                <a:gd name="connsiteY5" fmla="*/ 0 h 6344296"/>
                <a:gd name="connsiteX6" fmla="*/ 3163277 w 3163276"/>
                <a:gd name="connsiteY6" fmla="*/ 427705 h 6344296"/>
                <a:gd name="connsiteX7" fmla="*/ 3163277 w 3163276"/>
                <a:gd name="connsiteY7" fmla="*/ 5916591 h 6344296"/>
                <a:gd name="connsiteX8" fmla="*/ 2735492 w 3163276"/>
                <a:gd name="connsiteY8" fmla="*/ 6344296 h 63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3276" h="6344296">
                  <a:moveTo>
                    <a:pt x="2735492" y="6344296"/>
                  </a:moveTo>
                  <a:lnTo>
                    <a:pt x="427705" y="6344296"/>
                  </a:lnTo>
                  <a:cubicBezTo>
                    <a:pt x="191517" y="6344296"/>
                    <a:pt x="0" y="6152779"/>
                    <a:pt x="0" y="5916591"/>
                  </a:cubicBezTo>
                  <a:lnTo>
                    <a:pt x="0" y="427705"/>
                  </a:lnTo>
                  <a:cubicBezTo>
                    <a:pt x="0" y="191517"/>
                    <a:pt x="191517" y="0"/>
                    <a:pt x="427705" y="0"/>
                  </a:cubicBezTo>
                  <a:lnTo>
                    <a:pt x="2735571" y="0"/>
                  </a:lnTo>
                  <a:cubicBezTo>
                    <a:pt x="2971760" y="0"/>
                    <a:pt x="3163277" y="191517"/>
                    <a:pt x="3163277" y="427705"/>
                  </a:cubicBezTo>
                  <a:lnTo>
                    <a:pt x="3163277" y="5916591"/>
                  </a:lnTo>
                  <a:cubicBezTo>
                    <a:pt x="3163197" y="6152779"/>
                    <a:pt x="2971680" y="6344296"/>
                    <a:pt x="2735492" y="634429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898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FCD0556-FB32-4EF3-AAB9-0F1B4E8A348B}"/>
                </a:ext>
              </a:extLst>
            </p:cNvPr>
            <p:cNvSpPr/>
            <p:nvPr/>
          </p:nvSpPr>
          <p:spPr>
            <a:xfrm>
              <a:off x="9419191" y="2481029"/>
              <a:ext cx="1088292" cy="2182689"/>
            </a:xfrm>
            <a:custGeom>
              <a:avLst/>
              <a:gdLst>
                <a:gd name="connsiteX0" fmla="*/ 2735492 w 3163276"/>
                <a:gd name="connsiteY0" fmla="*/ 6344296 h 6344296"/>
                <a:gd name="connsiteX1" fmla="*/ 427705 w 3163276"/>
                <a:gd name="connsiteY1" fmla="*/ 6344296 h 6344296"/>
                <a:gd name="connsiteX2" fmla="*/ 0 w 3163276"/>
                <a:gd name="connsiteY2" fmla="*/ 5916591 h 6344296"/>
                <a:gd name="connsiteX3" fmla="*/ 0 w 3163276"/>
                <a:gd name="connsiteY3" fmla="*/ 427705 h 6344296"/>
                <a:gd name="connsiteX4" fmla="*/ 427705 w 3163276"/>
                <a:gd name="connsiteY4" fmla="*/ 0 h 6344296"/>
                <a:gd name="connsiteX5" fmla="*/ 2735571 w 3163276"/>
                <a:gd name="connsiteY5" fmla="*/ 0 h 6344296"/>
                <a:gd name="connsiteX6" fmla="*/ 3163277 w 3163276"/>
                <a:gd name="connsiteY6" fmla="*/ 427705 h 6344296"/>
                <a:gd name="connsiteX7" fmla="*/ 3163277 w 3163276"/>
                <a:gd name="connsiteY7" fmla="*/ 5916591 h 6344296"/>
                <a:gd name="connsiteX8" fmla="*/ 2735492 w 3163276"/>
                <a:gd name="connsiteY8" fmla="*/ 6344296 h 63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3276" h="6344296">
                  <a:moveTo>
                    <a:pt x="2735492" y="6344296"/>
                  </a:moveTo>
                  <a:lnTo>
                    <a:pt x="427705" y="6344296"/>
                  </a:lnTo>
                  <a:cubicBezTo>
                    <a:pt x="191517" y="6344296"/>
                    <a:pt x="0" y="6152779"/>
                    <a:pt x="0" y="5916591"/>
                  </a:cubicBezTo>
                  <a:lnTo>
                    <a:pt x="0" y="427705"/>
                  </a:lnTo>
                  <a:cubicBezTo>
                    <a:pt x="0" y="191517"/>
                    <a:pt x="191517" y="0"/>
                    <a:pt x="427705" y="0"/>
                  </a:cubicBezTo>
                  <a:lnTo>
                    <a:pt x="2735571" y="0"/>
                  </a:lnTo>
                  <a:cubicBezTo>
                    <a:pt x="2971760" y="0"/>
                    <a:pt x="3163277" y="191517"/>
                    <a:pt x="3163277" y="427705"/>
                  </a:cubicBezTo>
                  <a:lnTo>
                    <a:pt x="3163277" y="5916591"/>
                  </a:lnTo>
                  <a:cubicBezTo>
                    <a:pt x="3163197" y="6152779"/>
                    <a:pt x="2971680" y="6344296"/>
                    <a:pt x="2735492" y="6344296"/>
                  </a:cubicBezTo>
                  <a:close/>
                </a:path>
              </a:pathLst>
            </a:custGeom>
            <a:solidFill>
              <a:schemeClr val="bg1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D19989-F232-4312-9021-71191C6B9BF5}"/>
                </a:ext>
              </a:extLst>
            </p:cNvPr>
            <p:cNvSpPr/>
            <p:nvPr/>
          </p:nvSpPr>
          <p:spPr>
            <a:xfrm>
              <a:off x="9477436" y="2538172"/>
              <a:ext cx="971800" cy="2068404"/>
            </a:xfrm>
            <a:custGeom>
              <a:avLst/>
              <a:gdLst>
                <a:gd name="connsiteX0" fmla="*/ 2505165 w 2824676"/>
                <a:gd name="connsiteY0" fmla="*/ 6012112 h 6012111"/>
                <a:gd name="connsiteX1" fmla="*/ 319512 w 2824676"/>
                <a:gd name="connsiteY1" fmla="*/ 6012112 h 6012111"/>
                <a:gd name="connsiteX2" fmla="*/ 0 w 2824676"/>
                <a:gd name="connsiteY2" fmla="*/ 5692600 h 6012111"/>
                <a:gd name="connsiteX3" fmla="*/ 0 w 2824676"/>
                <a:gd name="connsiteY3" fmla="*/ 319512 h 6012111"/>
                <a:gd name="connsiteX4" fmla="*/ 319512 w 2824676"/>
                <a:gd name="connsiteY4" fmla="*/ 0 h 6012111"/>
                <a:gd name="connsiteX5" fmla="*/ 2505165 w 2824676"/>
                <a:gd name="connsiteY5" fmla="*/ 0 h 6012111"/>
                <a:gd name="connsiteX6" fmla="*/ 2824677 w 2824676"/>
                <a:gd name="connsiteY6" fmla="*/ 319512 h 6012111"/>
                <a:gd name="connsiteX7" fmla="*/ 2824677 w 2824676"/>
                <a:gd name="connsiteY7" fmla="*/ 5692600 h 6012111"/>
                <a:gd name="connsiteX8" fmla="*/ 2505165 w 2824676"/>
                <a:gd name="connsiteY8" fmla="*/ 6012112 h 601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4676" h="6012111">
                  <a:moveTo>
                    <a:pt x="2505165" y="6012112"/>
                  </a:moveTo>
                  <a:lnTo>
                    <a:pt x="319512" y="6012112"/>
                  </a:lnTo>
                  <a:cubicBezTo>
                    <a:pt x="143044" y="6012112"/>
                    <a:pt x="0" y="5869068"/>
                    <a:pt x="0" y="5692600"/>
                  </a:cubicBezTo>
                  <a:lnTo>
                    <a:pt x="0" y="319512"/>
                  </a:lnTo>
                  <a:cubicBezTo>
                    <a:pt x="0" y="143044"/>
                    <a:pt x="143044" y="0"/>
                    <a:pt x="319512" y="0"/>
                  </a:cubicBezTo>
                  <a:lnTo>
                    <a:pt x="2505165" y="0"/>
                  </a:lnTo>
                  <a:cubicBezTo>
                    <a:pt x="2681633" y="0"/>
                    <a:pt x="2824677" y="143044"/>
                    <a:pt x="2824677" y="319512"/>
                  </a:cubicBezTo>
                  <a:lnTo>
                    <a:pt x="2824677" y="5692600"/>
                  </a:lnTo>
                  <a:cubicBezTo>
                    <a:pt x="2824677" y="5869068"/>
                    <a:pt x="2681633" y="6012112"/>
                    <a:pt x="2505165" y="6012112"/>
                  </a:cubicBezTo>
                  <a:close/>
                </a:path>
              </a:pathLst>
            </a:custGeom>
            <a:solidFill>
              <a:srgbClr val="5A28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760B63C-5346-4DE3-8392-66DEA93E0E74}"/>
                </a:ext>
              </a:extLst>
            </p:cNvPr>
            <p:cNvSpPr/>
            <p:nvPr/>
          </p:nvSpPr>
          <p:spPr>
            <a:xfrm>
              <a:off x="9692544" y="2505831"/>
              <a:ext cx="541584" cy="98098"/>
            </a:xfrm>
            <a:custGeom>
              <a:avLst/>
              <a:gdLst>
                <a:gd name="connsiteX0" fmla="*/ 1462039 w 1574192"/>
                <a:gd name="connsiteY0" fmla="*/ 285137 h 285136"/>
                <a:gd name="connsiteX1" fmla="*/ 112154 w 1574192"/>
                <a:gd name="connsiteY1" fmla="*/ 285137 h 285136"/>
                <a:gd name="connsiteX2" fmla="*/ 0 w 1574192"/>
                <a:gd name="connsiteY2" fmla="*/ 172983 h 285136"/>
                <a:gd name="connsiteX3" fmla="*/ 0 w 1574192"/>
                <a:gd name="connsiteY3" fmla="*/ 4435 h 285136"/>
                <a:gd name="connsiteX4" fmla="*/ 4435 w 1574192"/>
                <a:gd name="connsiteY4" fmla="*/ 0 h 285136"/>
                <a:gd name="connsiteX5" fmla="*/ 1569758 w 1574192"/>
                <a:gd name="connsiteY5" fmla="*/ 0 h 285136"/>
                <a:gd name="connsiteX6" fmla="*/ 1574193 w 1574192"/>
                <a:gd name="connsiteY6" fmla="*/ 4435 h 285136"/>
                <a:gd name="connsiteX7" fmla="*/ 1574193 w 1574192"/>
                <a:gd name="connsiteY7" fmla="*/ 172983 h 285136"/>
                <a:gd name="connsiteX8" fmla="*/ 1462039 w 1574192"/>
                <a:gd name="connsiteY8" fmla="*/ 285137 h 28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92" h="285136">
                  <a:moveTo>
                    <a:pt x="1462039" y="285137"/>
                  </a:moveTo>
                  <a:lnTo>
                    <a:pt x="112154" y="285137"/>
                  </a:lnTo>
                  <a:cubicBezTo>
                    <a:pt x="50216" y="285137"/>
                    <a:pt x="0" y="234921"/>
                    <a:pt x="0" y="172983"/>
                  </a:cubicBezTo>
                  <a:lnTo>
                    <a:pt x="0" y="4435"/>
                  </a:lnTo>
                  <a:cubicBezTo>
                    <a:pt x="0" y="1980"/>
                    <a:pt x="1980" y="0"/>
                    <a:pt x="4435" y="0"/>
                  </a:cubicBezTo>
                  <a:lnTo>
                    <a:pt x="1569758" y="0"/>
                  </a:lnTo>
                  <a:cubicBezTo>
                    <a:pt x="1572213" y="0"/>
                    <a:pt x="1574193" y="1980"/>
                    <a:pt x="1574193" y="4435"/>
                  </a:cubicBezTo>
                  <a:lnTo>
                    <a:pt x="1574193" y="172983"/>
                  </a:lnTo>
                  <a:cubicBezTo>
                    <a:pt x="1574193" y="234921"/>
                    <a:pt x="1523977" y="285137"/>
                    <a:pt x="1462039" y="285137"/>
                  </a:cubicBezTo>
                  <a:close/>
                </a:path>
              </a:pathLst>
            </a:custGeom>
            <a:solidFill>
              <a:schemeClr val="bg1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6EE357-5216-402D-BB56-833328585FC0}"/>
                </a:ext>
              </a:extLst>
            </p:cNvPr>
            <p:cNvSpPr/>
            <p:nvPr/>
          </p:nvSpPr>
          <p:spPr>
            <a:xfrm>
              <a:off x="9402815" y="2755553"/>
              <a:ext cx="13379" cy="80849"/>
            </a:xfrm>
            <a:custGeom>
              <a:avLst/>
              <a:gdLst>
                <a:gd name="connsiteX0" fmla="*/ 0 w 38889"/>
                <a:gd name="connsiteY0" fmla="*/ 211793 h 235000"/>
                <a:gd name="connsiteX1" fmla="*/ 0 w 38889"/>
                <a:gd name="connsiteY1" fmla="*/ 23207 h 235000"/>
                <a:gd name="connsiteX2" fmla="*/ 23207 w 38889"/>
                <a:gd name="connsiteY2" fmla="*/ 0 h 235000"/>
                <a:gd name="connsiteX3" fmla="*/ 31048 w 38889"/>
                <a:gd name="connsiteY3" fmla="*/ 0 h 235000"/>
                <a:gd name="connsiteX4" fmla="*/ 38889 w 38889"/>
                <a:gd name="connsiteY4" fmla="*/ 7841 h 235000"/>
                <a:gd name="connsiteX5" fmla="*/ 38889 w 38889"/>
                <a:gd name="connsiteY5" fmla="*/ 227159 h 235000"/>
                <a:gd name="connsiteX6" fmla="*/ 31048 w 38889"/>
                <a:gd name="connsiteY6" fmla="*/ 235000 h 235000"/>
                <a:gd name="connsiteX7" fmla="*/ 23207 w 38889"/>
                <a:gd name="connsiteY7" fmla="*/ 235000 h 235000"/>
                <a:gd name="connsiteX8" fmla="*/ 0 w 38889"/>
                <a:gd name="connsiteY8" fmla="*/ 211793 h 2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89" h="235000">
                  <a:moveTo>
                    <a:pt x="0" y="211793"/>
                  </a:moveTo>
                  <a:lnTo>
                    <a:pt x="0" y="23207"/>
                  </a:lnTo>
                  <a:cubicBezTo>
                    <a:pt x="0" y="10376"/>
                    <a:pt x="10376" y="0"/>
                    <a:pt x="23207" y="0"/>
                  </a:cubicBezTo>
                  <a:lnTo>
                    <a:pt x="31048" y="0"/>
                  </a:lnTo>
                  <a:cubicBezTo>
                    <a:pt x="35404" y="0"/>
                    <a:pt x="38889" y="3485"/>
                    <a:pt x="38889" y="7841"/>
                  </a:cubicBezTo>
                  <a:lnTo>
                    <a:pt x="38889" y="227159"/>
                  </a:lnTo>
                  <a:cubicBezTo>
                    <a:pt x="38889" y="231515"/>
                    <a:pt x="35404" y="235000"/>
                    <a:pt x="31048" y="235000"/>
                  </a:cubicBezTo>
                  <a:lnTo>
                    <a:pt x="23207" y="235000"/>
                  </a:lnTo>
                  <a:cubicBezTo>
                    <a:pt x="10376" y="235000"/>
                    <a:pt x="0" y="224545"/>
                    <a:pt x="0" y="21179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C1FF03-C9AC-4E73-A7D1-1CDF6C818052}"/>
                </a:ext>
              </a:extLst>
            </p:cNvPr>
            <p:cNvSpPr/>
            <p:nvPr/>
          </p:nvSpPr>
          <p:spPr>
            <a:xfrm>
              <a:off x="9402815" y="3116883"/>
              <a:ext cx="13352" cy="158401"/>
            </a:xfrm>
            <a:custGeom>
              <a:avLst/>
              <a:gdLst>
                <a:gd name="connsiteX0" fmla="*/ 0 w 38810"/>
                <a:gd name="connsiteY0" fmla="*/ 434755 h 460416"/>
                <a:gd name="connsiteX1" fmla="*/ 0 w 38810"/>
                <a:gd name="connsiteY1" fmla="*/ 25583 h 460416"/>
                <a:gd name="connsiteX2" fmla="*/ 25583 w 38810"/>
                <a:gd name="connsiteY2" fmla="*/ 0 h 460416"/>
                <a:gd name="connsiteX3" fmla="*/ 28514 w 38810"/>
                <a:gd name="connsiteY3" fmla="*/ 0 h 460416"/>
                <a:gd name="connsiteX4" fmla="*/ 38810 w 38810"/>
                <a:gd name="connsiteY4" fmla="*/ 10297 h 460416"/>
                <a:gd name="connsiteX5" fmla="*/ 38810 w 38810"/>
                <a:gd name="connsiteY5" fmla="*/ 450120 h 460416"/>
                <a:gd name="connsiteX6" fmla="*/ 28514 w 38810"/>
                <a:gd name="connsiteY6" fmla="*/ 460417 h 460416"/>
                <a:gd name="connsiteX7" fmla="*/ 25583 w 38810"/>
                <a:gd name="connsiteY7" fmla="*/ 460417 h 460416"/>
                <a:gd name="connsiteX8" fmla="*/ 0 w 38810"/>
                <a:gd name="connsiteY8" fmla="*/ 434755 h 4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10" h="460416">
                  <a:moveTo>
                    <a:pt x="0" y="434755"/>
                  </a:moveTo>
                  <a:lnTo>
                    <a:pt x="0" y="25583"/>
                  </a:lnTo>
                  <a:cubicBezTo>
                    <a:pt x="0" y="11405"/>
                    <a:pt x="11485" y="0"/>
                    <a:pt x="25583" y="0"/>
                  </a:cubicBezTo>
                  <a:lnTo>
                    <a:pt x="28514" y="0"/>
                  </a:lnTo>
                  <a:cubicBezTo>
                    <a:pt x="34216" y="0"/>
                    <a:pt x="38810" y="4594"/>
                    <a:pt x="38810" y="10297"/>
                  </a:cubicBezTo>
                  <a:lnTo>
                    <a:pt x="38810" y="450120"/>
                  </a:lnTo>
                  <a:cubicBezTo>
                    <a:pt x="38810" y="455823"/>
                    <a:pt x="34216" y="460417"/>
                    <a:pt x="28514" y="460417"/>
                  </a:cubicBezTo>
                  <a:lnTo>
                    <a:pt x="25583" y="460417"/>
                  </a:lnTo>
                  <a:cubicBezTo>
                    <a:pt x="11485" y="460417"/>
                    <a:pt x="0" y="448932"/>
                    <a:pt x="0" y="4347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26A55D-DBA2-4764-BBCB-8654DE25D10E}"/>
                </a:ext>
              </a:extLst>
            </p:cNvPr>
            <p:cNvGrpSpPr/>
            <p:nvPr/>
          </p:nvGrpSpPr>
          <p:grpSpPr>
            <a:xfrm>
              <a:off x="9855851" y="2545588"/>
              <a:ext cx="214971" cy="37659"/>
              <a:chOff x="9998875" y="524011"/>
              <a:chExt cx="624845" cy="10946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AA4322-7E06-4A36-86BE-704279EA1ECE}"/>
                  </a:ext>
                </a:extLst>
              </p:cNvPr>
              <p:cNvSpPr/>
              <p:nvPr/>
            </p:nvSpPr>
            <p:spPr>
              <a:xfrm>
                <a:off x="9998875" y="555218"/>
                <a:ext cx="442595" cy="47047"/>
              </a:xfrm>
              <a:custGeom>
                <a:avLst/>
                <a:gdLst>
                  <a:gd name="connsiteX0" fmla="*/ 419072 w 442595"/>
                  <a:gd name="connsiteY0" fmla="*/ 47048 h 47047"/>
                  <a:gd name="connsiteX1" fmla="*/ 23524 w 442595"/>
                  <a:gd name="connsiteY1" fmla="*/ 47048 h 47047"/>
                  <a:gd name="connsiteX2" fmla="*/ 0 w 442595"/>
                  <a:gd name="connsiteY2" fmla="*/ 23524 h 47047"/>
                  <a:gd name="connsiteX3" fmla="*/ 0 w 442595"/>
                  <a:gd name="connsiteY3" fmla="*/ 23524 h 47047"/>
                  <a:gd name="connsiteX4" fmla="*/ 23524 w 442595"/>
                  <a:gd name="connsiteY4" fmla="*/ 0 h 47047"/>
                  <a:gd name="connsiteX5" fmla="*/ 419072 w 442595"/>
                  <a:gd name="connsiteY5" fmla="*/ 0 h 47047"/>
                  <a:gd name="connsiteX6" fmla="*/ 442596 w 442595"/>
                  <a:gd name="connsiteY6" fmla="*/ 23524 h 47047"/>
                  <a:gd name="connsiteX7" fmla="*/ 442596 w 442595"/>
                  <a:gd name="connsiteY7" fmla="*/ 23524 h 47047"/>
                  <a:gd name="connsiteX8" fmla="*/ 419072 w 442595"/>
                  <a:gd name="connsiteY8" fmla="*/ 47048 h 47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595" h="47047">
                    <a:moveTo>
                      <a:pt x="419072" y="47048"/>
                    </a:moveTo>
                    <a:lnTo>
                      <a:pt x="23524" y="47048"/>
                    </a:lnTo>
                    <a:cubicBezTo>
                      <a:pt x="10534" y="47048"/>
                      <a:pt x="0" y="36513"/>
                      <a:pt x="0" y="23524"/>
                    </a:cubicBezTo>
                    <a:lnTo>
                      <a:pt x="0" y="23524"/>
                    </a:lnTo>
                    <a:cubicBezTo>
                      <a:pt x="0" y="10534"/>
                      <a:pt x="10534" y="0"/>
                      <a:pt x="23524" y="0"/>
                    </a:cubicBezTo>
                    <a:lnTo>
                      <a:pt x="419072" y="0"/>
                    </a:lnTo>
                    <a:cubicBezTo>
                      <a:pt x="432062" y="0"/>
                      <a:pt x="442596" y="10534"/>
                      <a:pt x="442596" y="23524"/>
                    </a:cubicBezTo>
                    <a:lnTo>
                      <a:pt x="442596" y="23524"/>
                    </a:lnTo>
                    <a:cubicBezTo>
                      <a:pt x="442596" y="36513"/>
                      <a:pt x="432062" y="47048"/>
                      <a:pt x="419072" y="47048"/>
                    </a:cubicBezTo>
                    <a:close/>
                  </a:path>
                </a:pathLst>
              </a:custGeom>
              <a:solidFill>
                <a:srgbClr val="5A28C8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777A6C1-BBDA-41EA-ADD8-4FE676C42587}"/>
                  </a:ext>
                </a:extLst>
              </p:cNvPr>
              <p:cNvSpPr/>
              <p:nvPr/>
            </p:nvSpPr>
            <p:spPr>
              <a:xfrm>
                <a:off x="10514260" y="524011"/>
                <a:ext cx="109460" cy="109460"/>
              </a:xfrm>
              <a:custGeom>
                <a:avLst/>
                <a:gdLst>
                  <a:gd name="connsiteX0" fmla="*/ 109461 w 109460"/>
                  <a:gd name="connsiteY0" fmla="*/ 54730 h 109460"/>
                  <a:gd name="connsiteX1" fmla="*/ 54730 w 109460"/>
                  <a:gd name="connsiteY1" fmla="*/ 109461 h 109460"/>
                  <a:gd name="connsiteX2" fmla="*/ 0 w 109460"/>
                  <a:gd name="connsiteY2" fmla="*/ 54730 h 109460"/>
                  <a:gd name="connsiteX3" fmla="*/ 54730 w 109460"/>
                  <a:gd name="connsiteY3" fmla="*/ 0 h 109460"/>
                  <a:gd name="connsiteX4" fmla="*/ 109461 w 109460"/>
                  <a:gd name="connsiteY4" fmla="*/ 54730 h 10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60" h="109460">
                    <a:moveTo>
                      <a:pt x="109461" y="54730"/>
                    </a:moveTo>
                    <a:cubicBezTo>
                      <a:pt x="109461" y="84957"/>
                      <a:pt x="84957" y="109461"/>
                      <a:pt x="54730" y="109461"/>
                    </a:cubicBezTo>
                    <a:cubicBezTo>
                      <a:pt x="24504" y="109461"/>
                      <a:pt x="0" y="84957"/>
                      <a:pt x="0" y="54730"/>
                    </a:cubicBezTo>
                    <a:cubicBezTo>
                      <a:pt x="0" y="24504"/>
                      <a:pt x="24504" y="0"/>
                      <a:pt x="54730" y="0"/>
                    </a:cubicBezTo>
                    <a:cubicBezTo>
                      <a:pt x="84957" y="0"/>
                      <a:pt x="109461" y="24504"/>
                      <a:pt x="109461" y="54730"/>
                    </a:cubicBezTo>
                    <a:close/>
                  </a:path>
                </a:pathLst>
              </a:custGeom>
              <a:solidFill>
                <a:srgbClr val="5A28C8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780A45-FBAB-481B-96A9-A8ECE4B39152}"/>
                </a:ext>
              </a:extLst>
            </p:cNvPr>
            <p:cNvSpPr/>
            <p:nvPr/>
          </p:nvSpPr>
          <p:spPr>
            <a:xfrm>
              <a:off x="9666098" y="2538172"/>
              <a:ext cx="783139" cy="2068405"/>
            </a:xfrm>
            <a:custGeom>
              <a:avLst/>
              <a:gdLst>
                <a:gd name="connsiteX0" fmla="*/ 538137 w 783139"/>
                <a:gd name="connsiteY0" fmla="*/ 0 h 2068405"/>
                <a:gd name="connsiteX1" fmla="*/ 673215 w 783139"/>
                <a:gd name="connsiteY1" fmla="*/ 0 h 2068405"/>
                <a:gd name="connsiteX2" fmla="*/ 783139 w 783139"/>
                <a:gd name="connsiteY2" fmla="*/ 109925 h 2068405"/>
                <a:gd name="connsiteX3" fmla="*/ 783139 w 783139"/>
                <a:gd name="connsiteY3" fmla="*/ 1958480 h 2068405"/>
                <a:gd name="connsiteX4" fmla="*/ 673215 w 783139"/>
                <a:gd name="connsiteY4" fmla="*/ 2068405 h 2068405"/>
                <a:gd name="connsiteX5" fmla="*/ 0 w 783139"/>
                <a:gd name="connsiteY5" fmla="*/ 2068405 h 20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139" h="2068405">
                  <a:moveTo>
                    <a:pt x="538137" y="0"/>
                  </a:moveTo>
                  <a:lnTo>
                    <a:pt x="673215" y="0"/>
                  </a:lnTo>
                  <a:cubicBezTo>
                    <a:pt x="733927" y="0"/>
                    <a:pt x="783139" y="49213"/>
                    <a:pt x="783139" y="109925"/>
                  </a:cubicBezTo>
                  <a:lnTo>
                    <a:pt x="783139" y="1958480"/>
                  </a:lnTo>
                  <a:cubicBezTo>
                    <a:pt x="783139" y="2019192"/>
                    <a:pt x="733927" y="2068405"/>
                    <a:pt x="673215" y="2068405"/>
                  </a:cubicBezTo>
                  <a:lnTo>
                    <a:pt x="0" y="2068405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A4AFE78-D73E-4459-A829-2BBA97CF4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46" y="1099538"/>
            <a:ext cx="3455738" cy="47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678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HOME SECURITY SYSTEM USING RASPBERRY PI</Template>
  <TotalTime>214</TotalTime>
  <Words>1248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Courier New</vt:lpstr>
      <vt:lpstr>Roboto Slab</vt:lpstr>
      <vt:lpstr>Source Sans Pro</vt:lpstr>
      <vt:lpstr>Cover and End Slide Master</vt:lpstr>
      <vt:lpstr>Contents Slide Master</vt:lpstr>
      <vt:lpstr>Section Break Slide Master</vt:lpstr>
      <vt:lpstr>Cordelia template</vt:lpstr>
      <vt:lpstr>ENCRYPTION AND DECRYPTION USING BLOWFISH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DECRYPTION USING BLOWFISH ALGORITHM</dc:title>
  <dc:creator>Venkata Sai Hari Krishna Maddi</dc:creator>
  <cp:lastModifiedBy>Venkata Sai Hari Krishna Maddi</cp:lastModifiedBy>
  <cp:revision>9</cp:revision>
  <dcterms:created xsi:type="dcterms:W3CDTF">2021-12-28T03:05:48Z</dcterms:created>
  <dcterms:modified xsi:type="dcterms:W3CDTF">2021-12-28T06:57:16Z</dcterms:modified>
</cp:coreProperties>
</file>