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x="6858000" cy="9144000"/>
  <p:embeddedFontLst>
    <p:embeddedFont>
      <p:font typeface="Century Gothic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enturyGothic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CenturyGothic-italic.fntdata"/><Relationship Id="rId14" Type="http://schemas.openxmlformats.org/officeDocument/2006/relationships/slide" Target="slides/slide9.xml"/><Relationship Id="rId36" Type="http://schemas.openxmlformats.org/officeDocument/2006/relationships/font" Target="fonts/CenturyGothic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CenturyGothic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fd6f235a0_0_2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fd6f235a0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4fd6f235a0_0_2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fd6f235a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25" name="Google Shape;225;g4fd6f235a0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fd6f235a0_0_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fd6f235a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4fd6f235a0_0_1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fd6f235a0_0_1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64" name="Google Shape;264;g4fd6f235a0_0_11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fd6f235a0_0_1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75" name="Google Shape;275;g4fd6f235a0_0_14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fd6f235a0_0_1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86" name="Google Shape;286;g4fd6f235a0_0_14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fd6f235a0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97" name="Google Shape;297;g4fd6f235a0_0_1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fd6f235a0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fd6f235a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4fd6f235a0_0_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fd6f235a0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fd6f235a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4fd6f235a0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fd6f235a0_0_10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fd6f235a0_0_1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4fd6f235a0_0_109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05d1e84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2" name="Google Shape;92;g505d1e84b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fd6f235a0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4fd6f235a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4fd6f235a0_0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fd6f235a0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4fd6f235a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4fd6f235a0_0_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4fd6f235a0_0_2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4fd6f235a0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4fd6f235a0_0_28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4fd6f235a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62" name="Google Shape;462;g4fd6f235a0_0_2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4fd6f235a0_0_1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73" name="Google Shape;473;g4fd6f235a0_0_10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4fd6f235a0_0_1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80" name="Google Shape;480;g4fd6f235a0_0_14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4fd6f235a0_0_1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93" name="Google Shape;493;g4fd6f235a0_0_14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4fd6f235a0_0_1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04" name="Google Shape;504;g4fd6f235a0_0_14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4fd6f235a0_0_1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16" name="Google Shape;516;g4fd6f235a0_0_14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fd6f235a0_0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4" name="Google Shape;104;g4fd6f235a0_0_1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05d1e84b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6" name="Google Shape;116;g505d1e84bb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8" name="Google Shape;12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c7097127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c709712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3c7097127f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fd6f235a0_0_1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fd6f235a0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4fd6f235a0_0_17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fd6f235a0_0_1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fd6f235a0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4fd6f235a0_0_1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fd6f235a0_0_2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fd6f235a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4fd6f235a0_0_2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2.png"/><Relationship Id="rId5" Type="http://schemas.openxmlformats.org/officeDocument/2006/relationships/image" Target="../media/image10.png"/><Relationship Id="rId6" Type="http://schemas.openxmlformats.org/officeDocument/2006/relationships/image" Target="../media/image27.jpg"/><Relationship Id="rId7" Type="http://schemas.openxmlformats.org/officeDocument/2006/relationships/image" Target="../media/image2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5.jpg"/><Relationship Id="rId11" Type="http://schemas.openxmlformats.org/officeDocument/2006/relationships/image" Target="../media/image17.png"/><Relationship Id="rId10" Type="http://schemas.openxmlformats.org/officeDocument/2006/relationships/image" Target="../media/image21.jpg"/><Relationship Id="rId9" Type="http://schemas.openxmlformats.org/officeDocument/2006/relationships/image" Target="../media/image14.png"/><Relationship Id="rId5" Type="http://schemas.openxmlformats.org/officeDocument/2006/relationships/image" Target="../media/image40.png"/><Relationship Id="rId6" Type="http://schemas.openxmlformats.org/officeDocument/2006/relationships/image" Target="../media/image44.jpg"/><Relationship Id="rId7" Type="http://schemas.openxmlformats.org/officeDocument/2006/relationships/image" Target="../media/image18.jpg"/><Relationship Id="rId8" Type="http://schemas.openxmlformats.org/officeDocument/2006/relationships/image" Target="../media/image2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36.jpg"/><Relationship Id="rId11" Type="http://schemas.openxmlformats.org/officeDocument/2006/relationships/image" Target="../media/image26.png"/><Relationship Id="rId10" Type="http://schemas.openxmlformats.org/officeDocument/2006/relationships/image" Target="../media/image30.png"/><Relationship Id="rId12" Type="http://schemas.openxmlformats.org/officeDocument/2006/relationships/image" Target="../media/image24.png"/><Relationship Id="rId9" Type="http://schemas.openxmlformats.org/officeDocument/2006/relationships/image" Target="../media/image35.png"/><Relationship Id="rId5" Type="http://schemas.openxmlformats.org/officeDocument/2006/relationships/image" Target="../media/image31.jpg"/><Relationship Id="rId6" Type="http://schemas.openxmlformats.org/officeDocument/2006/relationships/image" Target="../media/image19.png"/><Relationship Id="rId7" Type="http://schemas.openxmlformats.org/officeDocument/2006/relationships/image" Target="../media/image22.png"/><Relationship Id="rId8" Type="http://schemas.openxmlformats.org/officeDocument/2006/relationships/image" Target="../media/image3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4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4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hyperlink" Target="https://www.python.org/downloads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3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4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1.jpg"/><Relationship Id="rId5" Type="http://schemas.openxmlformats.org/officeDocument/2006/relationships/image" Target="../media/image37.png"/><Relationship Id="rId6" Type="http://schemas.openxmlformats.org/officeDocument/2006/relationships/image" Target="../media/image16.png"/><Relationship Id="rId7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39.png"/><Relationship Id="rId5" Type="http://schemas.openxmlformats.org/officeDocument/2006/relationships/image" Target="../media/image8.png"/><Relationship Id="rId6" Type="http://schemas.openxmlformats.org/officeDocument/2006/relationships/image" Target="../media/image7.jpg"/><Relationship Id="rId7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9.jpg"/><Relationship Id="rId5" Type="http://schemas.openxmlformats.org/officeDocument/2006/relationships/image" Target="../media/image28.png"/><Relationship Id="rId6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176109" y="4674092"/>
            <a:ext cx="747603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rPr>
              <a:t>Introduction to Deep Learning</a:t>
            </a:r>
            <a:endParaRPr b="1" i="0" sz="3200" u="none" cap="none" strike="noStrike">
              <a:solidFill>
                <a:srgbClr val="606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187450" y="5681663"/>
            <a:ext cx="25114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Feb</a:t>
            </a:r>
            <a:r>
              <a:rPr b="0" i="0" lang="en-US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201</a:t>
            </a:r>
            <a:r>
              <a:rPr lang="en-US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/>
        </p:nvSpPr>
        <p:spPr>
          <a:xfrm>
            <a:off x="6561343" y="6438739"/>
            <a:ext cx="2511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|  03</a:t>
            </a:r>
            <a:endParaRPr/>
          </a:p>
        </p:txBody>
      </p:sp>
      <p:pic>
        <p:nvPicPr>
          <p:cNvPr id="210" name="Google Shape;21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4543" y="6463218"/>
            <a:ext cx="636375" cy="3259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22"/>
          <p:cNvGrpSpPr/>
          <p:nvPr/>
        </p:nvGrpSpPr>
        <p:grpSpPr>
          <a:xfrm>
            <a:off x="0" y="76625"/>
            <a:ext cx="6370349" cy="677884"/>
            <a:chOff x="0" y="390664"/>
            <a:chExt cx="6370349" cy="677139"/>
          </a:xfrm>
        </p:grpSpPr>
        <p:sp>
          <p:nvSpPr>
            <p:cNvPr id="212" name="Google Shape;212;p22"/>
            <p:cNvSpPr txBox="1"/>
            <p:nvPr/>
          </p:nvSpPr>
          <p:spPr>
            <a:xfrm>
              <a:off x="582749" y="390664"/>
              <a:ext cx="5787600" cy="46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579FD2"/>
                  </a:solidFill>
                  <a:latin typeface="Calibri"/>
                  <a:ea typeface="Calibri"/>
                  <a:cs typeface="Calibri"/>
                  <a:sym typeface="Calibri"/>
                </a:rPr>
                <a:t>Applications in Reinforcement Learning</a:t>
              </a:r>
              <a:endParaRPr b="1" i="0" sz="2400" u="none" cap="none" strike="noStrike">
                <a:solidFill>
                  <a:srgbClr val="579FD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2"/>
            <p:cNvSpPr txBox="1"/>
            <p:nvPr/>
          </p:nvSpPr>
          <p:spPr>
            <a:xfrm>
              <a:off x="601680" y="760136"/>
              <a:ext cx="1848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0" y="463603"/>
              <a:ext cx="72900" cy="604200"/>
            </a:xfrm>
            <a:prstGeom prst="rect">
              <a:avLst/>
            </a:prstGeom>
            <a:solidFill>
              <a:srgbClr val="579F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" name="Google Shape;215;p22"/>
          <p:cNvSpPr txBox="1"/>
          <p:nvPr/>
        </p:nvSpPr>
        <p:spPr>
          <a:xfrm>
            <a:off x="2088588" y="1068350"/>
            <a:ext cx="16413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AlphaGo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p22"/>
          <p:cNvSpPr txBox="1"/>
          <p:nvPr/>
        </p:nvSpPr>
        <p:spPr>
          <a:xfrm>
            <a:off x="5615050" y="813656"/>
            <a:ext cx="24060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Personalised Recommendation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7" name="Google Shape;217;p22"/>
          <p:cNvPicPr preferRelativeResize="0"/>
          <p:nvPr/>
        </p:nvPicPr>
        <p:blipFill rotWithShape="1">
          <a:blip r:embed="rId4">
            <a:alphaModFix/>
          </a:blip>
          <a:srcRect b="22970" l="0" r="0" t="26511"/>
          <a:stretch/>
        </p:blipFill>
        <p:spPr>
          <a:xfrm>
            <a:off x="1015888" y="1699350"/>
            <a:ext cx="3585474" cy="1118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5963" y="1631199"/>
            <a:ext cx="1344168" cy="157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1125" y="3989273"/>
            <a:ext cx="3666625" cy="20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2"/>
          <p:cNvSpPr txBox="1"/>
          <p:nvPr/>
        </p:nvSpPr>
        <p:spPr>
          <a:xfrm>
            <a:off x="1499387" y="3209650"/>
            <a:ext cx="22101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Inventory Management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1" name="Google Shape;22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02700" y="4249298"/>
            <a:ext cx="2973501" cy="197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2"/>
          <p:cNvSpPr txBox="1"/>
          <p:nvPr/>
        </p:nvSpPr>
        <p:spPr>
          <a:xfrm>
            <a:off x="5784412" y="3522250"/>
            <a:ext cx="22101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Power Management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/>
        </p:nvSpPr>
        <p:spPr>
          <a:xfrm>
            <a:off x="6561343" y="6438739"/>
            <a:ext cx="2511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|  0</a:t>
            </a:r>
            <a:r>
              <a:rPr lang="en-US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228" name="Google Shape;22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4543" y="6463218"/>
            <a:ext cx="636375" cy="3259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" name="Google Shape;229;p23"/>
          <p:cNvGrpSpPr/>
          <p:nvPr/>
        </p:nvGrpSpPr>
        <p:grpSpPr>
          <a:xfrm>
            <a:off x="0" y="76620"/>
            <a:ext cx="5145155" cy="677889"/>
            <a:chOff x="0" y="390659"/>
            <a:chExt cx="5145155" cy="677144"/>
          </a:xfrm>
        </p:grpSpPr>
        <p:sp>
          <p:nvSpPr>
            <p:cNvPr id="230" name="Google Shape;230;p23"/>
            <p:cNvSpPr txBox="1"/>
            <p:nvPr/>
          </p:nvSpPr>
          <p:spPr>
            <a:xfrm>
              <a:off x="582755" y="390659"/>
              <a:ext cx="4562400" cy="46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579FD2"/>
                  </a:solidFill>
                  <a:latin typeface="Calibri"/>
                  <a:ea typeface="Calibri"/>
                  <a:cs typeface="Calibri"/>
                  <a:sym typeface="Calibri"/>
                </a:rPr>
                <a:t>Cloud Providers in AI Space</a:t>
              </a:r>
              <a:endParaRPr b="1" i="0" sz="2400" u="none" cap="none" strike="noStrike">
                <a:solidFill>
                  <a:srgbClr val="579FD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3"/>
            <p:cNvSpPr txBox="1"/>
            <p:nvPr/>
          </p:nvSpPr>
          <p:spPr>
            <a:xfrm>
              <a:off x="601680" y="760136"/>
              <a:ext cx="1848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0" y="463603"/>
              <a:ext cx="72900" cy="604200"/>
            </a:xfrm>
            <a:prstGeom prst="rect">
              <a:avLst/>
            </a:prstGeom>
            <a:solidFill>
              <a:srgbClr val="579F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3" name="Google Shape;2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375" y="4345625"/>
            <a:ext cx="2316200" cy="11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375" y="1248063"/>
            <a:ext cx="1943975" cy="89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15750" y="1117614"/>
            <a:ext cx="1928787" cy="1158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3"/>
          <p:cNvPicPr preferRelativeResize="0"/>
          <p:nvPr/>
        </p:nvPicPr>
        <p:blipFill rotWithShape="1">
          <a:blip r:embed="rId7">
            <a:alphaModFix/>
          </a:blip>
          <a:srcRect b="15711" l="13577" r="14047" t="12577"/>
          <a:stretch/>
        </p:blipFill>
        <p:spPr>
          <a:xfrm>
            <a:off x="4687950" y="1117625"/>
            <a:ext cx="2073551" cy="11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04900" y="1035975"/>
            <a:ext cx="1761850" cy="13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67775" y="4333113"/>
            <a:ext cx="2511301" cy="1183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79275" y="3972312"/>
            <a:ext cx="1761849" cy="1904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3"/>
          <p:cNvPicPr preferRelativeResize="0"/>
          <p:nvPr/>
        </p:nvPicPr>
        <p:blipFill rotWithShape="1">
          <a:blip r:embed="rId11">
            <a:alphaModFix/>
          </a:blip>
          <a:srcRect b="23435" l="64025" r="9295" t="25660"/>
          <a:stretch/>
        </p:blipFill>
        <p:spPr>
          <a:xfrm>
            <a:off x="7241325" y="4038600"/>
            <a:ext cx="1651149" cy="17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3"/>
          <p:cNvSpPr txBox="1"/>
          <p:nvPr/>
        </p:nvSpPr>
        <p:spPr>
          <a:xfrm>
            <a:off x="552550" y="3282750"/>
            <a:ext cx="44463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entury Gothic"/>
                <a:ea typeface="Century Gothic"/>
                <a:cs typeface="Century Gothic"/>
                <a:sym typeface="Century Gothic"/>
              </a:rPr>
              <a:t>Training/Deploying on Cloud</a:t>
            </a:r>
            <a:endParaRPr b="1" sz="2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/>
          <p:nvPr/>
        </p:nvSpPr>
        <p:spPr>
          <a:xfrm>
            <a:off x="6561343" y="6438739"/>
            <a:ext cx="2511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|  03</a:t>
            </a:r>
            <a:endParaRPr/>
          </a:p>
        </p:txBody>
      </p:sp>
      <p:pic>
        <p:nvPicPr>
          <p:cNvPr id="248" name="Google Shape;24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4543" y="6463218"/>
            <a:ext cx="636375" cy="3259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24"/>
          <p:cNvGrpSpPr/>
          <p:nvPr/>
        </p:nvGrpSpPr>
        <p:grpSpPr>
          <a:xfrm>
            <a:off x="0" y="76625"/>
            <a:ext cx="6159149" cy="677884"/>
            <a:chOff x="0" y="390664"/>
            <a:chExt cx="6159149" cy="677139"/>
          </a:xfrm>
        </p:grpSpPr>
        <p:sp>
          <p:nvSpPr>
            <p:cNvPr id="250" name="Google Shape;250;p24"/>
            <p:cNvSpPr txBox="1"/>
            <p:nvPr/>
          </p:nvSpPr>
          <p:spPr>
            <a:xfrm>
              <a:off x="582749" y="390664"/>
              <a:ext cx="5576400" cy="46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579FD2"/>
                  </a:solidFill>
                  <a:latin typeface="Calibri"/>
                  <a:ea typeface="Calibri"/>
                  <a:cs typeface="Calibri"/>
                  <a:sym typeface="Calibri"/>
                </a:rPr>
                <a:t>Popular Deep Learning Frameworks</a:t>
              </a:r>
              <a:endParaRPr b="1" i="0" sz="2400" u="none" cap="none" strike="noStrike">
                <a:solidFill>
                  <a:srgbClr val="579FD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4"/>
            <p:cNvSpPr txBox="1"/>
            <p:nvPr/>
          </p:nvSpPr>
          <p:spPr>
            <a:xfrm>
              <a:off x="601680" y="760136"/>
              <a:ext cx="1848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0" y="463603"/>
              <a:ext cx="72900" cy="604200"/>
            </a:xfrm>
            <a:prstGeom prst="rect">
              <a:avLst/>
            </a:prstGeom>
            <a:solidFill>
              <a:srgbClr val="579F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3" name="Google Shape;253;p24"/>
          <p:cNvPicPr preferRelativeResize="0"/>
          <p:nvPr/>
        </p:nvPicPr>
        <p:blipFill rotWithShape="1">
          <a:blip r:embed="rId4">
            <a:alphaModFix/>
          </a:blip>
          <a:srcRect b="11451" l="19419" r="18988" t="8247"/>
          <a:stretch/>
        </p:blipFill>
        <p:spPr>
          <a:xfrm>
            <a:off x="698800" y="1240200"/>
            <a:ext cx="1904998" cy="1397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1975" y="1240200"/>
            <a:ext cx="1397125" cy="139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4"/>
          <p:cNvPicPr preferRelativeResize="0"/>
          <p:nvPr/>
        </p:nvPicPr>
        <p:blipFill rotWithShape="1">
          <a:blip r:embed="rId6">
            <a:alphaModFix/>
          </a:blip>
          <a:srcRect b="26819" l="0" r="0" t="29307"/>
          <a:stretch/>
        </p:blipFill>
        <p:spPr>
          <a:xfrm>
            <a:off x="4865250" y="1436000"/>
            <a:ext cx="3274200" cy="100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95925" y="3125402"/>
            <a:ext cx="190500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4"/>
          <p:cNvPicPr preferRelativeResize="0"/>
          <p:nvPr/>
        </p:nvPicPr>
        <p:blipFill rotWithShape="1">
          <a:blip r:embed="rId8">
            <a:alphaModFix/>
          </a:blip>
          <a:srcRect b="19248" l="9368" r="10765" t="20766"/>
          <a:stretch/>
        </p:blipFill>
        <p:spPr>
          <a:xfrm>
            <a:off x="539225" y="3210737"/>
            <a:ext cx="2532748" cy="100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97950" y="3069788"/>
            <a:ext cx="2661210" cy="139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4"/>
          <p:cNvPicPr preferRelativeResize="0"/>
          <p:nvPr/>
        </p:nvPicPr>
        <p:blipFill rotWithShape="1">
          <a:blip r:embed="rId10">
            <a:alphaModFix/>
          </a:blip>
          <a:srcRect b="15270" l="8263" r="8012" t="14455"/>
          <a:stretch/>
        </p:blipFill>
        <p:spPr>
          <a:xfrm>
            <a:off x="3456096" y="4899375"/>
            <a:ext cx="2744900" cy="8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4775" y="4899372"/>
            <a:ext cx="2532750" cy="94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486598" y="4694360"/>
            <a:ext cx="2323643" cy="121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/>
          <p:nvPr/>
        </p:nvSpPr>
        <p:spPr>
          <a:xfrm>
            <a:off x="6561343" y="6438739"/>
            <a:ext cx="2511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|  0</a:t>
            </a:r>
            <a:r>
              <a:rPr lang="en-US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267" name="Google Shape;26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4543" y="6463218"/>
            <a:ext cx="636375" cy="3259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8" name="Google Shape;268;p25"/>
          <p:cNvGrpSpPr/>
          <p:nvPr/>
        </p:nvGrpSpPr>
        <p:grpSpPr>
          <a:xfrm>
            <a:off x="0" y="76625"/>
            <a:ext cx="5541750" cy="677884"/>
            <a:chOff x="0" y="390664"/>
            <a:chExt cx="5541750" cy="677139"/>
          </a:xfrm>
        </p:grpSpPr>
        <p:sp>
          <p:nvSpPr>
            <p:cNvPr id="269" name="Google Shape;269;p25"/>
            <p:cNvSpPr txBox="1"/>
            <p:nvPr/>
          </p:nvSpPr>
          <p:spPr>
            <a:xfrm>
              <a:off x="582750" y="390664"/>
              <a:ext cx="4959000" cy="46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579FD2"/>
                  </a:solidFill>
                  <a:latin typeface="Calibri"/>
                  <a:ea typeface="Calibri"/>
                  <a:cs typeface="Calibri"/>
                  <a:sym typeface="Calibri"/>
                </a:rPr>
                <a:t>Terminology</a:t>
              </a:r>
              <a:endParaRPr b="1" i="0" sz="2400" u="none" cap="none" strike="noStrike">
                <a:solidFill>
                  <a:srgbClr val="579FD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5"/>
            <p:cNvSpPr txBox="1"/>
            <p:nvPr/>
          </p:nvSpPr>
          <p:spPr>
            <a:xfrm>
              <a:off x="601680" y="760136"/>
              <a:ext cx="1848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0" y="463603"/>
              <a:ext cx="72900" cy="604200"/>
            </a:xfrm>
            <a:prstGeom prst="rect">
              <a:avLst/>
            </a:prstGeom>
            <a:solidFill>
              <a:srgbClr val="579F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2" name="Google Shape;272;p25"/>
          <p:cNvSpPr txBox="1"/>
          <p:nvPr/>
        </p:nvSpPr>
        <p:spPr>
          <a:xfrm>
            <a:off x="747550" y="885750"/>
            <a:ext cx="7775400" cy="50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●"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Sample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○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is set of data entries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●"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Features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○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number of distinct traits that can be used to describe each item in a quantitative manner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●"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 Vector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○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is an n-dimensional vector of features that represents a data entry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●"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○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is something that is trained with data using an algorithm and does prediction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●"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Training set &amp; testing set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○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 that is used to train a model is called training set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○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 that is used to test a model is called testing set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/>
          <p:nvPr/>
        </p:nvSpPr>
        <p:spPr>
          <a:xfrm>
            <a:off x="6561343" y="6438739"/>
            <a:ext cx="2511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|  0</a:t>
            </a:r>
            <a:r>
              <a:rPr lang="en-US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278" name="Google Shape;27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4543" y="6463218"/>
            <a:ext cx="636375" cy="3259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26"/>
          <p:cNvGrpSpPr/>
          <p:nvPr/>
        </p:nvGrpSpPr>
        <p:grpSpPr>
          <a:xfrm>
            <a:off x="0" y="76625"/>
            <a:ext cx="5541750" cy="677884"/>
            <a:chOff x="0" y="390664"/>
            <a:chExt cx="5541750" cy="677139"/>
          </a:xfrm>
        </p:grpSpPr>
        <p:sp>
          <p:nvSpPr>
            <p:cNvPr id="280" name="Google Shape;280;p26"/>
            <p:cNvSpPr txBox="1"/>
            <p:nvPr/>
          </p:nvSpPr>
          <p:spPr>
            <a:xfrm>
              <a:off x="582750" y="390664"/>
              <a:ext cx="4959000" cy="46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579FD2"/>
                  </a:solidFill>
                  <a:latin typeface="Calibri"/>
                  <a:ea typeface="Calibri"/>
                  <a:cs typeface="Calibri"/>
                  <a:sym typeface="Calibri"/>
                </a:rPr>
                <a:t>Types of Learning</a:t>
              </a:r>
              <a:endParaRPr b="1" i="0" sz="2400" u="none" cap="none" strike="noStrike">
                <a:solidFill>
                  <a:srgbClr val="579FD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6"/>
            <p:cNvSpPr txBox="1"/>
            <p:nvPr/>
          </p:nvSpPr>
          <p:spPr>
            <a:xfrm>
              <a:off x="601680" y="760136"/>
              <a:ext cx="1848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0" y="463603"/>
              <a:ext cx="72900" cy="604200"/>
            </a:xfrm>
            <a:prstGeom prst="rect">
              <a:avLst/>
            </a:prstGeom>
            <a:solidFill>
              <a:srgbClr val="579F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3" name="Google Shape;283;p26"/>
          <p:cNvSpPr txBox="1"/>
          <p:nvPr/>
        </p:nvSpPr>
        <p:spPr>
          <a:xfrm>
            <a:off x="747550" y="885750"/>
            <a:ext cx="7775400" cy="50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●"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Supervised Learning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○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data that is fed includes the desirable solutions called labels. 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○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Example: Classification, Regression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●"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Unsupervised Learning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○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data that is fed is unlabelled. 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○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Example: Clustering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●"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Reinforcement Learning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○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system can observe the environment, select and perform action and get rewards or penalties in return, thereby determining optimal strategy.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/>
          <p:nvPr/>
        </p:nvSpPr>
        <p:spPr>
          <a:xfrm>
            <a:off x="6561343" y="6438739"/>
            <a:ext cx="2511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|  0</a:t>
            </a:r>
            <a:r>
              <a:rPr lang="en-US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289" name="Google Shape;28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4543" y="6463218"/>
            <a:ext cx="636375" cy="3259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0" name="Google Shape;290;p27"/>
          <p:cNvGrpSpPr/>
          <p:nvPr/>
        </p:nvGrpSpPr>
        <p:grpSpPr>
          <a:xfrm>
            <a:off x="0" y="76625"/>
            <a:ext cx="5541750" cy="677884"/>
            <a:chOff x="0" y="390664"/>
            <a:chExt cx="5541750" cy="677139"/>
          </a:xfrm>
        </p:grpSpPr>
        <p:sp>
          <p:nvSpPr>
            <p:cNvPr id="291" name="Google Shape;291;p27"/>
            <p:cNvSpPr txBox="1"/>
            <p:nvPr/>
          </p:nvSpPr>
          <p:spPr>
            <a:xfrm>
              <a:off x="582750" y="390664"/>
              <a:ext cx="4959000" cy="46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579FD2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 - Regression - Clustering</a:t>
              </a:r>
              <a:endParaRPr b="1" i="0" sz="2400" u="none" cap="none" strike="noStrike">
                <a:solidFill>
                  <a:srgbClr val="579FD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7"/>
            <p:cNvSpPr txBox="1"/>
            <p:nvPr/>
          </p:nvSpPr>
          <p:spPr>
            <a:xfrm>
              <a:off x="601680" y="760136"/>
              <a:ext cx="1848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0" y="463603"/>
              <a:ext cx="72900" cy="604200"/>
            </a:xfrm>
            <a:prstGeom prst="rect">
              <a:avLst/>
            </a:prstGeom>
            <a:solidFill>
              <a:srgbClr val="579F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94" name="Google Shape;29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50" y="1723978"/>
            <a:ext cx="842010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8"/>
          <p:cNvSpPr txBox="1"/>
          <p:nvPr/>
        </p:nvSpPr>
        <p:spPr>
          <a:xfrm>
            <a:off x="6561343" y="6438739"/>
            <a:ext cx="2511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|  0</a:t>
            </a:r>
            <a:r>
              <a:rPr lang="en-US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300" name="Google Shape;30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4543" y="6463218"/>
            <a:ext cx="636375" cy="3259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1" name="Google Shape;301;p28"/>
          <p:cNvGrpSpPr/>
          <p:nvPr/>
        </p:nvGrpSpPr>
        <p:grpSpPr>
          <a:xfrm>
            <a:off x="0" y="76620"/>
            <a:ext cx="5145155" cy="677889"/>
            <a:chOff x="0" y="390659"/>
            <a:chExt cx="5145155" cy="677144"/>
          </a:xfrm>
        </p:grpSpPr>
        <p:sp>
          <p:nvSpPr>
            <p:cNvPr id="302" name="Google Shape;302;p28"/>
            <p:cNvSpPr txBox="1"/>
            <p:nvPr/>
          </p:nvSpPr>
          <p:spPr>
            <a:xfrm>
              <a:off x="582755" y="390659"/>
              <a:ext cx="4562400" cy="46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579FD2"/>
                  </a:solidFill>
                  <a:latin typeface="Calibri"/>
                  <a:ea typeface="Calibri"/>
                  <a:cs typeface="Calibri"/>
                  <a:sym typeface="Calibri"/>
                </a:rPr>
                <a:t>Spam Filter Example</a:t>
              </a:r>
              <a:endParaRPr b="1" i="0" sz="2400" u="none" cap="none" strike="noStrike">
                <a:solidFill>
                  <a:srgbClr val="579FD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8"/>
            <p:cNvSpPr txBox="1"/>
            <p:nvPr/>
          </p:nvSpPr>
          <p:spPr>
            <a:xfrm>
              <a:off x="601680" y="760136"/>
              <a:ext cx="1848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0" y="463603"/>
              <a:ext cx="72900" cy="604200"/>
            </a:xfrm>
            <a:prstGeom prst="rect">
              <a:avLst/>
            </a:prstGeom>
            <a:solidFill>
              <a:srgbClr val="579F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5" name="Google Shape;305;p28"/>
          <p:cNvSpPr/>
          <p:nvPr/>
        </p:nvSpPr>
        <p:spPr>
          <a:xfrm>
            <a:off x="3773975" y="1615375"/>
            <a:ext cx="1348800" cy="74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8"/>
          <p:cNvSpPr/>
          <p:nvPr/>
        </p:nvSpPr>
        <p:spPr>
          <a:xfrm>
            <a:off x="3773975" y="1615375"/>
            <a:ext cx="1348825" cy="410287"/>
          </a:xfrm>
          <a:prstGeom prst="flowChartMerge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8"/>
          <p:cNvSpPr txBox="1"/>
          <p:nvPr/>
        </p:nvSpPr>
        <p:spPr>
          <a:xfrm>
            <a:off x="6572388" y="1225325"/>
            <a:ext cx="12513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Spam</a:t>
            </a:r>
            <a:endParaRPr b="1" sz="1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8" name="Google Shape;308;p28"/>
          <p:cNvSpPr txBox="1"/>
          <p:nvPr/>
        </p:nvSpPr>
        <p:spPr>
          <a:xfrm>
            <a:off x="6642813" y="2197300"/>
            <a:ext cx="14496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3C47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 </a:t>
            </a:r>
            <a:r>
              <a:rPr b="1" lang="en-US" sz="1800">
                <a:solidFill>
                  <a:srgbClr val="93C47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Spam</a:t>
            </a:r>
            <a:endParaRPr b="1" sz="1800">
              <a:solidFill>
                <a:srgbClr val="93C47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09" name="Google Shape;309;p28"/>
          <p:cNvCxnSpPr>
            <a:endCxn id="307" idx="1"/>
          </p:cNvCxnSpPr>
          <p:nvPr/>
        </p:nvCxnSpPr>
        <p:spPr>
          <a:xfrm flipH="1" rot="10800000">
            <a:off x="5122788" y="1519775"/>
            <a:ext cx="1449600" cy="46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0" name="Google Shape;310;p28"/>
          <p:cNvCxnSpPr>
            <a:stCxn id="305" idx="3"/>
            <a:endCxn id="308" idx="1"/>
          </p:cNvCxnSpPr>
          <p:nvPr/>
        </p:nvCxnSpPr>
        <p:spPr>
          <a:xfrm>
            <a:off x="5122775" y="1989175"/>
            <a:ext cx="1520100" cy="50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11" name="Google Shape;311;p28"/>
          <p:cNvSpPr txBox="1"/>
          <p:nvPr/>
        </p:nvSpPr>
        <p:spPr>
          <a:xfrm>
            <a:off x="3889350" y="2490000"/>
            <a:ext cx="11181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entury Gothic"/>
                <a:ea typeface="Century Gothic"/>
                <a:cs typeface="Century Gothic"/>
                <a:sym typeface="Century Gothic"/>
              </a:rPr>
              <a:t>Mail</a:t>
            </a:r>
            <a:endParaRPr b="1"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2" name="Google Shape;312;p28"/>
          <p:cNvSpPr txBox="1"/>
          <p:nvPr/>
        </p:nvSpPr>
        <p:spPr>
          <a:xfrm>
            <a:off x="1051587" y="1161325"/>
            <a:ext cx="20994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Sender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Receiver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Title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Content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Attachments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13" name="Google Shape;313;p28"/>
          <p:cNvCxnSpPr>
            <a:stCxn id="312" idx="3"/>
            <a:endCxn id="305" idx="1"/>
          </p:cNvCxnSpPr>
          <p:nvPr/>
        </p:nvCxnSpPr>
        <p:spPr>
          <a:xfrm>
            <a:off x="3150987" y="1989175"/>
            <a:ext cx="623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14" name="Google Shape;314;p28"/>
          <p:cNvSpPr txBox="1"/>
          <p:nvPr/>
        </p:nvSpPr>
        <p:spPr>
          <a:xfrm>
            <a:off x="1542225" y="2817025"/>
            <a:ext cx="11181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entury Gothic"/>
                <a:ea typeface="Century Gothic"/>
                <a:cs typeface="Century Gothic"/>
                <a:sym typeface="Century Gothic"/>
              </a:rPr>
              <a:t>Features</a:t>
            </a:r>
            <a:endParaRPr b="1"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5" name="Google Shape;315;p28"/>
          <p:cNvSpPr txBox="1"/>
          <p:nvPr/>
        </p:nvSpPr>
        <p:spPr>
          <a:xfrm>
            <a:off x="6808550" y="2959500"/>
            <a:ext cx="11181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entury Gothic"/>
                <a:ea typeface="Century Gothic"/>
                <a:cs typeface="Century Gothic"/>
                <a:sym typeface="Century Gothic"/>
              </a:rPr>
              <a:t>Labels</a:t>
            </a:r>
            <a:endParaRPr b="1"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6" name="Google Shape;316;p28"/>
          <p:cNvSpPr txBox="1"/>
          <p:nvPr/>
        </p:nvSpPr>
        <p:spPr>
          <a:xfrm>
            <a:off x="671700" y="4389750"/>
            <a:ext cx="78006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Traditional Rule Based Approach - Drawbacks (Scalability, Reliance, Revision, Laborious)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How does Artificially intelligent systems solve the problems?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/>
          <p:cNvSpPr txBox="1"/>
          <p:nvPr/>
        </p:nvSpPr>
        <p:spPr>
          <a:xfrm>
            <a:off x="6561343" y="6438739"/>
            <a:ext cx="2511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|  03</a:t>
            </a:r>
            <a:endParaRPr/>
          </a:p>
        </p:txBody>
      </p:sp>
      <p:pic>
        <p:nvPicPr>
          <p:cNvPr id="323" name="Google Shape;32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4543" y="6463218"/>
            <a:ext cx="636375" cy="3259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4" name="Google Shape;324;p29"/>
          <p:cNvGrpSpPr/>
          <p:nvPr/>
        </p:nvGrpSpPr>
        <p:grpSpPr>
          <a:xfrm>
            <a:off x="0" y="76625"/>
            <a:ext cx="7475547" cy="677884"/>
            <a:chOff x="0" y="390664"/>
            <a:chExt cx="7475547" cy="677139"/>
          </a:xfrm>
        </p:grpSpPr>
        <p:sp>
          <p:nvSpPr>
            <p:cNvPr id="325" name="Google Shape;325;p29"/>
            <p:cNvSpPr txBox="1"/>
            <p:nvPr/>
          </p:nvSpPr>
          <p:spPr>
            <a:xfrm>
              <a:off x="582747" y="390664"/>
              <a:ext cx="6892800" cy="46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579FD2"/>
                  </a:solidFill>
                  <a:latin typeface="Calibri"/>
                  <a:ea typeface="Calibri"/>
                  <a:cs typeface="Calibri"/>
                  <a:sym typeface="Calibri"/>
                </a:rPr>
                <a:t>Enter Deep Learning: Bio-inspired Artificial Neurons</a:t>
              </a:r>
              <a:endParaRPr b="1" i="0" sz="2400" u="none" cap="none" strike="noStrike">
                <a:solidFill>
                  <a:srgbClr val="579FD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9"/>
            <p:cNvSpPr txBox="1"/>
            <p:nvPr/>
          </p:nvSpPr>
          <p:spPr>
            <a:xfrm>
              <a:off x="601680" y="760136"/>
              <a:ext cx="1848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0" y="463603"/>
              <a:ext cx="72900" cy="604200"/>
            </a:xfrm>
            <a:prstGeom prst="rect">
              <a:avLst/>
            </a:prstGeom>
            <a:solidFill>
              <a:srgbClr val="579F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8" name="Google Shape;32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20203"/>
            <a:ext cx="8839200" cy="4691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/>
          <p:nvPr/>
        </p:nvSpPr>
        <p:spPr>
          <a:xfrm>
            <a:off x="6561343" y="6438739"/>
            <a:ext cx="2511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|  03</a:t>
            </a:r>
            <a:endParaRPr/>
          </a:p>
        </p:txBody>
      </p:sp>
      <p:pic>
        <p:nvPicPr>
          <p:cNvPr id="335" name="Google Shape;33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4543" y="6463218"/>
            <a:ext cx="636375" cy="3259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30"/>
          <p:cNvGrpSpPr/>
          <p:nvPr/>
        </p:nvGrpSpPr>
        <p:grpSpPr>
          <a:xfrm>
            <a:off x="0" y="76625"/>
            <a:ext cx="7897950" cy="677884"/>
            <a:chOff x="0" y="390664"/>
            <a:chExt cx="7897950" cy="677139"/>
          </a:xfrm>
        </p:grpSpPr>
        <p:sp>
          <p:nvSpPr>
            <p:cNvPr id="337" name="Google Shape;337;p30"/>
            <p:cNvSpPr txBox="1"/>
            <p:nvPr/>
          </p:nvSpPr>
          <p:spPr>
            <a:xfrm>
              <a:off x="582750" y="390664"/>
              <a:ext cx="7315200" cy="46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579FD2"/>
                  </a:solidFill>
                  <a:latin typeface="Calibri"/>
                  <a:ea typeface="Calibri"/>
                  <a:cs typeface="Calibri"/>
                  <a:sym typeface="Calibri"/>
                </a:rPr>
                <a:t>What’s going on inside? - The idea of Perceptron</a:t>
              </a:r>
              <a:endParaRPr b="1" i="0" sz="2400" u="none" cap="none" strike="noStrike">
                <a:solidFill>
                  <a:srgbClr val="579FD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0"/>
            <p:cNvSpPr txBox="1"/>
            <p:nvPr/>
          </p:nvSpPr>
          <p:spPr>
            <a:xfrm>
              <a:off x="601680" y="760136"/>
              <a:ext cx="1848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0" y="463603"/>
              <a:ext cx="72900" cy="604200"/>
            </a:xfrm>
            <a:prstGeom prst="rect">
              <a:avLst/>
            </a:prstGeom>
            <a:solidFill>
              <a:srgbClr val="579F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40" name="Google Shape;34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75" y="1324915"/>
            <a:ext cx="8172450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"/>
          <p:cNvSpPr txBox="1"/>
          <p:nvPr/>
        </p:nvSpPr>
        <p:spPr>
          <a:xfrm>
            <a:off x="6561343" y="6438739"/>
            <a:ext cx="2511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|  03</a:t>
            </a:r>
            <a:endParaRPr/>
          </a:p>
        </p:txBody>
      </p:sp>
      <p:pic>
        <p:nvPicPr>
          <p:cNvPr id="347" name="Google Shape;34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4543" y="6463218"/>
            <a:ext cx="636375" cy="3259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8" name="Google Shape;348;p31"/>
          <p:cNvGrpSpPr/>
          <p:nvPr/>
        </p:nvGrpSpPr>
        <p:grpSpPr>
          <a:xfrm>
            <a:off x="0" y="76625"/>
            <a:ext cx="7897950" cy="677884"/>
            <a:chOff x="0" y="390664"/>
            <a:chExt cx="7897950" cy="677139"/>
          </a:xfrm>
        </p:grpSpPr>
        <p:sp>
          <p:nvSpPr>
            <p:cNvPr id="349" name="Google Shape;349;p31"/>
            <p:cNvSpPr txBox="1"/>
            <p:nvPr/>
          </p:nvSpPr>
          <p:spPr>
            <a:xfrm>
              <a:off x="582750" y="390664"/>
              <a:ext cx="7315200" cy="46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579FD2"/>
                  </a:solidFill>
                  <a:latin typeface="Calibri"/>
                  <a:ea typeface="Calibri"/>
                  <a:cs typeface="Calibri"/>
                  <a:sym typeface="Calibri"/>
                </a:rPr>
                <a:t>Activation Functions</a:t>
              </a:r>
              <a:endParaRPr b="1" i="0" sz="2400" u="none" cap="none" strike="noStrike">
                <a:solidFill>
                  <a:srgbClr val="579FD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31"/>
            <p:cNvSpPr txBox="1"/>
            <p:nvPr/>
          </p:nvSpPr>
          <p:spPr>
            <a:xfrm>
              <a:off x="601680" y="760136"/>
              <a:ext cx="1848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0" y="463603"/>
              <a:ext cx="72900" cy="604200"/>
            </a:xfrm>
            <a:prstGeom prst="rect">
              <a:avLst/>
            </a:prstGeom>
            <a:solidFill>
              <a:srgbClr val="579F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52" name="Google Shape;35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800" y="992675"/>
            <a:ext cx="7719325" cy="5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6561343" y="6438739"/>
            <a:ext cx="2511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|  0</a:t>
            </a:r>
            <a:r>
              <a:rPr lang="en-US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4543" y="6463218"/>
            <a:ext cx="636375" cy="3259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14"/>
          <p:cNvGrpSpPr/>
          <p:nvPr/>
        </p:nvGrpSpPr>
        <p:grpSpPr>
          <a:xfrm>
            <a:off x="0" y="76620"/>
            <a:ext cx="5145155" cy="677889"/>
            <a:chOff x="0" y="390659"/>
            <a:chExt cx="5145155" cy="677144"/>
          </a:xfrm>
        </p:grpSpPr>
        <p:sp>
          <p:nvSpPr>
            <p:cNvPr id="97" name="Google Shape;97;p14"/>
            <p:cNvSpPr txBox="1"/>
            <p:nvPr/>
          </p:nvSpPr>
          <p:spPr>
            <a:xfrm>
              <a:off x="582755" y="390659"/>
              <a:ext cx="4562400" cy="46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579FD2"/>
                  </a:solidFill>
                  <a:latin typeface="Calibri"/>
                  <a:ea typeface="Calibri"/>
                  <a:cs typeface="Calibri"/>
                  <a:sym typeface="Calibri"/>
                </a:rPr>
                <a:t>Artificial Intelligence</a:t>
              </a:r>
              <a:endParaRPr b="1" i="0" sz="2400" u="none" cap="none" strike="noStrike">
                <a:solidFill>
                  <a:srgbClr val="579FD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4"/>
            <p:cNvSpPr txBox="1"/>
            <p:nvPr/>
          </p:nvSpPr>
          <p:spPr>
            <a:xfrm>
              <a:off x="601680" y="760136"/>
              <a:ext cx="1848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0" y="463603"/>
              <a:ext cx="72900" cy="604200"/>
            </a:xfrm>
            <a:prstGeom prst="rect">
              <a:avLst/>
            </a:prstGeom>
            <a:solidFill>
              <a:srgbClr val="579F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4"/>
          <p:cNvSpPr txBox="1"/>
          <p:nvPr/>
        </p:nvSpPr>
        <p:spPr>
          <a:xfrm>
            <a:off x="5011725" y="2640900"/>
            <a:ext cx="35892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Artificial intelligence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is the intelligence exhibited by computers, rather than humans.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 b="0" l="0" r="43706" t="0"/>
          <a:stretch/>
        </p:blipFill>
        <p:spPr>
          <a:xfrm>
            <a:off x="550500" y="1399838"/>
            <a:ext cx="4021500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2"/>
          <p:cNvSpPr txBox="1"/>
          <p:nvPr/>
        </p:nvSpPr>
        <p:spPr>
          <a:xfrm>
            <a:off x="6561343" y="6438739"/>
            <a:ext cx="2511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|  03</a:t>
            </a:r>
            <a:endParaRPr/>
          </a:p>
        </p:txBody>
      </p:sp>
      <p:pic>
        <p:nvPicPr>
          <p:cNvPr id="359" name="Google Shape;35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4543" y="6463218"/>
            <a:ext cx="636375" cy="3259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" name="Google Shape;360;p32"/>
          <p:cNvGrpSpPr/>
          <p:nvPr/>
        </p:nvGrpSpPr>
        <p:grpSpPr>
          <a:xfrm>
            <a:off x="0" y="76625"/>
            <a:ext cx="6159149" cy="677884"/>
            <a:chOff x="0" y="390664"/>
            <a:chExt cx="6159149" cy="677139"/>
          </a:xfrm>
        </p:grpSpPr>
        <p:sp>
          <p:nvSpPr>
            <p:cNvPr id="361" name="Google Shape;361;p32"/>
            <p:cNvSpPr txBox="1"/>
            <p:nvPr/>
          </p:nvSpPr>
          <p:spPr>
            <a:xfrm>
              <a:off x="582749" y="390664"/>
              <a:ext cx="5576400" cy="46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579FD2"/>
                  </a:solidFill>
                  <a:latin typeface="Calibri"/>
                  <a:ea typeface="Calibri"/>
                  <a:cs typeface="Calibri"/>
                  <a:sym typeface="Calibri"/>
                </a:rPr>
                <a:t>Neural Networks</a:t>
              </a:r>
              <a:endParaRPr b="1" i="0" sz="2400" u="none" cap="none" strike="noStrike">
                <a:solidFill>
                  <a:srgbClr val="579FD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32"/>
            <p:cNvSpPr txBox="1"/>
            <p:nvPr/>
          </p:nvSpPr>
          <p:spPr>
            <a:xfrm>
              <a:off x="601680" y="760136"/>
              <a:ext cx="1848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0" y="463603"/>
              <a:ext cx="72900" cy="604200"/>
            </a:xfrm>
            <a:prstGeom prst="rect">
              <a:avLst/>
            </a:prstGeom>
            <a:solidFill>
              <a:srgbClr val="579F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64" name="Google Shape;36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950" y="1341399"/>
            <a:ext cx="7693175" cy="41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3"/>
          <p:cNvSpPr txBox="1"/>
          <p:nvPr/>
        </p:nvSpPr>
        <p:spPr>
          <a:xfrm>
            <a:off x="6561343" y="6438739"/>
            <a:ext cx="2511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|  03</a:t>
            </a:r>
            <a:endParaRPr/>
          </a:p>
        </p:txBody>
      </p:sp>
      <p:pic>
        <p:nvPicPr>
          <p:cNvPr id="371" name="Google Shape;37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4543" y="6463218"/>
            <a:ext cx="636375" cy="3259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2" name="Google Shape;372;p33"/>
          <p:cNvGrpSpPr/>
          <p:nvPr/>
        </p:nvGrpSpPr>
        <p:grpSpPr>
          <a:xfrm>
            <a:off x="0" y="76625"/>
            <a:ext cx="6159149" cy="677884"/>
            <a:chOff x="0" y="390664"/>
            <a:chExt cx="6159149" cy="677139"/>
          </a:xfrm>
        </p:grpSpPr>
        <p:sp>
          <p:nvSpPr>
            <p:cNvPr id="373" name="Google Shape;373;p33"/>
            <p:cNvSpPr txBox="1"/>
            <p:nvPr/>
          </p:nvSpPr>
          <p:spPr>
            <a:xfrm>
              <a:off x="582749" y="390664"/>
              <a:ext cx="5576400" cy="46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579FD2"/>
                  </a:solidFill>
                  <a:latin typeface="Calibri"/>
                  <a:ea typeface="Calibri"/>
                  <a:cs typeface="Calibri"/>
                  <a:sym typeface="Calibri"/>
                </a:rPr>
                <a:t>Example: House Price Prediction</a:t>
              </a:r>
              <a:endParaRPr b="1" i="0" sz="2400" u="none" cap="none" strike="noStrike">
                <a:solidFill>
                  <a:srgbClr val="579FD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33"/>
            <p:cNvSpPr txBox="1"/>
            <p:nvPr/>
          </p:nvSpPr>
          <p:spPr>
            <a:xfrm>
              <a:off x="601680" y="760136"/>
              <a:ext cx="1848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0" y="463603"/>
              <a:ext cx="72900" cy="604200"/>
            </a:xfrm>
            <a:prstGeom prst="rect">
              <a:avLst/>
            </a:prstGeom>
            <a:solidFill>
              <a:srgbClr val="579F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6" name="Google Shape;376;p33"/>
          <p:cNvSpPr/>
          <p:nvPr/>
        </p:nvSpPr>
        <p:spPr>
          <a:xfrm>
            <a:off x="3812325" y="2545613"/>
            <a:ext cx="636300" cy="6780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3"/>
          <p:cNvSpPr/>
          <p:nvPr/>
        </p:nvSpPr>
        <p:spPr>
          <a:xfrm>
            <a:off x="3812325" y="3506713"/>
            <a:ext cx="636300" cy="6780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3"/>
          <p:cNvSpPr/>
          <p:nvPr/>
        </p:nvSpPr>
        <p:spPr>
          <a:xfrm>
            <a:off x="3812325" y="4467813"/>
            <a:ext cx="636300" cy="6780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3"/>
          <p:cNvSpPr txBox="1"/>
          <p:nvPr/>
        </p:nvSpPr>
        <p:spPr>
          <a:xfrm>
            <a:off x="1269925" y="2659388"/>
            <a:ext cx="13977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Area - x1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0" name="Google Shape;380;p33"/>
          <p:cNvSpPr txBox="1"/>
          <p:nvPr/>
        </p:nvSpPr>
        <p:spPr>
          <a:xfrm>
            <a:off x="814900" y="3626263"/>
            <a:ext cx="18528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bedrooms</a:t>
            </a: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 - x2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1" name="Google Shape;381;p33"/>
          <p:cNvSpPr txBox="1"/>
          <p:nvPr/>
        </p:nvSpPr>
        <p:spPr>
          <a:xfrm>
            <a:off x="814825" y="4593138"/>
            <a:ext cx="18528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Zip code</a:t>
            </a: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 - x3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82" name="Google Shape;382;p33"/>
          <p:cNvCxnSpPr>
            <a:stCxn id="379" idx="3"/>
            <a:endCxn id="376" idx="2"/>
          </p:cNvCxnSpPr>
          <p:nvPr/>
        </p:nvCxnSpPr>
        <p:spPr>
          <a:xfrm>
            <a:off x="2667625" y="2878838"/>
            <a:ext cx="1144800" cy="5700"/>
          </a:xfrm>
          <a:prstGeom prst="straightConnector1">
            <a:avLst/>
          </a:prstGeom>
          <a:noFill/>
          <a:ln cap="flat" cmpd="sng" w="9525">
            <a:solidFill>
              <a:srgbClr val="60606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33"/>
          <p:cNvCxnSpPr>
            <a:stCxn id="379" idx="3"/>
            <a:endCxn id="377" idx="2"/>
          </p:cNvCxnSpPr>
          <p:nvPr/>
        </p:nvCxnSpPr>
        <p:spPr>
          <a:xfrm>
            <a:off x="2667625" y="2878838"/>
            <a:ext cx="1144800" cy="966900"/>
          </a:xfrm>
          <a:prstGeom prst="straightConnector1">
            <a:avLst/>
          </a:prstGeom>
          <a:noFill/>
          <a:ln cap="flat" cmpd="sng" w="9525">
            <a:solidFill>
              <a:srgbClr val="60606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Google Shape;384;p33"/>
          <p:cNvCxnSpPr>
            <a:stCxn id="379" idx="3"/>
            <a:endCxn id="378" idx="2"/>
          </p:cNvCxnSpPr>
          <p:nvPr/>
        </p:nvCxnSpPr>
        <p:spPr>
          <a:xfrm>
            <a:off x="2667625" y="2878838"/>
            <a:ext cx="1144800" cy="1928100"/>
          </a:xfrm>
          <a:prstGeom prst="straightConnector1">
            <a:avLst/>
          </a:prstGeom>
          <a:noFill/>
          <a:ln cap="flat" cmpd="sng" w="9525">
            <a:solidFill>
              <a:srgbClr val="60606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5" name="Google Shape;385;p33"/>
          <p:cNvCxnSpPr>
            <a:stCxn id="380" idx="3"/>
            <a:endCxn id="376" idx="2"/>
          </p:cNvCxnSpPr>
          <p:nvPr/>
        </p:nvCxnSpPr>
        <p:spPr>
          <a:xfrm flipH="1" rot="10800000">
            <a:off x="2667700" y="2884513"/>
            <a:ext cx="1144500" cy="961200"/>
          </a:xfrm>
          <a:prstGeom prst="straightConnector1">
            <a:avLst/>
          </a:prstGeom>
          <a:noFill/>
          <a:ln cap="flat" cmpd="sng" w="9525">
            <a:solidFill>
              <a:srgbClr val="60606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" name="Google Shape;386;p33"/>
          <p:cNvCxnSpPr>
            <a:stCxn id="380" idx="3"/>
            <a:endCxn id="377" idx="2"/>
          </p:cNvCxnSpPr>
          <p:nvPr/>
        </p:nvCxnSpPr>
        <p:spPr>
          <a:xfrm>
            <a:off x="2667700" y="3845713"/>
            <a:ext cx="1144500" cy="0"/>
          </a:xfrm>
          <a:prstGeom prst="straightConnector1">
            <a:avLst/>
          </a:prstGeom>
          <a:noFill/>
          <a:ln cap="flat" cmpd="sng" w="9525">
            <a:solidFill>
              <a:srgbClr val="60606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" name="Google Shape;387;p33"/>
          <p:cNvCxnSpPr>
            <a:stCxn id="380" idx="3"/>
            <a:endCxn id="378" idx="2"/>
          </p:cNvCxnSpPr>
          <p:nvPr/>
        </p:nvCxnSpPr>
        <p:spPr>
          <a:xfrm>
            <a:off x="2667700" y="3845713"/>
            <a:ext cx="1144500" cy="961200"/>
          </a:xfrm>
          <a:prstGeom prst="straightConnector1">
            <a:avLst/>
          </a:prstGeom>
          <a:noFill/>
          <a:ln cap="flat" cmpd="sng" w="9525">
            <a:solidFill>
              <a:srgbClr val="60606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33"/>
          <p:cNvCxnSpPr>
            <a:stCxn id="381" idx="3"/>
            <a:endCxn id="376" idx="2"/>
          </p:cNvCxnSpPr>
          <p:nvPr/>
        </p:nvCxnSpPr>
        <p:spPr>
          <a:xfrm flipH="1" rot="10800000">
            <a:off x="2667625" y="2884488"/>
            <a:ext cx="1144800" cy="1928100"/>
          </a:xfrm>
          <a:prstGeom prst="straightConnector1">
            <a:avLst/>
          </a:prstGeom>
          <a:noFill/>
          <a:ln cap="flat" cmpd="sng" w="9525">
            <a:solidFill>
              <a:srgbClr val="60606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33"/>
          <p:cNvCxnSpPr>
            <a:stCxn id="381" idx="3"/>
            <a:endCxn id="377" idx="2"/>
          </p:cNvCxnSpPr>
          <p:nvPr/>
        </p:nvCxnSpPr>
        <p:spPr>
          <a:xfrm flipH="1" rot="10800000">
            <a:off x="2667625" y="3845688"/>
            <a:ext cx="1144800" cy="966900"/>
          </a:xfrm>
          <a:prstGeom prst="straightConnector1">
            <a:avLst/>
          </a:prstGeom>
          <a:noFill/>
          <a:ln cap="flat" cmpd="sng" w="9525">
            <a:solidFill>
              <a:srgbClr val="60606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33"/>
          <p:cNvCxnSpPr>
            <a:stCxn id="381" idx="3"/>
            <a:endCxn id="378" idx="2"/>
          </p:cNvCxnSpPr>
          <p:nvPr/>
        </p:nvCxnSpPr>
        <p:spPr>
          <a:xfrm flipH="1" rot="10800000">
            <a:off x="2667625" y="4806888"/>
            <a:ext cx="1144800" cy="5700"/>
          </a:xfrm>
          <a:prstGeom prst="straightConnector1">
            <a:avLst/>
          </a:prstGeom>
          <a:noFill/>
          <a:ln cap="flat" cmpd="sng" w="9525">
            <a:solidFill>
              <a:srgbClr val="60606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" name="Google Shape;391;p33"/>
          <p:cNvSpPr/>
          <p:nvPr/>
        </p:nvSpPr>
        <p:spPr>
          <a:xfrm>
            <a:off x="5508600" y="3503888"/>
            <a:ext cx="636300" cy="6780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2" name="Google Shape;392;p33"/>
          <p:cNvCxnSpPr>
            <a:stCxn id="376" idx="6"/>
            <a:endCxn id="391" idx="2"/>
          </p:cNvCxnSpPr>
          <p:nvPr/>
        </p:nvCxnSpPr>
        <p:spPr>
          <a:xfrm>
            <a:off x="4448625" y="2884613"/>
            <a:ext cx="1059900" cy="958200"/>
          </a:xfrm>
          <a:prstGeom prst="straightConnector1">
            <a:avLst/>
          </a:prstGeom>
          <a:noFill/>
          <a:ln cap="flat" cmpd="sng" w="9525">
            <a:solidFill>
              <a:srgbClr val="60606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33"/>
          <p:cNvCxnSpPr>
            <a:stCxn id="377" idx="6"/>
            <a:endCxn id="391" idx="2"/>
          </p:cNvCxnSpPr>
          <p:nvPr/>
        </p:nvCxnSpPr>
        <p:spPr>
          <a:xfrm flipH="1" rot="10800000">
            <a:off x="4448625" y="3843013"/>
            <a:ext cx="1059900" cy="2700"/>
          </a:xfrm>
          <a:prstGeom prst="straightConnector1">
            <a:avLst/>
          </a:prstGeom>
          <a:noFill/>
          <a:ln cap="flat" cmpd="sng" w="9525">
            <a:solidFill>
              <a:srgbClr val="60606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4" name="Google Shape;394;p33"/>
          <p:cNvCxnSpPr>
            <a:stCxn id="378" idx="6"/>
            <a:endCxn id="391" idx="2"/>
          </p:cNvCxnSpPr>
          <p:nvPr/>
        </p:nvCxnSpPr>
        <p:spPr>
          <a:xfrm flipH="1" rot="10800000">
            <a:off x="4448625" y="3842913"/>
            <a:ext cx="1059900" cy="963900"/>
          </a:xfrm>
          <a:prstGeom prst="straightConnector1">
            <a:avLst/>
          </a:prstGeom>
          <a:noFill/>
          <a:ln cap="flat" cmpd="sng" w="9525">
            <a:solidFill>
              <a:srgbClr val="60606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5" name="Google Shape;395;p33"/>
          <p:cNvSpPr txBox="1"/>
          <p:nvPr/>
        </p:nvSpPr>
        <p:spPr>
          <a:xfrm>
            <a:off x="6931475" y="3629088"/>
            <a:ext cx="13977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y</a:t>
            </a: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 - Price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96" name="Google Shape;396;p33"/>
          <p:cNvCxnSpPr>
            <a:stCxn id="391" idx="6"/>
            <a:endCxn id="395" idx="1"/>
          </p:cNvCxnSpPr>
          <p:nvPr/>
        </p:nvCxnSpPr>
        <p:spPr>
          <a:xfrm>
            <a:off x="6144900" y="3842888"/>
            <a:ext cx="786600" cy="5700"/>
          </a:xfrm>
          <a:prstGeom prst="straightConnector1">
            <a:avLst/>
          </a:prstGeom>
          <a:noFill/>
          <a:ln cap="flat" cmpd="sng" w="9525">
            <a:solidFill>
              <a:srgbClr val="60606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7" name="Google Shape;397;p33"/>
          <p:cNvSpPr txBox="1"/>
          <p:nvPr/>
        </p:nvSpPr>
        <p:spPr>
          <a:xfrm>
            <a:off x="1042450" y="5428913"/>
            <a:ext cx="13977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entury Gothic"/>
                <a:ea typeface="Century Gothic"/>
                <a:cs typeface="Century Gothic"/>
                <a:sym typeface="Century Gothic"/>
              </a:rPr>
              <a:t>Input</a:t>
            </a:r>
            <a:endParaRPr b="1"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8" name="Google Shape;398;p33"/>
          <p:cNvSpPr txBox="1"/>
          <p:nvPr/>
        </p:nvSpPr>
        <p:spPr>
          <a:xfrm>
            <a:off x="3309525" y="5428913"/>
            <a:ext cx="16419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entury Gothic"/>
                <a:ea typeface="Century Gothic"/>
                <a:cs typeface="Century Gothic"/>
                <a:sym typeface="Century Gothic"/>
              </a:rPr>
              <a:t>Hidden Units</a:t>
            </a:r>
            <a:endParaRPr b="1"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9" name="Google Shape;399;p33"/>
          <p:cNvSpPr txBox="1"/>
          <p:nvPr/>
        </p:nvSpPr>
        <p:spPr>
          <a:xfrm>
            <a:off x="5280025" y="5428913"/>
            <a:ext cx="13977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entury Gothic"/>
                <a:ea typeface="Century Gothic"/>
                <a:cs typeface="Century Gothic"/>
                <a:sym typeface="Century Gothic"/>
              </a:rPr>
              <a:t>Output</a:t>
            </a:r>
            <a:endParaRPr b="1"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0" name="Google Shape;400;p33"/>
          <p:cNvSpPr txBox="1"/>
          <p:nvPr/>
        </p:nvSpPr>
        <p:spPr>
          <a:xfrm>
            <a:off x="747825" y="1202600"/>
            <a:ext cx="46635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b="1" lang="en-US" sz="1800">
                <a:latin typeface="Century Gothic"/>
                <a:ea typeface="Century Gothic"/>
                <a:cs typeface="Century Gothic"/>
                <a:sym typeface="Century Gothic"/>
              </a:rPr>
              <a:t>Features:</a:t>
            </a: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 area, bedrooms, zip code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●"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Label: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price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"/>
          <p:cNvSpPr txBox="1"/>
          <p:nvPr/>
        </p:nvSpPr>
        <p:spPr>
          <a:xfrm>
            <a:off x="6561343" y="6438739"/>
            <a:ext cx="2511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|  03</a:t>
            </a:r>
            <a:endParaRPr/>
          </a:p>
        </p:txBody>
      </p:sp>
      <p:pic>
        <p:nvPicPr>
          <p:cNvPr id="407" name="Google Shape;40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4543" y="6463218"/>
            <a:ext cx="636375" cy="3259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8" name="Google Shape;408;p34"/>
          <p:cNvGrpSpPr/>
          <p:nvPr/>
        </p:nvGrpSpPr>
        <p:grpSpPr>
          <a:xfrm>
            <a:off x="0" y="76625"/>
            <a:ext cx="6159149" cy="677884"/>
            <a:chOff x="0" y="390664"/>
            <a:chExt cx="6159149" cy="677139"/>
          </a:xfrm>
        </p:grpSpPr>
        <p:sp>
          <p:nvSpPr>
            <p:cNvPr id="409" name="Google Shape;409;p34"/>
            <p:cNvSpPr txBox="1"/>
            <p:nvPr/>
          </p:nvSpPr>
          <p:spPr>
            <a:xfrm>
              <a:off x="582749" y="390664"/>
              <a:ext cx="5576400" cy="46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579FD2"/>
                  </a:solidFill>
                  <a:latin typeface="Calibri"/>
                  <a:ea typeface="Calibri"/>
                  <a:cs typeface="Calibri"/>
                  <a:sym typeface="Calibri"/>
                </a:rPr>
                <a:t>How Deep Learning Is Done - Procedure</a:t>
              </a:r>
              <a:endParaRPr b="1" i="0" sz="2400" u="none" cap="none" strike="noStrike">
                <a:solidFill>
                  <a:srgbClr val="579FD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34"/>
            <p:cNvSpPr txBox="1"/>
            <p:nvPr/>
          </p:nvSpPr>
          <p:spPr>
            <a:xfrm>
              <a:off x="601680" y="760136"/>
              <a:ext cx="1848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0" y="463603"/>
              <a:ext cx="72900" cy="604200"/>
            </a:xfrm>
            <a:prstGeom prst="rect">
              <a:avLst/>
            </a:prstGeom>
            <a:solidFill>
              <a:srgbClr val="579F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2" name="Google Shape;412;p34"/>
          <p:cNvGrpSpPr/>
          <p:nvPr/>
        </p:nvGrpSpPr>
        <p:grpSpPr>
          <a:xfrm>
            <a:off x="1251320" y="4463436"/>
            <a:ext cx="6713446" cy="833526"/>
            <a:chOff x="1593000" y="2322568"/>
            <a:chExt cx="5957975" cy="643500"/>
          </a:xfrm>
        </p:grpSpPr>
        <p:sp>
          <p:nvSpPr>
            <p:cNvPr id="413" name="Google Shape;413;p3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4" name="Google Shape;414;p3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5" name="Google Shape;415;p3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Testing</a:t>
              </a:r>
              <a:endPara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05</a:t>
              </a:r>
              <a:endParaRPr sz="2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4540000" y="2323756"/>
              <a:ext cx="28191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C58D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Evaluate the performance of the model using various metrics</a:t>
              </a:r>
              <a:endParaRPr sz="1200">
                <a:solidFill>
                  <a:srgbClr val="0C58D3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420" name="Google Shape;420;p34"/>
          <p:cNvGrpSpPr/>
          <p:nvPr/>
        </p:nvGrpSpPr>
        <p:grpSpPr>
          <a:xfrm>
            <a:off x="1251320" y="3615195"/>
            <a:ext cx="6713446" cy="833526"/>
            <a:chOff x="1593000" y="2322568"/>
            <a:chExt cx="5957975" cy="643500"/>
          </a:xfrm>
        </p:grpSpPr>
        <p:sp>
          <p:nvSpPr>
            <p:cNvPr id="421" name="Google Shape;421;p3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2" name="Google Shape;422;p3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3" name="Google Shape;423;p3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Model Training</a:t>
              </a:r>
              <a:endPara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04</a:t>
              </a:r>
              <a:endParaRPr sz="2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4540000" y="2323749"/>
              <a:ext cx="28191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C58D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Train the model with the data collected</a:t>
              </a:r>
              <a:endParaRPr sz="1200">
                <a:solidFill>
                  <a:srgbClr val="0C58D3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428" name="Google Shape;428;p34"/>
          <p:cNvGrpSpPr/>
          <p:nvPr/>
        </p:nvGrpSpPr>
        <p:grpSpPr>
          <a:xfrm>
            <a:off x="1251320" y="2766920"/>
            <a:ext cx="6713446" cy="833526"/>
            <a:chOff x="1593000" y="2322568"/>
            <a:chExt cx="5957975" cy="643500"/>
          </a:xfrm>
        </p:grpSpPr>
        <p:sp>
          <p:nvSpPr>
            <p:cNvPr id="429" name="Google Shape;429;p3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0" name="Google Shape;430;p3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1" name="Google Shape;431;p3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 Preparation</a:t>
              </a:r>
              <a:endPara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03</a:t>
              </a:r>
              <a:endParaRPr sz="2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4540000" y="2323749"/>
              <a:ext cx="28191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C58D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Necessary formatting of data is done that model can consume</a:t>
              </a:r>
              <a:endParaRPr sz="1200">
                <a:solidFill>
                  <a:srgbClr val="0C58D3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436" name="Google Shape;436;p34"/>
          <p:cNvGrpSpPr/>
          <p:nvPr/>
        </p:nvGrpSpPr>
        <p:grpSpPr>
          <a:xfrm>
            <a:off x="1251320" y="1918689"/>
            <a:ext cx="6713446" cy="833526"/>
            <a:chOff x="1593000" y="2322568"/>
            <a:chExt cx="5957975" cy="643500"/>
          </a:xfrm>
        </p:grpSpPr>
        <p:sp>
          <p:nvSpPr>
            <p:cNvPr id="437" name="Google Shape;437;p3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8" name="Google Shape;438;p3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9" name="Google Shape;439;p3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 Cleansing</a:t>
              </a:r>
              <a:endPara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02</a:t>
              </a:r>
              <a:endParaRPr sz="2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4540000" y="2323754"/>
              <a:ext cx="28191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C58D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Corrupted and sparse data is removed</a:t>
              </a:r>
              <a:endParaRPr sz="1200">
                <a:solidFill>
                  <a:srgbClr val="0C58D3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444" name="Google Shape;444;p34"/>
          <p:cNvGrpSpPr/>
          <p:nvPr/>
        </p:nvGrpSpPr>
        <p:grpSpPr>
          <a:xfrm>
            <a:off x="1251320" y="1070437"/>
            <a:ext cx="6713446" cy="833526"/>
            <a:chOff x="1593000" y="2322568"/>
            <a:chExt cx="5957975" cy="643500"/>
          </a:xfrm>
        </p:grpSpPr>
        <p:sp>
          <p:nvSpPr>
            <p:cNvPr id="445" name="Google Shape;445;p3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6" name="Google Shape;446;p3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7" name="Google Shape;447;p3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 Acquisition</a:t>
              </a:r>
              <a:endPara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01</a:t>
              </a:r>
              <a:endParaRPr sz="2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4539999" y="2323755"/>
              <a:ext cx="28188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C58D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 residing in various sources is gathered and aggregated</a:t>
              </a:r>
              <a:endParaRPr sz="1200">
                <a:solidFill>
                  <a:srgbClr val="0C58D3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452" name="Google Shape;452;p34"/>
          <p:cNvGrpSpPr/>
          <p:nvPr/>
        </p:nvGrpSpPr>
        <p:grpSpPr>
          <a:xfrm>
            <a:off x="1251320" y="5301636"/>
            <a:ext cx="6713446" cy="833526"/>
            <a:chOff x="1593000" y="2322568"/>
            <a:chExt cx="5957975" cy="643500"/>
          </a:xfrm>
        </p:grpSpPr>
        <p:sp>
          <p:nvSpPr>
            <p:cNvPr id="453" name="Google Shape;453;p3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4" name="Google Shape;454;p3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5" name="Google Shape;455;p3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Deployment</a:t>
              </a:r>
              <a:endPara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06</a:t>
              </a:r>
              <a:endParaRPr sz="2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4540000" y="2323756"/>
              <a:ext cx="28191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C58D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Deploy the model into production environment once the performance is good enough</a:t>
              </a:r>
              <a:endParaRPr sz="1200">
                <a:solidFill>
                  <a:srgbClr val="0C58D3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5"/>
          <p:cNvSpPr txBox="1"/>
          <p:nvPr/>
        </p:nvSpPr>
        <p:spPr>
          <a:xfrm>
            <a:off x="6561343" y="6438739"/>
            <a:ext cx="2511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|  0</a:t>
            </a:r>
            <a:r>
              <a:rPr lang="en-US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465" name="Google Shape;46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4543" y="6463218"/>
            <a:ext cx="636375" cy="3259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6" name="Google Shape;466;p35"/>
          <p:cNvGrpSpPr/>
          <p:nvPr/>
        </p:nvGrpSpPr>
        <p:grpSpPr>
          <a:xfrm>
            <a:off x="0" y="76620"/>
            <a:ext cx="5145155" cy="677889"/>
            <a:chOff x="0" y="390659"/>
            <a:chExt cx="5145155" cy="677144"/>
          </a:xfrm>
        </p:grpSpPr>
        <p:sp>
          <p:nvSpPr>
            <p:cNvPr id="467" name="Google Shape;467;p35"/>
            <p:cNvSpPr txBox="1"/>
            <p:nvPr/>
          </p:nvSpPr>
          <p:spPr>
            <a:xfrm>
              <a:off x="582755" y="390659"/>
              <a:ext cx="4562400" cy="46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579FD2"/>
                  </a:solidFill>
                  <a:latin typeface="Calibri"/>
                  <a:ea typeface="Calibri"/>
                  <a:cs typeface="Calibri"/>
                  <a:sym typeface="Calibri"/>
                </a:rPr>
                <a:t>Setup</a:t>
              </a:r>
              <a:endParaRPr b="1" i="0" sz="2400" u="none" cap="none" strike="noStrike">
                <a:solidFill>
                  <a:srgbClr val="579FD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5"/>
            <p:cNvSpPr txBox="1"/>
            <p:nvPr/>
          </p:nvSpPr>
          <p:spPr>
            <a:xfrm>
              <a:off x="601680" y="760136"/>
              <a:ext cx="1848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0" y="463603"/>
              <a:ext cx="72900" cy="604200"/>
            </a:xfrm>
            <a:prstGeom prst="rect">
              <a:avLst/>
            </a:prstGeom>
            <a:solidFill>
              <a:srgbClr val="579F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0" name="Google Shape;470;p35"/>
          <p:cNvSpPr txBox="1"/>
          <p:nvPr/>
        </p:nvSpPr>
        <p:spPr>
          <a:xfrm>
            <a:off x="598200" y="861588"/>
            <a:ext cx="7947600" cy="50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Download </a:t>
            </a:r>
            <a:r>
              <a:rPr lang="en-US" sz="1800" u="sng">
                <a:solidFill>
                  <a:srgbClr val="0C58D3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Python</a:t>
            </a:r>
            <a:endParaRPr sz="1800">
              <a:solidFill>
                <a:srgbClr val="0C58D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Upgrade Pip 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pip3 install --upgrade pip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Isolated environment with </a:t>
            </a:r>
            <a:r>
              <a:rPr i="1" lang="en-US" sz="1800">
                <a:latin typeface="Century Gothic"/>
                <a:ea typeface="Century Gothic"/>
                <a:cs typeface="Century Gothic"/>
                <a:sym typeface="Century Gothic"/>
              </a:rPr>
              <a:t>virtualenv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pip3 install --user --upgrade virtualenv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cd /ML_PATH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virtualenv env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source env/bin/activate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Install packages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○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pip3 install --upgrade jupyter matplotlib numpy tensorflow keras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Wifi - </a:t>
            </a:r>
            <a:r>
              <a:rPr b="1" lang="en-US" sz="1800">
                <a:latin typeface="Century Gothic"/>
                <a:ea typeface="Century Gothic"/>
                <a:cs typeface="Century Gothic"/>
                <a:sym typeface="Century Gothic"/>
              </a:rPr>
              <a:t>Wavelabs-Guest</a:t>
            </a: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, password: </a:t>
            </a:r>
            <a:r>
              <a:rPr b="1" lang="en-US" sz="1800">
                <a:latin typeface="Century Gothic"/>
                <a:ea typeface="Century Gothic"/>
                <a:cs typeface="Century Gothic"/>
                <a:sym typeface="Century Gothic"/>
              </a:rPr>
              <a:t>Think_Before_You_Start</a:t>
            </a:r>
            <a:endParaRPr b="1"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entury Gothic"/>
              <a:buChar char="●"/>
            </a:pPr>
            <a:r>
              <a:rPr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 Github link</a:t>
            </a:r>
            <a:endParaRPr sz="1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6"/>
          <p:cNvSpPr txBox="1"/>
          <p:nvPr/>
        </p:nvSpPr>
        <p:spPr>
          <a:xfrm>
            <a:off x="6561343" y="6438739"/>
            <a:ext cx="2511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|  0</a:t>
            </a:r>
            <a:r>
              <a:rPr lang="en-US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476" name="Google Shape;47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4543" y="6463218"/>
            <a:ext cx="636375" cy="325958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6"/>
          <p:cNvSpPr txBox="1"/>
          <p:nvPr/>
        </p:nvSpPr>
        <p:spPr>
          <a:xfrm>
            <a:off x="4801" y="2520425"/>
            <a:ext cx="9144000" cy="15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579FD2"/>
                </a:solidFill>
                <a:latin typeface="Calibri"/>
                <a:ea typeface="Calibri"/>
                <a:cs typeface="Calibri"/>
                <a:sym typeface="Calibri"/>
              </a:rPr>
              <a:t>Our First Neural Network</a:t>
            </a:r>
            <a:endParaRPr b="1" i="0" sz="4800" u="none" cap="none" strike="noStrike">
              <a:solidFill>
                <a:srgbClr val="579F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7"/>
          <p:cNvSpPr txBox="1"/>
          <p:nvPr/>
        </p:nvSpPr>
        <p:spPr>
          <a:xfrm>
            <a:off x="6561343" y="6438739"/>
            <a:ext cx="2511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|  0</a:t>
            </a:r>
            <a:r>
              <a:rPr lang="en-US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483" name="Google Shape;48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4543" y="6463218"/>
            <a:ext cx="636375" cy="3259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4" name="Google Shape;484;p37"/>
          <p:cNvGrpSpPr/>
          <p:nvPr/>
        </p:nvGrpSpPr>
        <p:grpSpPr>
          <a:xfrm>
            <a:off x="0" y="76620"/>
            <a:ext cx="5145155" cy="677889"/>
            <a:chOff x="0" y="390659"/>
            <a:chExt cx="5145155" cy="677144"/>
          </a:xfrm>
        </p:grpSpPr>
        <p:sp>
          <p:nvSpPr>
            <p:cNvPr id="485" name="Google Shape;485;p37"/>
            <p:cNvSpPr txBox="1"/>
            <p:nvPr/>
          </p:nvSpPr>
          <p:spPr>
            <a:xfrm>
              <a:off x="582755" y="390659"/>
              <a:ext cx="4562400" cy="46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579FD2"/>
                  </a:solidFill>
                  <a:latin typeface="Calibri"/>
                  <a:ea typeface="Calibri"/>
                  <a:cs typeface="Calibri"/>
                  <a:sym typeface="Calibri"/>
                </a:rPr>
                <a:t>Tunable Parameters</a:t>
              </a:r>
              <a:endParaRPr b="1" i="0" sz="2400" u="none" cap="none" strike="noStrike">
                <a:solidFill>
                  <a:srgbClr val="579FD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37"/>
            <p:cNvSpPr txBox="1"/>
            <p:nvPr/>
          </p:nvSpPr>
          <p:spPr>
            <a:xfrm>
              <a:off x="601680" y="760136"/>
              <a:ext cx="1848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0" y="463603"/>
              <a:ext cx="72900" cy="604200"/>
            </a:xfrm>
            <a:prstGeom prst="rect">
              <a:avLst/>
            </a:prstGeom>
            <a:solidFill>
              <a:srgbClr val="579F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8" name="Google Shape;488;p37"/>
          <p:cNvSpPr txBox="1"/>
          <p:nvPr/>
        </p:nvSpPr>
        <p:spPr>
          <a:xfrm>
            <a:off x="425925" y="1046494"/>
            <a:ext cx="4293300" cy="25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entury Gothic"/>
                <a:ea typeface="Century Gothic"/>
                <a:cs typeface="Century Gothic"/>
                <a:sym typeface="Century Gothic"/>
              </a:rPr>
              <a:t>Optimization Strategies</a:t>
            </a:r>
            <a:endParaRPr b="1"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Gradient Descent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Momentum optimization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Nesterov Accelerated Gradient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AdaGrad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RMSProp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Adam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9" name="Google Shape;489;p37"/>
          <p:cNvSpPr txBox="1"/>
          <p:nvPr/>
        </p:nvSpPr>
        <p:spPr>
          <a:xfrm>
            <a:off x="4891500" y="1046500"/>
            <a:ext cx="3607800" cy="25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entury Gothic"/>
                <a:ea typeface="Century Gothic"/>
                <a:cs typeface="Century Gothic"/>
                <a:sym typeface="Century Gothic"/>
              </a:rPr>
              <a:t>Learning Rate Scheduling</a:t>
            </a:r>
            <a:endParaRPr b="1"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Performance Scheduling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Exponential Scheduling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Power Scheduling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0" name="Google Shape;490;p37"/>
          <p:cNvSpPr txBox="1"/>
          <p:nvPr/>
        </p:nvSpPr>
        <p:spPr>
          <a:xfrm>
            <a:off x="2879850" y="3905900"/>
            <a:ext cx="3241200" cy="20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entury Gothic"/>
                <a:ea typeface="Century Gothic"/>
                <a:cs typeface="Century Gothic"/>
                <a:sym typeface="Century Gothic"/>
              </a:rPr>
              <a:t>Regularization</a:t>
            </a:r>
            <a:r>
              <a:rPr b="1" lang="en-US" sz="1800">
                <a:latin typeface="Century Gothic"/>
                <a:ea typeface="Century Gothic"/>
                <a:cs typeface="Century Gothic"/>
                <a:sym typeface="Century Gothic"/>
              </a:rPr>
              <a:t> Strategies</a:t>
            </a:r>
            <a:endParaRPr b="1"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Early Stopping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Dropout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Data Augmentation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l1 and l2 regularization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8"/>
          <p:cNvSpPr txBox="1"/>
          <p:nvPr/>
        </p:nvSpPr>
        <p:spPr>
          <a:xfrm>
            <a:off x="6561343" y="6438739"/>
            <a:ext cx="2511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|  0</a:t>
            </a:r>
            <a:r>
              <a:rPr lang="en-US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496" name="Google Shape;49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4543" y="6463218"/>
            <a:ext cx="636375" cy="3259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7" name="Google Shape;497;p38"/>
          <p:cNvGrpSpPr/>
          <p:nvPr/>
        </p:nvGrpSpPr>
        <p:grpSpPr>
          <a:xfrm>
            <a:off x="0" y="76620"/>
            <a:ext cx="5145155" cy="677889"/>
            <a:chOff x="0" y="390659"/>
            <a:chExt cx="5145155" cy="677144"/>
          </a:xfrm>
        </p:grpSpPr>
        <p:sp>
          <p:nvSpPr>
            <p:cNvPr id="498" name="Google Shape;498;p38"/>
            <p:cNvSpPr txBox="1"/>
            <p:nvPr/>
          </p:nvSpPr>
          <p:spPr>
            <a:xfrm>
              <a:off x="582755" y="390659"/>
              <a:ext cx="4562400" cy="46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579FD2"/>
                  </a:solidFill>
                  <a:latin typeface="Calibri"/>
                  <a:ea typeface="Calibri"/>
                  <a:cs typeface="Calibri"/>
                  <a:sym typeface="Calibri"/>
                </a:rPr>
                <a:t>Tuning Optimal Learning Rate</a:t>
              </a:r>
              <a:endParaRPr b="1" i="0" sz="2400" u="none" cap="none" strike="noStrike">
                <a:solidFill>
                  <a:srgbClr val="579FD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38"/>
            <p:cNvSpPr txBox="1"/>
            <p:nvPr/>
          </p:nvSpPr>
          <p:spPr>
            <a:xfrm>
              <a:off x="601680" y="760136"/>
              <a:ext cx="1848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0" y="463603"/>
              <a:ext cx="72900" cy="604200"/>
            </a:xfrm>
            <a:prstGeom prst="rect">
              <a:avLst/>
            </a:prstGeom>
            <a:solidFill>
              <a:srgbClr val="579F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01" name="Google Shape;5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150" y="1656241"/>
            <a:ext cx="7973775" cy="388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9"/>
          <p:cNvSpPr txBox="1"/>
          <p:nvPr/>
        </p:nvSpPr>
        <p:spPr>
          <a:xfrm>
            <a:off x="6561343" y="6438739"/>
            <a:ext cx="2511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|  0</a:t>
            </a:r>
            <a:r>
              <a:rPr lang="en-US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507" name="Google Shape;50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4543" y="6463218"/>
            <a:ext cx="636375" cy="3259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8" name="Google Shape;508;p39"/>
          <p:cNvGrpSpPr/>
          <p:nvPr/>
        </p:nvGrpSpPr>
        <p:grpSpPr>
          <a:xfrm>
            <a:off x="0" y="76620"/>
            <a:ext cx="5145155" cy="677889"/>
            <a:chOff x="0" y="390659"/>
            <a:chExt cx="5145155" cy="677144"/>
          </a:xfrm>
        </p:grpSpPr>
        <p:sp>
          <p:nvSpPr>
            <p:cNvPr id="509" name="Google Shape;509;p39"/>
            <p:cNvSpPr txBox="1"/>
            <p:nvPr/>
          </p:nvSpPr>
          <p:spPr>
            <a:xfrm>
              <a:off x="582755" y="390659"/>
              <a:ext cx="4562400" cy="46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579FD2"/>
                  </a:solidFill>
                  <a:latin typeface="Calibri"/>
                  <a:ea typeface="Calibri"/>
                  <a:cs typeface="Calibri"/>
                  <a:sym typeface="Calibri"/>
                </a:rPr>
                <a:t>The Overfitting Problem</a:t>
              </a:r>
              <a:endParaRPr b="1" i="0" sz="2400" u="none" cap="none" strike="noStrike">
                <a:solidFill>
                  <a:srgbClr val="579FD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39"/>
            <p:cNvSpPr txBox="1"/>
            <p:nvPr/>
          </p:nvSpPr>
          <p:spPr>
            <a:xfrm>
              <a:off x="601680" y="760136"/>
              <a:ext cx="1848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0" y="463603"/>
              <a:ext cx="72900" cy="604200"/>
            </a:xfrm>
            <a:prstGeom prst="rect">
              <a:avLst/>
            </a:prstGeom>
            <a:solidFill>
              <a:srgbClr val="579F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39"/>
          <p:cNvSpPr txBox="1"/>
          <p:nvPr/>
        </p:nvSpPr>
        <p:spPr>
          <a:xfrm>
            <a:off x="567600" y="4611425"/>
            <a:ext cx="8033400" cy="17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●"/>
            </a:pPr>
            <a:r>
              <a:rPr lang="en-US" sz="1600">
                <a:latin typeface="Century Gothic"/>
                <a:ea typeface="Century Gothic"/>
                <a:cs typeface="Century Gothic"/>
                <a:sym typeface="Century Gothic"/>
              </a:rPr>
              <a:t>The first graph depicts, the model (blue) can’t </a:t>
            </a:r>
            <a:r>
              <a:rPr b="1" lang="en-US" sz="1600">
                <a:latin typeface="Century Gothic"/>
                <a:ea typeface="Century Gothic"/>
                <a:cs typeface="Century Gothic"/>
                <a:sym typeface="Century Gothic"/>
              </a:rPr>
              <a:t>under-fits</a:t>
            </a:r>
            <a:r>
              <a:rPr lang="en-US" sz="1600">
                <a:latin typeface="Century Gothic"/>
                <a:ea typeface="Century Gothic"/>
                <a:cs typeface="Century Gothic"/>
                <a:sym typeface="Century Gothic"/>
              </a:rPr>
              <a:t> the data (orange)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●"/>
            </a:pPr>
            <a:r>
              <a:rPr lang="en-US" sz="1600">
                <a:latin typeface="Century Gothic"/>
                <a:ea typeface="Century Gothic"/>
                <a:cs typeface="Century Gothic"/>
                <a:sym typeface="Century Gothic"/>
              </a:rPr>
              <a:t>The second graphs depicts a </a:t>
            </a:r>
            <a:r>
              <a:rPr b="1" lang="en-US" sz="1600">
                <a:latin typeface="Century Gothic"/>
                <a:ea typeface="Century Gothic"/>
                <a:cs typeface="Century Gothic"/>
                <a:sym typeface="Century Gothic"/>
              </a:rPr>
              <a:t>good fit</a:t>
            </a:r>
            <a:r>
              <a:rPr lang="en-US" sz="1600">
                <a:latin typeface="Century Gothic"/>
                <a:ea typeface="Century Gothic"/>
                <a:cs typeface="Century Gothic"/>
                <a:sym typeface="Century Gothic"/>
              </a:rPr>
              <a:t>, where the model generalises well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●"/>
            </a:pPr>
            <a:r>
              <a:rPr lang="en-US" sz="1600">
                <a:latin typeface="Century Gothic"/>
                <a:ea typeface="Century Gothic"/>
                <a:cs typeface="Century Gothic"/>
                <a:sym typeface="Century Gothic"/>
              </a:rPr>
              <a:t>The third graph depicts </a:t>
            </a:r>
            <a:r>
              <a:rPr b="1" lang="en-US" sz="1600">
                <a:latin typeface="Century Gothic"/>
                <a:ea typeface="Century Gothic"/>
                <a:cs typeface="Century Gothic"/>
                <a:sym typeface="Century Gothic"/>
              </a:rPr>
              <a:t>overfit</a:t>
            </a:r>
            <a:r>
              <a:rPr lang="en-US" sz="1600">
                <a:latin typeface="Century Gothic"/>
                <a:ea typeface="Century Gothic"/>
                <a:cs typeface="Century Gothic"/>
                <a:sym typeface="Century Gothic"/>
              </a:rPr>
              <a:t> where the accuracy is very high (~100%)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●"/>
            </a:pPr>
            <a:r>
              <a:rPr lang="en-US" sz="1600">
                <a:latin typeface="Century Gothic"/>
                <a:ea typeface="Century Gothic"/>
                <a:cs typeface="Century Gothic"/>
                <a:sym typeface="Century Gothic"/>
              </a:rPr>
              <a:t>The model tries to fit every data point including the outliers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●"/>
            </a:pPr>
            <a:r>
              <a:rPr lang="en-US" sz="1600">
                <a:latin typeface="Century Gothic"/>
                <a:ea typeface="Century Gothic"/>
                <a:cs typeface="Century Gothic"/>
                <a:sym typeface="Century Gothic"/>
              </a:rPr>
              <a:t>Hence fails to predict more general scenarios, resulting in very low test accuracy.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3" name="Google Shape;513;p39"/>
          <p:cNvPicPr preferRelativeResize="0"/>
          <p:nvPr/>
        </p:nvPicPr>
        <p:blipFill rotWithShape="1">
          <a:blip r:embed="rId4">
            <a:alphaModFix/>
          </a:blip>
          <a:srcRect b="0" l="9173" r="6743" t="0"/>
          <a:stretch/>
        </p:blipFill>
        <p:spPr>
          <a:xfrm>
            <a:off x="567600" y="651050"/>
            <a:ext cx="8033400" cy="39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0"/>
          <p:cNvSpPr txBox="1"/>
          <p:nvPr/>
        </p:nvSpPr>
        <p:spPr>
          <a:xfrm>
            <a:off x="6561343" y="6438739"/>
            <a:ext cx="2511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|  0</a:t>
            </a:r>
            <a:r>
              <a:rPr lang="en-US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519" name="Google Shape;51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4543" y="6463218"/>
            <a:ext cx="636375" cy="3259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0" name="Google Shape;520;p40"/>
          <p:cNvGrpSpPr/>
          <p:nvPr/>
        </p:nvGrpSpPr>
        <p:grpSpPr>
          <a:xfrm>
            <a:off x="0" y="76620"/>
            <a:ext cx="5145155" cy="677889"/>
            <a:chOff x="0" y="390659"/>
            <a:chExt cx="5145155" cy="677144"/>
          </a:xfrm>
        </p:grpSpPr>
        <p:sp>
          <p:nvSpPr>
            <p:cNvPr id="521" name="Google Shape;521;p40"/>
            <p:cNvSpPr txBox="1"/>
            <p:nvPr/>
          </p:nvSpPr>
          <p:spPr>
            <a:xfrm>
              <a:off x="582755" y="390659"/>
              <a:ext cx="4562400" cy="46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579FD2"/>
                  </a:solidFill>
                  <a:latin typeface="Calibri"/>
                  <a:ea typeface="Calibri"/>
                  <a:cs typeface="Calibri"/>
                  <a:sym typeface="Calibri"/>
                </a:rPr>
                <a:t>Next Steps</a:t>
              </a:r>
              <a:endParaRPr b="1" i="0" sz="2400" u="none" cap="none" strike="noStrike">
                <a:solidFill>
                  <a:srgbClr val="579FD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40"/>
            <p:cNvSpPr txBox="1"/>
            <p:nvPr/>
          </p:nvSpPr>
          <p:spPr>
            <a:xfrm>
              <a:off x="601680" y="760136"/>
              <a:ext cx="1848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0" y="463603"/>
              <a:ext cx="72900" cy="604200"/>
            </a:xfrm>
            <a:prstGeom prst="rect">
              <a:avLst/>
            </a:prstGeom>
            <a:solidFill>
              <a:srgbClr val="579F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4" name="Google Shape;524;p40"/>
          <p:cNvSpPr txBox="1"/>
          <p:nvPr/>
        </p:nvSpPr>
        <p:spPr>
          <a:xfrm>
            <a:off x="698800" y="1056325"/>
            <a:ext cx="7833000" cy="5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Convolutional Neural Networks (Computer Vision)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○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Object detection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○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Facial Recognition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○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Image Segmentation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○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Neural Style Transfer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Recurrent Neural Networks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○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Gated Recurrent Units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○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Long Short Term Memory Units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○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Bi-directional RNNs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Autoencoders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○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Basic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○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Deionising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○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Variational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Generative </a:t>
            </a: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Adversarial</a:t>
            </a: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 Networks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Deep Reinforcement Learning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41"/>
          <p:cNvGrpSpPr/>
          <p:nvPr/>
        </p:nvGrpSpPr>
        <p:grpSpPr>
          <a:xfrm>
            <a:off x="0" y="463546"/>
            <a:ext cx="7093688" cy="3090894"/>
            <a:chOff x="0" y="463603"/>
            <a:chExt cx="7093909" cy="3087437"/>
          </a:xfrm>
        </p:grpSpPr>
        <p:sp>
          <p:nvSpPr>
            <p:cNvPr id="530" name="Google Shape;530;p41"/>
            <p:cNvSpPr txBox="1"/>
            <p:nvPr/>
          </p:nvSpPr>
          <p:spPr>
            <a:xfrm>
              <a:off x="2531434" y="3089891"/>
              <a:ext cx="4562475" cy="4611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579FD2"/>
                  </a:solidFill>
                  <a:latin typeface="Calibri"/>
                  <a:ea typeface="Calibri"/>
                  <a:cs typeface="Calibri"/>
                  <a:sym typeface="Calibri"/>
                </a:rPr>
                <a:t>Thank You</a:t>
              </a:r>
              <a:endParaRPr b="1" sz="2400">
                <a:solidFill>
                  <a:srgbClr val="579FD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41"/>
            <p:cNvSpPr/>
            <p:nvPr/>
          </p:nvSpPr>
          <p:spPr>
            <a:xfrm>
              <a:off x="0" y="463603"/>
              <a:ext cx="73027" cy="604165"/>
            </a:xfrm>
            <a:prstGeom prst="rect">
              <a:avLst/>
            </a:prstGeom>
            <a:solidFill>
              <a:srgbClr val="579F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/>
        </p:nvSpPr>
        <p:spPr>
          <a:xfrm>
            <a:off x="6561343" y="6438739"/>
            <a:ext cx="2511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|  0</a:t>
            </a:r>
            <a:r>
              <a:rPr lang="en-US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4543" y="6463218"/>
            <a:ext cx="636375" cy="3259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15"/>
          <p:cNvGrpSpPr/>
          <p:nvPr/>
        </p:nvGrpSpPr>
        <p:grpSpPr>
          <a:xfrm>
            <a:off x="0" y="76625"/>
            <a:ext cx="5541750" cy="677884"/>
            <a:chOff x="0" y="390664"/>
            <a:chExt cx="5541750" cy="677139"/>
          </a:xfrm>
        </p:grpSpPr>
        <p:sp>
          <p:nvSpPr>
            <p:cNvPr id="109" name="Google Shape;109;p15"/>
            <p:cNvSpPr txBox="1"/>
            <p:nvPr/>
          </p:nvSpPr>
          <p:spPr>
            <a:xfrm>
              <a:off x="582750" y="390664"/>
              <a:ext cx="4959000" cy="46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579FD2"/>
                  </a:solidFill>
                  <a:latin typeface="Calibri"/>
                  <a:ea typeface="Calibri"/>
                  <a:cs typeface="Calibri"/>
                  <a:sym typeface="Calibri"/>
                </a:rPr>
                <a:t>Turing Test - The Earliest Idea of AI</a:t>
              </a:r>
              <a:endParaRPr b="1" i="0" sz="2400" u="none" cap="none" strike="noStrike">
                <a:solidFill>
                  <a:srgbClr val="579FD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601680" y="760136"/>
              <a:ext cx="1848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0" y="463603"/>
              <a:ext cx="72900" cy="604200"/>
            </a:xfrm>
            <a:prstGeom prst="rect">
              <a:avLst/>
            </a:prstGeom>
            <a:solidFill>
              <a:srgbClr val="579F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15"/>
          <p:cNvSpPr txBox="1"/>
          <p:nvPr/>
        </p:nvSpPr>
        <p:spPr>
          <a:xfrm>
            <a:off x="5145150" y="885750"/>
            <a:ext cx="3589200" cy="50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●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an conversation between both a human and a machine, the machine tries convinces the human evaluator that he/she indeed is talking to a human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●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conversation is limited to text.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●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evaluator knows one of the agents is a computer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●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the evaluator cannot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reliably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tell the machine from a human, the machine is said to have passed the test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3" name="Google Shape;11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175" y="1220203"/>
            <a:ext cx="4651800" cy="3805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/>
        </p:nvSpPr>
        <p:spPr>
          <a:xfrm>
            <a:off x="6561343" y="6438739"/>
            <a:ext cx="2511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|  0</a:t>
            </a:r>
            <a:r>
              <a:rPr lang="en-US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119" name="Google Shape;11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4543" y="6463218"/>
            <a:ext cx="636375" cy="3259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16"/>
          <p:cNvGrpSpPr/>
          <p:nvPr/>
        </p:nvGrpSpPr>
        <p:grpSpPr>
          <a:xfrm>
            <a:off x="0" y="76620"/>
            <a:ext cx="5145155" cy="677889"/>
            <a:chOff x="0" y="390659"/>
            <a:chExt cx="5145155" cy="677144"/>
          </a:xfrm>
        </p:grpSpPr>
        <p:sp>
          <p:nvSpPr>
            <p:cNvPr id="121" name="Google Shape;121;p16"/>
            <p:cNvSpPr txBox="1"/>
            <p:nvPr/>
          </p:nvSpPr>
          <p:spPr>
            <a:xfrm>
              <a:off x="582755" y="390659"/>
              <a:ext cx="4562400" cy="46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579FD2"/>
                  </a:solidFill>
                  <a:latin typeface="Calibri"/>
                  <a:ea typeface="Calibri"/>
                  <a:cs typeface="Calibri"/>
                  <a:sym typeface="Calibri"/>
                </a:rPr>
                <a:t>The AI Canvas</a:t>
              </a:r>
              <a:endParaRPr b="1" i="0" sz="2400" u="none" cap="none" strike="noStrike">
                <a:solidFill>
                  <a:srgbClr val="579FD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601680" y="760136"/>
              <a:ext cx="1848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0" y="463603"/>
              <a:ext cx="72900" cy="604200"/>
            </a:xfrm>
            <a:prstGeom prst="rect">
              <a:avLst/>
            </a:prstGeom>
            <a:solidFill>
              <a:srgbClr val="579F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4" name="Google Shape;12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075" y="864998"/>
            <a:ext cx="5579116" cy="548556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 txBox="1"/>
          <p:nvPr/>
        </p:nvSpPr>
        <p:spPr>
          <a:xfrm>
            <a:off x="5918200" y="1072575"/>
            <a:ext cx="2873700" cy="49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entury Gothic"/>
                <a:ea typeface="Century Gothic"/>
                <a:cs typeface="Century Gothic"/>
                <a:sym typeface="Century Gothic"/>
              </a:rPr>
              <a:t>Artificial Intelligence</a:t>
            </a: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 is the intelligence exhibited by computers.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entury Gothic"/>
                <a:ea typeface="Century Gothic"/>
                <a:cs typeface="Century Gothic"/>
                <a:sym typeface="Century Gothic"/>
              </a:rPr>
              <a:t>Machine Learning</a:t>
            </a: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 is one way of doing that, by using algorithms to get insights from data.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entury Gothic"/>
                <a:ea typeface="Century Gothic"/>
                <a:cs typeface="Century Gothic"/>
                <a:sym typeface="Century Gothic"/>
              </a:rPr>
              <a:t>Deep Learning</a:t>
            </a: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 is one way of doing that, using a specific algorithm called a Neural Network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/>
        </p:nvSpPr>
        <p:spPr>
          <a:xfrm>
            <a:off x="6561343" y="6438739"/>
            <a:ext cx="2511425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|  0</a:t>
            </a:r>
            <a:r>
              <a:rPr lang="en-US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131" name="Google Shape;13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4543" y="6463218"/>
            <a:ext cx="636374" cy="3259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17"/>
          <p:cNvGrpSpPr/>
          <p:nvPr/>
        </p:nvGrpSpPr>
        <p:grpSpPr>
          <a:xfrm>
            <a:off x="0" y="76625"/>
            <a:ext cx="5145088" cy="677863"/>
            <a:chOff x="0" y="390659"/>
            <a:chExt cx="5145230" cy="677109"/>
          </a:xfrm>
        </p:grpSpPr>
        <p:sp>
          <p:nvSpPr>
            <p:cNvPr id="133" name="Google Shape;133;p17"/>
            <p:cNvSpPr txBox="1"/>
            <p:nvPr/>
          </p:nvSpPr>
          <p:spPr>
            <a:xfrm>
              <a:off x="582755" y="390659"/>
              <a:ext cx="4562475" cy="4611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579FD2"/>
                  </a:solidFill>
                  <a:latin typeface="Calibri"/>
                  <a:ea typeface="Calibri"/>
                  <a:cs typeface="Calibri"/>
                  <a:sym typeface="Calibri"/>
                </a:rPr>
                <a:t>Why Deep Learning?</a:t>
              </a:r>
              <a:endParaRPr b="1" i="0" sz="2400" u="none" cap="none" strike="noStrike">
                <a:solidFill>
                  <a:srgbClr val="579FD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7"/>
            <p:cNvSpPr txBox="1"/>
            <p:nvPr/>
          </p:nvSpPr>
          <p:spPr>
            <a:xfrm>
              <a:off x="601680" y="760136"/>
              <a:ext cx="184736" cy="3074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0" y="463603"/>
              <a:ext cx="73027" cy="604165"/>
            </a:xfrm>
            <a:prstGeom prst="rect">
              <a:avLst/>
            </a:prstGeom>
            <a:solidFill>
              <a:srgbClr val="579F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6" name="Google Shape;136;p17"/>
          <p:cNvPicPr preferRelativeResize="0"/>
          <p:nvPr/>
        </p:nvPicPr>
        <p:blipFill rotWithShape="1">
          <a:blip r:embed="rId4">
            <a:alphaModFix/>
          </a:blip>
          <a:srcRect b="7638" l="0" r="0" t="0"/>
          <a:stretch/>
        </p:blipFill>
        <p:spPr>
          <a:xfrm>
            <a:off x="922863" y="1157251"/>
            <a:ext cx="7298274" cy="48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/>
        </p:nvSpPr>
        <p:spPr>
          <a:xfrm>
            <a:off x="6561343" y="6438739"/>
            <a:ext cx="2511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|  03</a:t>
            </a:r>
            <a:endParaRPr/>
          </a:p>
        </p:txBody>
      </p:sp>
      <p:pic>
        <p:nvPicPr>
          <p:cNvPr id="143" name="Google Shape;14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4543" y="6463218"/>
            <a:ext cx="636375" cy="3259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18"/>
          <p:cNvGrpSpPr/>
          <p:nvPr/>
        </p:nvGrpSpPr>
        <p:grpSpPr>
          <a:xfrm>
            <a:off x="0" y="76620"/>
            <a:ext cx="5145155" cy="677889"/>
            <a:chOff x="0" y="390659"/>
            <a:chExt cx="5145155" cy="677144"/>
          </a:xfrm>
        </p:grpSpPr>
        <p:sp>
          <p:nvSpPr>
            <p:cNvPr id="145" name="Google Shape;145;p18"/>
            <p:cNvSpPr txBox="1"/>
            <p:nvPr/>
          </p:nvSpPr>
          <p:spPr>
            <a:xfrm>
              <a:off x="582755" y="390659"/>
              <a:ext cx="4562400" cy="46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579FD2"/>
                  </a:solidFill>
                  <a:latin typeface="Calibri"/>
                  <a:ea typeface="Calibri"/>
                  <a:cs typeface="Calibri"/>
                  <a:sym typeface="Calibri"/>
                </a:rPr>
                <a:t>Applications of Deep Learning</a:t>
              </a:r>
              <a:endParaRPr b="1" i="0" sz="2400" u="none" cap="none" strike="noStrike">
                <a:solidFill>
                  <a:srgbClr val="579FD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601680" y="760136"/>
              <a:ext cx="1848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0" y="463603"/>
              <a:ext cx="72900" cy="604200"/>
            </a:xfrm>
            <a:prstGeom prst="rect">
              <a:avLst/>
            </a:prstGeom>
            <a:solidFill>
              <a:srgbClr val="579F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" name="Google Shape;148;p18"/>
          <p:cNvSpPr txBox="1"/>
          <p:nvPr/>
        </p:nvSpPr>
        <p:spPr>
          <a:xfrm>
            <a:off x="422525" y="975075"/>
            <a:ext cx="8369400" cy="52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Computer Vision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Natural Language Processing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Speech Processing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Reinforcement Learning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/>
        </p:nvSpPr>
        <p:spPr>
          <a:xfrm>
            <a:off x="6561343" y="6438739"/>
            <a:ext cx="2511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|  03</a:t>
            </a:r>
            <a:endParaRPr/>
          </a:p>
        </p:txBody>
      </p:sp>
      <p:pic>
        <p:nvPicPr>
          <p:cNvPr id="155" name="Google Shape;15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4543" y="6463218"/>
            <a:ext cx="636375" cy="3259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Google Shape;156;p19"/>
          <p:cNvGrpSpPr/>
          <p:nvPr/>
        </p:nvGrpSpPr>
        <p:grpSpPr>
          <a:xfrm>
            <a:off x="0" y="76620"/>
            <a:ext cx="5145155" cy="677889"/>
            <a:chOff x="0" y="390659"/>
            <a:chExt cx="5145155" cy="677144"/>
          </a:xfrm>
        </p:grpSpPr>
        <p:sp>
          <p:nvSpPr>
            <p:cNvPr id="157" name="Google Shape;157;p19"/>
            <p:cNvSpPr txBox="1"/>
            <p:nvPr/>
          </p:nvSpPr>
          <p:spPr>
            <a:xfrm>
              <a:off x="582755" y="390659"/>
              <a:ext cx="4562400" cy="46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579FD2"/>
                  </a:solidFill>
                  <a:latin typeface="Calibri"/>
                  <a:ea typeface="Calibri"/>
                  <a:cs typeface="Calibri"/>
                  <a:sym typeface="Calibri"/>
                </a:rPr>
                <a:t>Applications in Computer Vision</a:t>
              </a:r>
              <a:endParaRPr b="1" i="0" sz="2400" u="none" cap="none" strike="noStrike">
                <a:solidFill>
                  <a:srgbClr val="579FD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9"/>
            <p:cNvSpPr txBox="1"/>
            <p:nvPr/>
          </p:nvSpPr>
          <p:spPr>
            <a:xfrm>
              <a:off x="601680" y="760136"/>
              <a:ext cx="1848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0" y="463603"/>
              <a:ext cx="72900" cy="604200"/>
            </a:xfrm>
            <a:prstGeom prst="rect">
              <a:avLst/>
            </a:prstGeom>
            <a:solidFill>
              <a:srgbClr val="579F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19"/>
          <p:cNvSpPr txBox="1"/>
          <p:nvPr/>
        </p:nvSpPr>
        <p:spPr>
          <a:xfrm>
            <a:off x="1217975" y="905750"/>
            <a:ext cx="269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Object recognition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1" name="Google Shape;16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1478775"/>
            <a:ext cx="3666625" cy="21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087" y="1453178"/>
            <a:ext cx="3171675" cy="200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 txBox="1"/>
          <p:nvPr/>
        </p:nvSpPr>
        <p:spPr>
          <a:xfrm>
            <a:off x="5487113" y="905750"/>
            <a:ext cx="269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Facial</a:t>
            </a: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 recognition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p19"/>
          <p:cNvPicPr preferRelativeResize="0"/>
          <p:nvPr/>
        </p:nvPicPr>
        <p:blipFill rotWithShape="1">
          <a:blip r:embed="rId6">
            <a:alphaModFix/>
          </a:blip>
          <a:srcRect b="13688" l="0" r="29799" t="0"/>
          <a:stretch/>
        </p:blipFill>
        <p:spPr>
          <a:xfrm>
            <a:off x="727325" y="4342150"/>
            <a:ext cx="3374099" cy="191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9"/>
          <p:cNvSpPr txBox="1"/>
          <p:nvPr/>
        </p:nvSpPr>
        <p:spPr>
          <a:xfrm>
            <a:off x="1065563" y="3910400"/>
            <a:ext cx="269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Image Captioning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96250" y="4306576"/>
            <a:ext cx="2007482" cy="191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9"/>
          <p:cNvSpPr txBox="1"/>
          <p:nvPr/>
        </p:nvSpPr>
        <p:spPr>
          <a:xfrm>
            <a:off x="5588586" y="3735550"/>
            <a:ext cx="24228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Tumour Detection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/>
        </p:nvSpPr>
        <p:spPr>
          <a:xfrm>
            <a:off x="6561343" y="6438739"/>
            <a:ext cx="2511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|  03</a:t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4543" y="6463218"/>
            <a:ext cx="636375" cy="3259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" name="Google Shape;175;p20"/>
          <p:cNvGrpSpPr/>
          <p:nvPr/>
        </p:nvGrpSpPr>
        <p:grpSpPr>
          <a:xfrm>
            <a:off x="0" y="76625"/>
            <a:ext cx="6370349" cy="677884"/>
            <a:chOff x="0" y="390664"/>
            <a:chExt cx="6370349" cy="677139"/>
          </a:xfrm>
        </p:grpSpPr>
        <p:sp>
          <p:nvSpPr>
            <p:cNvPr id="176" name="Google Shape;176;p20"/>
            <p:cNvSpPr txBox="1"/>
            <p:nvPr/>
          </p:nvSpPr>
          <p:spPr>
            <a:xfrm>
              <a:off x="582749" y="390664"/>
              <a:ext cx="5787600" cy="46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579FD2"/>
                  </a:solidFill>
                  <a:latin typeface="Calibri"/>
                  <a:ea typeface="Calibri"/>
                  <a:cs typeface="Calibri"/>
                  <a:sym typeface="Calibri"/>
                </a:rPr>
                <a:t>Applications in Natural Language Processing</a:t>
              </a:r>
              <a:endParaRPr b="1" i="0" sz="2400" u="none" cap="none" strike="noStrike">
                <a:solidFill>
                  <a:srgbClr val="579FD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0"/>
            <p:cNvSpPr txBox="1"/>
            <p:nvPr/>
          </p:nvSpPr>
          <p:spPr>
            <a:xfrm>
              <a:off x="601680" y="760136"/>
              <a:ext cx="1848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0" y="463603"/>
              <a:ext cx="72900" cy="604200"/>
            </a:xfrm>
            <a:prstGeom prst="rect">
              <a:avLst/>
            </a:prstGeom>
            <a:solidFill>
              <a:srgbClr val="579F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20"/>
          <p:cNvSpPr txBox="1"/>
          <p:nvPr/>
        </p:nvSpPr>
        <p:spPr>
          <a:xfrm>
            <a:off x="1308675" y="788588"/>
            <a:ext cx="24378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Machine Translation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1925" y="1402575"/>
            <a:ext cx="2511300" cy="188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5225" y="1740520"/>
            <a:ext cx="2848375" cy="16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/>
        </p:nvSpPr>
        <p:spPr>
          <a:xfrm>
            <a:off x="5460513" y="957550"/>
            <a:ext cx="24378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Text Summarization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3388" y="4301498"/>
            <a:ext cx="2848375" cy="166019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/>
          <p:nvPr/>
        </p:nvSpPr>
        <p:spPr>
          <a:xfrm>
            <a:off x="1568038" y="3635225"/>
            <a:ext cx="1919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Q/A Chatbots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34000" y="4138924"/>
            <a:ext cx="2848376" cy="213984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0"/>
          <p:cNvSpPr txBox="1"/>
          <p:nvPr/>
        </p:nvSpPr>
        <p:spPr>
          <a:xfrm>
            <a:off x="5539288" y="3660050"/>
            <a:ext cx="24378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Sentiment Analysis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/>
        </p:nvSpPr>
        <p:spPr>
          <a:xfrm>
            <a:off x="6561343" y="6438739"/>
            <a:ext cx="2511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|  03</a:t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4543" y="6463218"/>
            <a:ext cx="636375" cy="3259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" name="Google Shape;194;p21"/>
          <p:cNvGrpSpPr/>
          <p:nvPr/>
        </p:nvGrpSpPr>
        <p:grpSpPr>
          <a:xfrm>
            <a:off x="0" y="76625"/>
            <a:ext cx="6370349" cy="677884"/>
            <a:chOff x="0" y="390664"/>
            <a:chExt cx="6370349" cy="677139"/>
          </a:xfrm>
        </p:grpSpPr>
        <p:sp>
          <p:nvSpPr>
            <p:cNvPr id="195" name="Google Shape;195;p21"/>
            <p:cNvSpPr txBox="1"/>
            <p:nvPr/>
          </p:nvSpPr>
          <p:spPr>
            <a:xfrm>
              <a:off x="582749" y="390664"/>
              <a:ext cx="5787600" cy="46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579FD2"/>
                  </a:solidFill>
                  <a:latin typeface="Calibri"/>
                  <a:ea typeface="Calibri"/>
                  <a:cs typeface="Calibri"/>
                  <a:sym typeface="Calibri"/>
                </a:rPr>
                <a:t>Applications in Speech Recognition</a:t>
              </a:r>
              <a:endParaRPr b="1" i="0" sz="2400" u="none" cap="none" strike="noStrike">
                <a:solidFill>
                  <a:srgbClr val="579FD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1"/>
            <p:cNvSpPr txBox="1"/>
            <p:nvPr/>
          </p:nvSpPr>
          <p:spPr>
            <a:xfrm>
              <a:off x="601680" y="760136"/>
              <a:ext cx="1848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0" y="463603"/>
              <a:ext cx="72900" cy="604200"/>
            </a:xfrm>
            <a:prstGeom prst="rect">
              <a:avLst/>
            </a:prstGeom>
            <a:solidFill>
              <a:srgbClr val="579F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21"/>
          <p:cNvSpPr txBox="1"/>
          <p:nvPr/>
        </p:nvSpPr>
        <p:spPr>
          <a:xfrm>
            <a:off x="1090988" y="975075"/>
            <a:ext cx="29253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Conversational Agents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5674213" y="940988"/>
            <a:ext cx="24378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Speech to Text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0" name="Google Shape;20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5925" y="1699343"/>
            <a:ext cx="3195425" cy="1797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9113" y="1631188"/>
            <a:ext cx="284797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7600" y="4331723"/>
            <a:ext cx="3007200" cy="200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1"/>
          <p:cNvSpPr txBox="1"/>
          <p:nvPr/>
        </p:nvSpPr>
        <p:spPr>
          <a:xfrm>
            <a:off x="3353100" y="3717338"/>
            <a:ext cx="24378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Voice Recognition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