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68" r:id="rId4"/>
    <p:sldId id="269" r:id="rId5"/>
    <p:sldId id="270" r:id="rId6"/>
    <p:sldId id="271" r:id="rId7"/>
    <p:sldId id="275" r:id="rId8"/>
    <p:sldId id="283" r:id="rId9"/>
    <p:sldId id="272" r:id="rId10"/>
    <p:sldId id="260" r:id="rId11"/>
    <p:sldId id="273" r:id="rId12"/>
    <p:sldId id="285" r:id="rId13"/>
    <p:sldId id="278" r:id="rId14"/>
    <p:sldId id="277" r:id="rId15"/>
    <p:sldId id="279" r:id="rId16"/>
    <p:sldId id="276" r:id="rId17"/>
    <p:sldId id="284" r:id="rId18"/>
    <p:sldId id="262" r:id="rId19"/>
    <p:sldId id="261" r:id="rId20"/>
    <p:sldId id="265" r:id="rId21"/>
    <p:sldId id="263" r:id="rId22"/>
    <p:sldId id="259" r:id="rId23"/>
    <p:sldId id="264" r:id="rId24"/>
    <p:sldId id="267" r:id="rId25"/>
    <p:sldId id="287" r:id="rId26"/>
    <p:sldId id="288" r:id="rId27"/>
    <p:sldId id="274"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E9023-DFD9-4DC8-A60B-911D4CAAE0ED}" type="datetimeFigureOut">
              <a:rPr lang="en-SG" smtClean="0"/>
              <a:t>10/5/2020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9C873-ACF4-403F-8442-3B7A903DC5B3}" type="slidenum">
              <a:rPr lang="en-SG" smtClean="0"/>
              <a:t>‹#›</a:t>
            </a:fld>
            <a:endParaRPr lang="en-SG"/>
          </a:p>
        </p:txBody>
      </p:sp>
    </p:spTree>
    <p:extLst>
      <p:ext uri="{BB962C8B-B14F-4D97-AF65-F5344CB8AC3E}">
        <p14:creationId xmlns:p14="http://schemas.microsoft.com/office/powerpoint/2010/main" val="330902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5/10/2020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5/10/2020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1" y="2733709"/>
            <a:ext cx="9147259" cy="1660330"/>
          </a:xfrm>
        </p:spPr>
        <p:txBody>
          <a:bodyPr/>
          <a:lstStyle/>
          <a:p>
            <a:pPr algn="l"/>
            <a:r>
              <a:rPr lang="en-US" dirty="0"/>
              <a:t>Group 1 – Churn Fortuneteller</a:t>
            </a:r>
          </a:p>
        </p:txBody>
      </p:sp>
      <p:sp>
        <p:nvSpPr>
          <p:cNvPr id="3" name="Subtitle 2"/>
          <p:cNvSpPr>
            <a:spLocks noGrp="1"/>
          </p:cNvSpPr>
          <p:nvPr>
            <p:ph type="subTitle" idx="1"/>
          </p:nvPr>
        </p:nvSpPr>
        <p:spPr/>
        <p:txBody>
          <a:bodyPr/>
          <a:lstStyle/>
          <a:p>
            <a:r>
              <a:rPr lang="en-US" dirty="0" err="1"/>
              <a:t>MTech</a:t>
            </a:r>
            <a:r>
              <a:rPr lang="en-US" dirty="0"/>
              <a:t> 2020 – Semester 1 - IRS</a:t>
            </a:r>
          </a:p>
        </p:txBody>
      </p:sp>
    </p:spTree>
    <p:extLst>
      <p:ext uri="{BB962C8B-B14F-4D97-AF65-F5344CB8AC3E}">
        <p14:creationId xmlns:p14="http://schemas.microsoft.com/office/powerpoint/2010/main" val="3370640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Scatterplot Analysis – Monthly Charges &amp; Total Charges</a:t>
            </a:r>
          </a:p>
        </p:txBody>
      </p:sp>
      <p:pic>
        <p:nvPicPr>
          <p:cNvPr id="6" name="Picture 5"/>
          <p:cNvPicPr>
            <a:picLocks noChangeAspect="1"/>
          </p:cNvPicPr>
          <p:nvPr/>
        </p:nvPicPr>
        <p:blipFill>
          <a:blip r:embed="rId2"/>
          <a:stretch>
            <a:fillRect/>
          </a:stretch>
        </p:blipFill>
        <p:spPr>
          <a:xfrm>
            <a:off x="6232887" y="5935736"/>
            <a:ext cx="5514975" cy="877389"/>
          </a:xfrm>
          <a:prstGeom prst="rect">
            <a:avLst/>
          </a:prstGeom>
        </p:spPr>
      </p:pic>
      <p:pic>
        <p:nvPicPr>
          <p:cNvPr id="7" name="Content Placeholder 3">
            <a:extLst>
              <a:ext uri="{FF2B5EF4-FFF2-40B4-BE49-F238E27FC236}">
                <a16:creationId xmlns:a16="http://schemas.microsoft.com/office/drawing/2014/main" id="{80636B8E-7E43-412A-B446-7CE318930A83}"/>
              </a:ext>
            </a:extLst>
          </p:cNvPr>
          <p:cNvPicPr>
            <a:picLocks noChangeAspect="1"/>
          </p:cNvPicPr>
          <p:nvPr/>
        </p:nvPicPr>
        <p:blipFill>
          <a:blip r:embed="rId3"/>
          <a:stretch>
            <a:fillRect/>
          </a:stretch>
        </p:blipFill>
        <p:spPr>
          <a:xfrm>
            <a:off x="6096000" y="2230438"/>
            <a:ext cx="6096000" cy="3598863"/>
          </a:xfrm>
          <a:prstGeom prst="rect">
            <a:avLst/>
          </a:prstGeom>
        </p:spPr>
      </p:pic>
      <p:sp>
        <p:nvSpPr>
          <p:cNvPr id="4" name="Content Placeholder 3">
            <a:extLst>
              <a:ext uri="{FF2B5EF4-FFF2-40B4-BE49-F238E27FC236}">
                <a16:creationId xmlns:a16="http://schemas.microsoft.com/office/drawing/2014/main" id="{F105675A-AA77-4DDE-A391-6AD44D649E1B}"/>
              </a:ext>
            </a:extLst>
          </p:cNvPr>
          <p:cNvSpPr>
            <a:spLocks noGrp="1"/>
          </p:cNvSpPr>
          <p:nvPr>
            <p:ph idx="1"/>
          </p:nvPr>
        </p:nvSpPr>
        <p:spPr/>
        <p:txBody>
          <a:bodyPr/>
          <a:lstStyle/>
          <a:p>
            <a:endParaRPr lang="en-SG" dirty="0"/>
          </a:p>
        </p:txBody>
      </p:sp>
      <p:pic>
        <p:nvPicPr>
          <p:cNvPr id="8" name="Picture 7">
            <a:extLst>
              <a:ext uri="{FF2B5EF4-FFF2-40B4-BE49-F238E27FC236}">
                <a16:creationId xmlns:a16="http://schemas.microsoft.com/office/drawing/2014/main" id="{35AA8B8C-A4E6-4328-B89D-68E684CC38BC}"/>
              </a:ext>
            </a:extLst>
          </p:cNvPr>
          <p:cNvPicPr>
            <a:picLocks noChangeAspect="1"/>
          </p:cNvPicPr>
          <p:nvPr/>
        </p:nvPicPr>
        <p:blipFill>
          <a:blip r:embed="rId4"/>
          <a:stretch>
            <a:fillRect/>
          </a:stretch>
        </p:blipFill>
        <p:spPr>
          <a:xfrm>
            <a:off x="-1" y="2229985"/>
            <a:ext cx="6095999" cy="3599316"/>
          </a:xfrm>
          <a:prstGeom prst="rect">
            <a:avLst/>
          </a:prstGeom>
        </p:spPr>
      </p:pic>
    </p:spTree>
    <p:extLst>
      <p:ext uri="{BB962C8B-B14F-4D97-AF65-F5344CB8AC3E}">
        <p14:creationId xmlns:p14="http://schemas.microsoft.com/office/powerpoint/2010/main" val="410292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Supervised Machine Learning Models Tried</a:t>
            </a:r>
          </a:p>
        </p:txBody>
      </p:sp>
      <p:sp>
        <p:nvSpPr>
          <p:cNvPr id="5" name="Content Placeholder 4"/>
          <p:cNvSpPr>
            <a:spLocks noGrp="1"/>
          </p:cNvSpPr>
          <p:nvPr>
            <p:ph idx="1"/>
          </p:nvPr>
        </p:nvSpPr>
        <p:spPr/>
        <p:txBody>
          <a:bodyPr>
            <a:normAutofit fontScale="92500"/>
          </a:bodyPr>
          <a:lstStyle/>
          <a:p>
            <a:endParaRPr lang="en-US" dirty="0"/>
          </a:p>
          <a:p>
            <a:r>
              <a:rPr lang="en-US" dirty="0"/>
              <a:t>Random Forest Classifier (bagging) – Sum of individual decision trees and averaging over independent subsets of data (sampled with replacement)</a:t>
            </a:r>
          </a:p>
          <a:p>
            <a:endParaRPr lang="en-US" dirty="0"/>
          </a:p>
          <a:p>
            <a:r>
              <a:rPr lang="en-US" dirty="0" err="1"/>
              <a:t>XGBoost</a:t>
            </a:r>
            <a:r>
              <a:rPr lang="en-US" dirty="0"/>
              <a:t> Classifier (boosting) - Each decision tree learns from errors from previous learners which are assigned higher weights, sequential learners, optimization over error function</a:t>
            </a:r>
          </a:p>
          <a:p>
            <a:pPr marL="0" indent="0">
              <a:buNone/>
            </a:pPr>
            <a:endParaRPr lang="en-US" dirty="0"/>
          </a:p>
          <a:p>
            <a:r>
              <a:rPr lang="en-US" dirty="0"/>
              <a:t>Chosen Model: </a:t>
            </a:r>
            <a:r>
              <a:rPr lang="en-US" dirty="0" err="1"/>
              <a:t>XGBoost</a:t>
            </a:r>
            <a:r>
              <a:rPr lang="en-US" dirty="0"/>
              <a:t> (Better metric)</a:t>
            </a:r>
          </a:p>
        </p:txBody>
      </p:sp>
    </p:spTree>
    <p:extLst>
      <p:ext uri="{BB962C8B-B14F-4D97-AF65-F5344CB8AC3E}">
        <p14:creationId xmlns:p14="http://schemas.microsoft.com/office/powerpoint/2010/main" val="287630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1F85-AA3F-4D9D-AA8E-3924CF3336F4}"/>
              </a:ext>
            </a:extLst>
          </p:cNvPr>
          <p:cNvSpPr>
            <a:spLocks noGrp="1"/>
          </p:cNvSpPr>
          <p:nvPr>
            <p:ph type="title"/>
          </p:nvPr>
        </p:nvSpPr>
        <p:spPr/>
        <p:txBody>
          <a:bodyPr/>
          <a:lstStyle/>
          <a:p>
            <a:r>
              <a:rPr lang="en-US" dirty="0"/>
              <a:t>Ensemble Modelling Principles</a:t>
            </a:r>
            <a:endParaRPr lang="en-SG" dirty="0"/>
          </a:p>
        </p:txBody>
      </p:sp>
      <p:pic>
        <p:nvPicPr>
          <p:cNvPr id="5" name="Content Placeholder 4" descr="A picture containing light&#10;&#10;Description automatically generated">
            <a:extLst>
              <a:ext uri="{FF2B5EF4-FFF2-40B4-BE49-F238E27FC236}">
                <a16:creationId xmlns:a16="http://schemas.microsoft.com/office/drawing/2014/main" id="{385C9757-29C3-4BD0-A0F7-583571C08415}"/>
              </a:ext>
            </a:extLst>
          </p:cNvPr>
          <p:cNvPicPr>
            <a:picLocks noGrp="1" noChangeAspect="1"/>
          </p:cNvPicPr>
          <p:nvPr>
            <p:ph idx="1"/>
          </p:nvPr>
        </p:nvPicPr>
        <p:blipFill>
          <a:blip r:embed="rId2"/>
          <a:stretch>
            <a:fillRect/>
          </a:stretch>
        </p:blipFill>
        <p:spPr>
          <a:xfrm>
            <a:off x="169635" y="2059620"/>
            <a:ext cx="5317616" cy="3370024"/>
          </a:xfrm>
        </p:spPr>
      </p:pic>
      <p:pic>
        <p:nvPicPr>
          <p:cNvPr id="7" name="Picture 6" descr="A close up of text on a white background&#10;&#10;Description automatically generated">
            <a:extLst>
              <a:ext uri="{FF2B5EF4-FFF2-40B4-BE49-F238E27FC236}">
                <a16:creationId xmlns:a16="http://schemas.microsoft.com/office/drawing/2014/main" id="{3B1C1D1F-948E-44B3-A40F-C05D2175210E}"/>
              </a:ext>
            </a:extLst>
          </p:cNvPr>
          <p:cNvPicPr>
            <a:picLocks noChangeAspect="1"/>
          </p:cNvPicPr>
          <p:nvPr/>
        </p:nvPicPr>
        <p:blipFill>
          <a:blip r:embed="rId3"/>
          <a:stretch>
            <a:fillRect/>
          </a:stretch>
        </p:blipFill>
        <p:spPr>
          <a:xfrm>
            <a:off x="6403228" y="2143285"/>
            <a:ext cx="4904762" cy="3286359"/>
          </a:xfrm>
          <a:prstGeom prst="rect">
            <a:avLst/>
          </a:prstGeom>
        </p:spPr>
      </p:pic>
    </p:spTree>
    <p:extLst>
      <p:ext uri="{BB962C8B-B14F-4D97-AF65-F5344CB8AC3E}">
        <p14:creationId xmlns:p14="http://schemas.microsoft.com/office/powerpoint/2010/main" val="98814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Supervised Machine Learning Models Tried</a:t>
            </a:r>
          </a:p>
        </p:txBody>
      </p:sp>
      <p:sp>
        <p:nvSpPr>
          <p:cNvPr id="5" name="Content Placeholder 4"/>
          <p:cNvSpPr>
            <a:spLocks noGrp="1"/>
          </p:cNvSpPr>
          <p:nvPr>
            <p:ph idx="1"/>
          </p:nvPr>
        </p:nvSpPr>
        <p:spPr>
          <a:xfrm>
            <a:off x="680321" y="2336872"/>
            <a:ext cx="9613861" cy="4072805"/>
          </a:xfrm>
        </p:spPr>
        <p:txBody>
          <a:bodyPr>
            <a:normAutofit/>
          </a:bodyPr>
          <a:lstStyle/>
          <a:p>
            <a:pPr marL="0" indent="0">
              <a:buNone/>
            </a:pPr>
            <a:r>
              <a:rPr lang="en-US" b="1" u="sng" dirty="0"/>
              <a:t>Random Search Optimization </a:t>
            </a:r>
          </a:p>
          <a:p>
            <a:r>
              <a:rPr lang="en-US" sz="2000" dirty="0"/>
              <a:t>Begin by selecting certain hyperparameter search space</a:t>
            </a:r>
          </a:p>
          <a:p>
            <a:endParaRPr lang="en-US" sz="2000" dirty="0"/>
          </a:p>
          <a:p>
            <a:r>
              <a:rPr lang="en-US" sz="2000" dirty="0">
                <a:effectLst/>
              </a:rPr>
              <a:t>Randomness or probability (typically in the form of a pseudorandom number generator) in its methodology. </a:t>
            </a:r>
          </a:p>
          <a:p>
            <a:pPr marL="0" indent="0">
              <a:buNone/>
            </a:pPr>
            <a:endParaRPr lang="en-US" sz="2000" dirty="0">
              <a:effectLst/>
            </a:endParaRPr>
          </a:p>
          <a:p>
            <a:r>
              <a:rPr lang="en-US" sz="2000" dirty="0">
                <a:effectLst/>
              </a:rPr>
              <a:t>The </a:t>
            </a:r>
            <a:r>
              <a:rPr lang="en-US" sz="2000" b="1" dirty="0">
                <a:effectLst/>
              </a:rPr>
              <a:t>random</a:t>
            </a:r>
            <a:r>
              <a:rPr lang="en-US" sz="2000" dirty="0">
                <a:effectLst/>
              </a:rPr>
              <a:t> element may be introduced through sampling specifications of the </a:t>
            </a:r>
            <a:r>
              <a:rPr lang="en-US" sz="2000" b="1" dirty="0">
                <a:effectLst/>
              </a:rPr>
              <a:t>algorithm</a:t>
            </a:r>
            <a:r>
              <a:rPr lang="en-US" sz="2000" dirty="0">
                <a:effectLst/>
              </a:rPr>
              <a:t>, or through noise in the function observation</a:t>
            </a:r>
            <a:endParaRPr lang="en-US" sz="2000" dirty="0"/>
          </a:p>
          <a:p>
            <a:endParaRPr lang="en-US" dirty="0"/>
          </a:p>
        </p:txBody>
      </p:sp>
    </p:spTree>
    <p:extLst>
      <p:ext uri="{BB962C8B-B14F-4D97-AF65-F5344CB8AC3E}">
        <p14:creationId xmlns:p14="http://schemas.microsoft.com/office/powerpoint/2010/main" val="4237300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519F-A53E-4303-AC5B-0E04460AF8E7}"/>
              </a:ext>
            </a:extLst>
          </p:cNvPr>
          <p:cNvSpPr>
            <a:spLocks noGrp="1"/>
          </p:cNvSpPr>
          <p:nvPr>
            <p:ph type="title"/>
          </p:nvPr>
        </p:nvSpPr>
        <p:spPr/>
        <p:txBody>
          <a:bodyPr/>
          <a:lstStyle/>
          <a:p>
            <a:r>
              <a:rPr lang="en-SG" dirty="0"/>
              <a:t>Training Models</a:t>
            </a:r>
          </a:p>
        </p:txBody>
      </p:sp>
      <p:pic>
        <p:nvPicPr>
          <p:cNvPr id="4" name="Content Placeholder 3">
            <a:extLst>
              <a:ext uri="{FF2B5EF4-FFF2-40B4-BE49-F238E27FC236}">
                <a16:creationId xmlns:a16="http://schemas.microsoft.com/office/drawing/2014/main" id="{B2239B15-B363-4EF4-A68F-14A980C21519}"/>
              </a:ext>
            </a:extLst>
          </p:cNvPr>
          <p:cNvPicPr>
            <a:picLocks noGrp="1" noChangeAspect="1"/>
          </p:cNvPicPr>
          <p:nvPr>
            <p:ph idx="1"/>
          </p:nvPr>
        </p:nvPicPr>
        <p:blipFill>
          <a:blip r:embed="rId2"/>
          <a:stretch>
            <a:fillRect/>
          </a:stretch>
        </p:blipFill>
        <p:spPr>
          <a:xfrm>
            <a:off x="680321" y="2786879"/>
            <a:ext cx="5844997" cy="3598863"/>
          </a:xfrm>
          <a:prstGeom prst="rect">
            <a:avLst/>
          </a:prstGeom>
        </p:spPr>
      </p:pic>
      <p:sp>
        <p:nvSpPr>
          <p:cNvPr id="5" name="TextBox 4">
            <a:extLst>
              <a:ext uri="{FF2B5EF4-FFF2-40B4-BE49-F238E27FC236}">
                <a16:creationId xmlns:a16="http://schemas.microsoft.com/office/drawing/2014/main" id="{4C92E480-726B-4FDE-9BAE-17DF86317FC6}"/>
              </a:ext>
            </a:extLst>
          </p:cNvPr>
          <p:cNvSpPr txBox="1"/>
          <p:nvPr/>
        </p:nvSpPr>
        <p:spPr>
          <a:xfrm>
            <a:off x="7164280" y="2636668"/>
            <a:ext cx="3426780" cy="646331"/>
          </a:xfrm>
          <a:prstGeom prst="rect">
            <a:avLst/>
          </a:prstGeom>
          <a:noFill/>
        </p:spPr>
        <p:txBody>
          <a:bodyPr wrap="square" rtlCol="0">
            <a:spAutoFit/>
          </a:bodyPr>
          <a:lstStyle/>
          <a:p>
            <a:r>
              <a:rPr lang="en-SG" dirty="0"/>
              <a:t>First, split data into train and test </a:t>
            </a:r>
          </a:p>
        </p:txBody>
      </p:sp>
      <p:pic>
        <p:nvPicPr>
          <p:cNvPr id="6" name="Picture 5">
            <a:extLst>
              <a:ext uri="{FF2B5EF4-FFF2-40B4-BE49-F238E27FC236}">
                <a16:creationId xmlns:a16="http://schemas.microsoft.com/office/drawing/2014/main" id="{B42D5109-ABAE-4340-B2CF-BF3A17A13D8F}"/>
              </a:ext>
            </a:extLst>
          </p:cNvPr>
          <p:cNvPicPr>
            <a:picLocks noChangeAspect="1"/>
          </p:cNvPicPr>
          <p:nvPr/>
        </p:nvPicPr>
        <p:blipFill>
          <a:blip r:embed="rId3"/>
          <a:stretch>
            <a:fillRect/>
          </a:stretch>
        </p:blipFill>
        <p:spPr>
          <a:xfrm>
            <a:off x="7081514" y="3429000"/>
            <a:ext cx="3790950" cy="1762125"/>
          </a:xfrm>
          <a:prstGeom prst="rect">
            <a:avLst/>
          </a:prstGeom>
        </p:spPr>
      </p:pic>
    </p:spTree>
    <p:extLst>
      <p:ext uri="{BB962C8B-B14F-4D97-AF65-F5344CB8AC3E}">
        <p14:creationId xmlns:p14="http://schemas.microsoft.com/office/powerpoint/2010/main" val="4135643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396C-7C77-4825-8188-F2AFA9405079}"/>
              </a:ext>
            </a:extLst>
          </p:cNvPr>
          <p:cNvSpPr>
            <a:spLocks noGrp="1"/>
          </p:cNvSpPr>
          <p:nvPr>
            <p:ph type="title"/>
          </p:nvPr>
        </p:nvSpPr>
        <p:spPr/>
        <p:txBody>
          <a:bodyPr/>
          <a:lstStyle/>
          <a:p>
            <a:r>
              <a:rPr lang="en-SG" dirty="0"/>
              <a:t>Bias Variance Trade-off</a:t>
            </a:r>
          </a:p>
        </p:txBody>
      </p:sp>
      <p:pic>
        <p:nvPicPr>
          <p:cNvPr id="6" name="Content Placeholder 5" descr="A close up of a map&#10;&#10;Description automatically generated">
            <a:extLst>
              <a:ext uri="{FF2B5EF4-FFF2-40B4-BE49-F238E27FC236}">
                <a16:creationId xmlns:a16="http://schemas.microsoft.com/office/drawing/2014/main" id="{C88DDE0E-619D-4E9F-AB12-1C713CCD0211}"/>
              </a:ext>
            </a:extLst>
          </p:cNvPr>
          <p:cNvPicPr>
            <a:picLocks noGrp="1" noChangeAspect="1"/>
          </p:cNvPicPr>
          <p:nvPr>
            <p:ph idx="1"/>
          </p:nvPr>
        </p:nvPicPr>
        <p:blipFill>
          <a:blip r:embed="rId2"/>
          <a:stretch>
            <a:fillRect/>
          </a:stretch>
        </p:blipFill>
        <p:spPr>
          <a:xfrm>
            <a:off x="203647" y="2105673"/>
            <a:ext cx="7155942" cy="4108696"/>
          </a:xfrm>
        </p:spPr>
      </p:pic>
      <p:sp>
        <p:nvSpPr>
          <p:cNvPr id="3" name="TextBox 2">
            <a:extLst>
              <a:ext uri="{FF2B5EF4-FFF2-40B4-BE49-F238E27FC236}">
                <a16:creationId xmlns:a16="http://schemas.microsoft.com/office/drawing/2014/main" id="{E800B9E9-463F-4CD8-8906-D78A026BE267}"/>
              </a:ext>
            </a:extLst>
          </p:cNvPr>
          <p:cNvSpPr txBox="1"/>
          <p:nvPr/>
        </p:nvSpPr>
        <p:spPr>
          <a:xfrm>
            <a:off x="7812350" y="2263806"/>
            <a:ext cx="3675355" cy="3382392"/>
          </a:xfrm>
          <a:prstGeom prst="rect">
            <a:avLst/>
          </a:prstGeom>
          <a:noFill/>
        </p:spPr>
        <p:txBody>
          <a:bodyPr wrap="square" rtlCol="0">
            <a:spAutoFit/>
          </a:bodyPr>
          <a:lstStyle/>
          <a:p>
            <a:endParaRPr lang="en-SG" dirty="0"/>
          </a:p>
        </p:txBody>
      </p:sp>
    </p:spTree>
    <p:extLst>
      <p:ext uri="{BB962C8B-B14F-4D97-AF65-F5344CB8AC3E}">
        <p14:creationId xmlns:p14="http://schemas.microsoft.com/office/powerpoint/2010/main" val="1372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EDE26-16B4-4B74-B886-A8EC08F8D441}"/>
              </a:ext>
            </a:extLst>
          </p:cNvPr>
          <p:cNvSpPr>
            <a:spLocks noGrp="1"/>
          </p:cNvSpPr>
          <p:nvPr>
            <p:ph type="title"/>
          </p:nvPr>
        </p:nvSpPr>
        <p:spPr/>
        <p:txBody>
          <a:bodyPr/>
          <a:lstStyle/>
          <a:p>
            <a:r>
              <a:rPr lang="en-SG" dirty="0"/>
              <a:t>Metric</a:t>
            </a:r>
          </a:p>
        </p:txBody>
      </p:sp>
      <p:sp>
        <p:nvSpPr>
          <p:cNvPr id="3" name="Content Placeholder 2">
            <a:extLst>
              <a:ext uri="{FF2B5EF4-FFF2-40B4-BE49-F238E27FC236}">
                <a16:creationId xmlns:a16="http://schemas.microsoft.com/office/drawing/2014/main" id="{B31D3096-2045-4695-9F77-5314DAC27AA5}"/>
              </a:ext>
            </a:extLst>
          </p:cNvPr>
          <p:cNvSpPr>
            <a:spLocks noGrp="1"/>
          </p:cNvSpPr>
          <p:nvPr>
            <p:ph idx="1"/>
          </p:nvPr>
        </p:nvSpPr>
        <p:spPr>
          <a:xfrm>
            <a:off x="142043" y="2336872"/>
            <a:ext cx="11755977" cy="4223725"/>
          </a:xfrm>
        </p:spPr>
        <p:txBody>
          <a:bodyPr/>
          <a:lstStyle/>
          <a:p>
            <a:r>
              <a:rPr lang="en-SG" sz="2000" dirty="0"/>
              <a:t>Confusion Matrix</a:t>
            </a:r>
          </a:p>
          <a:p>
            <a:endParaRPr lang="en-SG" dirty="0"/>
          </a:p>
        </p:txBody>
      </p:sp>
      <p:sp>
        <p:nvSpPr>
          <p:cNvPr id="7" name="TextBox 6">
            <a:extLst>
              <a:ext uri="{FF2B5EF4-FFF2-40B4-BE49-F238E27FC236}">
                <a16:creationId xmlns:a16="http://schemas.microsoft.com/office/drawing/2014/main" id="{A30350AC-1F1B-409D-A4FE-ABA703494CAC}"/>
              </a:ext>
            </a:extLst>
          </p:cNvPr>
          <p:cNvSpPr txBox="1"/>
          <p:nvPr/>
        </p:nvSpPr>
        <p:spPr>
          <a:xfrm>
            <a:off x="5370990" y="2312782"/>
            <a:ext cx="2725445" cy="400110"/>
          </a:xfrm>
          <a:prstGeom prst="rect">
            <a:avLst/>
          </a:prstGeom>
          <a:noFill/>
        </p:spPr>
        <p:txBody>
          <a:bodyPr wrap="square" rtlCol="0">
            <a:spAutoFit/>
          </a:bodyPr>
          <a:lstStyle/>
          <a:p>
            <a:r>
              <a:rPr lang="en-SG" sz="2000" dirty="0"/>
              <a:t>Classification Report</a:t>
            </a:r>
          </a:p>
        </p:txBody>
      </p:sp>
      <p:pic>
        <p:nvPicPr>
          <p:cNvPr id="10" name="Picture 9">
            <a:extLst>
              <a:ext uri="{FF2B5EF4-FFF2-40B4-BE49-F238E27FC236}">
                <a16:creationId xmlns:a16="http://schemas.microsoft.com/office/drawing/2014/main" id="{F2704B4F-2948-4DAA-8B6F-9A6AFBC59398}"/>
              </a:ext>
            </a:extLst>
          </p:cNvPr>
          <p:cNvPicPr>
            <a:picLocks noChangeAspect="1"/>
          </p:cNvPicPr>
          <p:nvPr/>
        </p:nvPicPr>
        <p:blipFill>
          <a:blip r:embed="rId2"/>
          <a:stretch>
            <a:fillRect/>
          </a:stretch>
        </p:blipFill>
        <p:spPr>
          <a:xfrm>
            <a:off x="5487250" y="5297936"/>
            <a:ext cx="4676775" cy="119062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4297A2ED-C16E-4FB7-B44F-DEB4A3E92696}"/>
              </a:ext>
            </a:extLst>
          </p:cNvPr>
          <p:cNvPicPr/>
          <p:nvPr/>
        </p:nvPicPr>
        <p:blipFill>
          <a:blip r:embed="rId3">
            <a:extLst>
              <a:ext uri="{28A0092B-C50C-407E-A947-70E740481C1C}">
                <a14:useLocalDpi xmlns:a14="http://schemas.microsoft.com/office/drawing/2010/main" val="0"/>
              </a:ext>
            </a:extLst>
          </a:blip>
          <a:stretch>
            <a:fillRect/>
          </a:stretch>
        </p:blipFill>
        <p:spPr>
          <a:xfrm>
            <a:off x="460057" y="2776559"/>
            <a:ext cx="3807143" cy="3538516"/>
          </a:xfrm>
          <a:prstGeom prst="rect">
            <a:avLst/>
          </a:prstGeom>
        </p:spPr>
      </p:pic>
      <p:pic>
        <p:nvPicPr>
          <p:cNvPr id="11" name="Picture 10">
            <a:extLst>
              <a:ext uri="{FF2B5EF4-FFF2-40B4-BE49-F238E27FC236}">
                <a16:creationId xmlns:a16="http://schemas.microsoft.com/office/drawing/2014/main" id="{38973C2A-E0D2-4E61-8A75-B9B268E0C71C}"/>
              </a:ext>
            </a:extLst>
          </p:cNvPr>
          <p:cNvPicPr/>
          <p:nvPr/>
        </p:nvPicPr>
        <p:blipFill>
          <a:blip r:embed="rId4">
            <a:extLst>
              <a:ext uri="{28A0092B-C50C-407E-A947-70E740481C1C}">
                <a14:useLocalDpi xmlns:a14="http://schemas.microsoft.com/office/drawing/2010/main" val="0"/>
              </a:ext>
            </a:extLst>
          </a:blip>
          <a:stretch>
            <a:fillRect/>
          </a:stretch>
        </p:blipFill>
        <p:spPr>
          <a:xfrm>
            <a:off x="5487250" y="2776559"/>
            <a:ext cx="4806931" cy="2299335"/>
          </a:xfrm>
          <a:prstGeom prst="rect">
            <a:avLst/>
          </a:prstGeom>
        </p:spPr>
      </p:pic>
    </p:spTree>
    <p:extLst>
      <p:ext uri="{BB962C8B-B14F-4D97-AF65-F5344CB8AC3E}">
        <p14:creationId xmlns:p14="http://schemas.microsoft.com/office/powerpoint/2010/main" val="3472915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173C-5EE7-445E-ACBE-5596F384B3FB}"/>
              </a:ext>
            </a:extLst>
          </p:cNvPr>
          <p:cNvSpPr>
            <a:spLocks noGrp="1"/>
          </p:cNvSpPr>
          <p:nvPr>
            <p:ph type="title"/>
          </p:nvPr>
        </p:nvSpPr>
        <p:spPr/>
        <p:txBody>
          <a:bodyPr/>
          <a:lstStyle/>
          <a:p>
            <a:r>
              <a:rPr lang="en-SG" dirty="0"/>
              <a:t>Rules Inferred So Far From Visualisations</a:t>
            </a:r>
          </a:p>
        </p:txBody>
      </p:sp>
      <p:sp>
        <p:nvSpPr>
          <p:cNvPr id="3" name="Content Placeholder 2">
            <a:extLst>
              <a:ext uri="{FF2B5EF4-FFF2-40B4-BE49-F238E27FC236}">
                <a16:creationId xmlns:a16="http://schemas.microsoft.com/office/drawing/2014/main" id="{AB6733D3-4A2F-46E3-9223-167B67271827}"/>
              </a:ext>
            </a:extLst>
          </p:cNvPr>
          <p:cNvSpPr>
            <a:spLocks noGrp="1"/>
          </p:cNvSpPr>
          <p:nvPr>
            <p:ph idx="1"/>
          </p:nvPr>
        </p:nvSpPr>
        <p:spPr>
          <a:xfrm>
            <a:off x="680321" y="2336872"/>
            <a:ext cx="9613861" cy="3948517"/>
          </a:xfrm>
        </p:spPr>
        <p:txBody>
          <a:bodyPr>
            <a:normAutofit/>
          </a:bodyPr>
          <a:lstStyle/>
          <a:p>
            <a:pPr marL="0" indent="0">
              <a:buNone/>
            </a:pPr>
            <a:r>
              <a:rPr lang="en-SG" sz="1800" b="1" u="sng" dirty="0">
                <a:latin typeface="Arial" panose="020B0604020202020204" pitchFamily="34" charset="0"/>
                <a:cs typeface="Arial" panose="020B0604020202020204" pitchFamily="34" charset="0"/>
              </a:rPr>
              <a:t>Level 1 Rules:</a:t>
            </a:r>
          </a:p>
          <a:p>
            <a:pPr lvl="0"/>
            <a:r>
              <a:rPr lang="en-SG" sz="1300" dirty="0">
                <a:effectLst/>
                <a:latin typeface="Arial" panose="020B0604020202020204" pitchFamily="34" charset="0"/>
                <a:cs typeface="Arial" panose="020B0604020202020204" pitchFamily="34" charset="0"/>
              </a:rPr>
              <a:t>If Dependents= “Yes” or Partner = “Yes”, then </a:t>
            </a:r>
            <a:r>
              <a:rPr lang="en-SG" sz="1300" dirty="0" err="1">
                <a:effectLst/>
                <a:latin typeface="Arial" panose="020B0604020202020204" pitchFamily="34" charset="0"/>
                <a:cs typeface="Arial" panose="020B0604020202020204" pitchFamily="34" charset="0"/>
              </a:rPr>
              <a:t>Family_Person</a:t>
            </a:r>
            <a:r>
              <a:rPr lang="en-SG" sz="1300" dirty="0">
                <a:effectLst/>
                <a:latin typeface="Arial" panose="020B0604020202020204" pitchFamily="34" charset="0"/>
                <a:cs typeface="Arial" panose="020B0604020202020204" pitchFamily="34" charset="0"/>
              </a:rPr>
              <a:t> = 1</a:t>
            </a:r>
          </a:p>
          <a:p>
            <a:pPr lvl="0"/>
            <a:r>
              <a:rPr lang="en-SG" sz="1300" dirty="0">
                <a:effectLst/>
                <a:latin typeface="Arial" panose="020B0604020202020204" pitchFamily="34" charset="0"/>
                <a:cs typeface="Arial" panose="020B0604020202020204" pitchFamily="34" charset="0"/>
              </a:rPr>
              <a:t>If Contract = “One year” or Contract = “Two year”, then Committed = 1</a:t>
            </a:r>
          </a:p>
          <a:p>
            <a:pPr lvl="0"/>
            <a:r>
              <a:rPr lang="en-US" sz="1300" dirty="0">
                <a:effectLst/>
                <a:latin typeface="Arial" panose="020B0604020202020204" pitchFamily="34" charset="0"/>
                <a:cs typeface="Arial" panose="020B0604020202020204" pitchFamily="34" charset="0"/>
              </a:rPr>
              <a:t>If </a:t>
            </a:r>
            <a:r>
              <a:rPr lang="en-US" sz="1300" dirty="0" err="1">
                <a:effectLst/>
                <a:latin typeface="Arial" panose="020B0604020202020204" pitchFamily="34" charset="0"/>
                <a:cs typeface="Arial" panose="020B0604020202020204" pitchFamily="34" charset="0"/>
              </a:rPr>
              <a:t>TechSupport</a:t>
            </a:r>
            <a:r>
              <a:rPr lang="en-US" sz="1300" dirty="0">
                <a:effectLst/>
                <a:latin typeface="Arial" panose="020B0604020202020204" pitchFamily="34" charset="0"/>
                <a:cs typeface="Arial" panose="020B0604020202020204" pitchFamily="34" charset="0"/>
              </a:rPr>
              <a:t> = “Yes” or </a:t>
            </a:r>
            <a:r>
              <a:rPr lang="en-US" sz="1300" dirty="0" err="1">
                <a:effectLst/>
                <a:latin typeface="Arial" panose="020B0604020202020204" pitchFamily="34" charset="0"/>
                <a:cs typeface="Arial" panose="020B0604020202020204" pitchFamily="34" charset="0"/>
              </a:rPr>
              <a:t>OnlineSecurity</a:t>
            </a:r>
            <a:r>
              <a:rPr lang="en-US" sz="1300" dirty="0">
                <a:effectLst/>
                <a:latin typeface="Arial" panose="020B0604020202020204" pitchFamily="34" charset="0"/>
                <a:cs typeface="Arial" panose="020B0604020202020204" pitchFamily="34" charset="0"/>
              </a:rPr>
              <a:t>  = “Yes” or </a:t>
            </a:r>
            <a:r>
              <a:rPr lang="en-US" sz="1300" dirty="0" err="1">
                <a:effectLst/>
                <a:latin typeface="Arial" panose="020B0604020202020204" pitchFamily="34" charset="0"/>
                <a:cs typeface="Arial" panose="020B0604020202020204" pitchFamily="34" charset="0"/>
              </a:rPr>
              <a:t>OnlineBackup</a:t>
            </a:r>
            <a:r>
              <a:rPr lang="en-US" sz="1300" dirty="0">
                <a:effectLst/>
                <a:latin typeface="Arial" panose="020B0604020202020204" pitchFamily="34" charset="0"/>
                <a:cs typeface="Arial" panose="020B0604020202020204" pitchFamily="34" charset="0"/>
              </a:rPr>
              <a:t> = “Yes” or </a:t>
            </a:r>
            <a:r>
              <a:rPr lang="en-US" sz="1300" dirty="0" err="1">
                <a:effectLst/>
                <a:latin typeface="Arial" panose="020B0604020202020204" pitchFamily="34" charset="0"/>
                <a:cs typeface="Arial" panose="020B0604020202020204" pitchFamily="34" charset="0"/>
              </a:rPr>
              <a:t>DeviceProtection</a:t>
            </a:r>
            <a:r>
              <a:rPr lang="en-US" sz="1300" dirty="0">
                <a:effectLst/>
                <a:latin typeface="Arial" panose="020B0604020202020204" pitchFamily="34" charset="0"/>
                <a:cs typeface="Arial" panose="020B0604020202020204" pitchFamily="34" charset="0"/>
              </a:rPr>
              <a:t> = “Yes” then Protection = 1</a:t>
            </a:r>
            <a:endParaRPr lang="en-SG" sz="1300" dirty="0">
              <a:effectLst/>
              <a:latin typeface="Arial" panose="020B0604020202020204" pitchFamily="34" charset="0"/>
              <a:cs typeface="Arial" panose="020B0604020202020204" pitchFamily="34" charset="0"/>
            </a:endParaRPr>
          </a:p>
          <a:p>
            <a:pPr lvl="0"/>
            <a:r>
              <a:rPr lang="en-US" sz="1300" dirty="0">
                <a:effectLst/>
                <a:latin typeface="Arial" panose="020B0604020202020204" pitchFamily="34" charset="0"/>
                <a:cs typeface="Arial" panose="020B0604020202020204" pitchFamily="34" charset="0"/>
              </a:rPr>
              <a:t>If </a:t>
            </a:r>
            <a:r>
              <a:rPr lang="en-US" sz="1300" dirty="0" err="1">
                <a:effectLst/>
                <a:latin typeface="Arial" panose="020B0604020202020204" pitchFamily="34" charset="0"/>
                <a:cs typeface="Arial" panose="020B0604020202020204" pitchFamily="34" charset="0"/>
              </a:rPr>
              <a:t>InternetService</a:t>
            </a:r>
            <a:r>
              <a:rPr lang="en-US" sz="1300" dirty="0">
                <a:effectLst/>
                <a:latin typeface="Arial" panose="020B0604020202020204" pitchFamily="34" charset="0"/>
                <a:cs typeface="Arial" panose="020B0604020202020204" pitchFamily="34" charset="0"/>
              </a:rPr>
              <a:t> = “Fiber Optic” or </a:t>
            </a:r>
            <a:r>
              <a:rPr lang="en-US" sz="1300" dirty="0" err="1">
                <a:effectLst/>
                <a:latin typeface="Arial" panose="020B0604020202020204" pitchFamily="34" charset="0"/>
                <a:cs typeface="Arial" panose="020B0604020202020204" pitchFamily="34" charset="0"/>
              </a:rPr>
              <a:t>InternetService</a:t>
            </a:r>
            <a:r>
              <a:rPr lang="en-US" sz="1300" dirty="0">
                <a:effectLst/>
                <a:latin typeface="Arial" panose="020B0604020202020204" pitchFamily="34" charset="0"/>
                <a:cs typeface="Arial" panose="020B0604020202020204" pitchFamily="34" charset="0"/>
              </a:rPr>
              <a:t> = “DSL” then </a:t>
            </a:r>
            <a:r>
              <a:rPr lang="en-US" sz="1300" dirty="0" err="1">
                <a:effectLst/>
                <a:latin typeface="Arial" panose="020B0604020202020204" pitchFamily="34" charset="0"/>
                <a:cs typeface="Arial" panose="020B0604020202020204" pitchFamily="34" charset="0"/>
              </a:rPr>
              <a:t>Has_Internet</a:t>
            </a:r>
            <a:r>
              <a:rPr lang="en-US" sz="1300" dirty="0">
                <a:effectLst/>
                <a:latin typeface="Arial" panose="020B0604020202020204" pitchFamily="34" charset="0"/>
                <a:cs typeface="Arial" panose="020B0604020202020204" pitchFamily="34" charset="0"/>
              </a:rPr>
              <a:t> = 1</a:t>
            </a:r>
            <a:endParaRPr lang="en-SG" sz="1300" dirty="0">
              <a:effectLst/>
              <a:latin typeface="Arial" panose="020B0604020202020204" pitchFamily="34" charset="0"/>
              <a:cs typeface="Arial" panose="020B0604020202020204" pitchFamily="34" charset="0"/>
            </a:endParaRPr>
          </a:p>
          <a:p>
            <a:pPr lvl="0"/>
            <a:r>
              <a:rPr lang="en-US" sz="1300" dirty="0">
                <a:effectLst/>
                <a:latin typeface="Arial" panose="020B0604020202020204" pitchFamily="34" charset="0"/>
                <a:cs typeface="Arial" panose="020B0604020202020204" pitchFamily="34" charset="0"/>
              </a:rPr>
              <a:t>If </a:t>
            </a:r>
            <a:r>
              <a:rPr lang="en-US" sz="1300" dirty="0" err="1">
                <a:effectLst/>
                <a:latin typeface="Arial" panose="020B0604020202020204" pitchFamily="34" charset="0"/>
                <a:cs typeface="Arial" panose="020B0604020202020204" pitchFamily="34" charset="0"/>
              </a:rPr>
              <a:t>StreamingTV</a:t>
            </a:r>
            <a:r>
              <a:rPr lang="en-US" sz="1300" dirty="0">
                <a:effectLst/>
                <a:latin typeface="Arial" panose="020B0604020202020204" pitchFamily="34" charset="0"/>
                <a:cs typeface="Arial" panose="020B0604020202020204" pitchFamily="34" charset="0"/>
              </a:rPr>
              <a:t> = “Yes” or </a:t>
            </a:r>
            <a:r>
              <a:rPr lang="en-US" sz="1300" dirty="0" err="1">
                <a:effectLst/>
                <a:latin typeface="Arial" panose="020B0604020202020204" pitchFamily="34" charset="0"/>
                <a:cs typeface="Arial" panose="020B0604020202020204" pitchFamily="34" charset="0"/>
              </a:rPr>
              <a:t>StreamingMovies</a:t>
            </a:r>
            <a:r>
              <a:rPr lang="en-US" sz="1300" dirty="0">
                <a:effectLst/>
                <a:latin typeface="Arial" panose="020B0604020202020204" pitchFamily="34" charset="0"/>
                <a:cs typeface="Arial" panose="020B0604020202020204" pitchFamily="34" charset="0"/>
              </a:rPr>
              <a:t> = “Yes” then Streaming =1</a:t>
            </a:r>
            <a:endParaRPr lang="en-SG" sz="1300" dirty="0">
              <a:effectLst/>
              <a:latin typeface="Arial" panose="020B0604020202020204" pitchFamily="34" charset="0"/>
              <a:cs typeface="Arial" panose="020B0604020202020204" pitchFamily="34" charset="0"/>
            </a:endParaRPr>
          </a:p>
          <a:p>
            <a:pPr lvl="0"/>
            <a:r>
              <a:rPr lang="en-US" sz="1300" dirty="0">
                <a:effectLst/>
                <a:latin typeface="Arial" panose="020B0604020202020204" pitchFamily="34" charset="0"/>
                <a:cs typeface="Arial" panose="020B0604020202020204" pitchFamily="34" charset="0"/>
              </a:rPr>
              <a:t>If </a:t>
            </a:r>
            <a:r>
              <a:rPr lang="en-US" sz="1300" dirty="0" err="1">
                <a:effectLst/>
                <a:latin typeface="Arial" panose="020B0604020202020204" pitchFamily="34" charset="0"/>
                <a:cs typeface="Arial" panose="020B0604020202020204" pitchFamily="34" charset="0"/>
              </a:rPr>
              <a:t>PaymentMethod</a:t>
            </a:r>
            <a:r>
              <a:rPr lang="en-US" sz="1300" dirty="0">
                <a:effectLst/>
                <a:latin typeface="Arial" panose="020B0604020202020204" pitchFamily="34" charset="0"/>
                <a:cs typeface="Arial" panose="020B0604020202020204" pitchFamily="34" charset="0"/>
              </a:rPr>
              <a:t> not “</a:t>
            </a:r>
            <a:r>
              <a:rPr lang="en-US" sz="1300" dirty="0" err="1">
                <a:effectLst/>
                <a:latin typeface="Arial" panose="020B0604020202020204" pitchFamily="34" charset="0"/>
                <a:cs typeface="Arial" panose="020B0604020202020204" pitchFamily="34" charset="0"/>
              </a:rPr>
              <a:t>MailedCheck</a:t>
            </a:r>
            <a:r>
              <a:rPr lang="en-US" sz="1300" dirty="0">
                <a:effectLst/>
                <a:latin typeface="Arial" panose="020B0604020202020204" pitchFamily="34" charset="0"/>
                <a:cs typeface="Arial" panose="020B0604020202020204" pitchFamily="34" charset="0"/>
              </a:rPr>
              <a:t>” then </a:t>
            </a:r>
            <a:r>
              <a:rPr lang="en-US" sz="1300" dirty="0" err="1">
                <a:effectLst/>
                <a:latin typeface="Arial" panose="020B0604020202020204" pitchFamily="34" charset="0"/>
                <a:cs typeface="Arial" panose="020B0604020202020204" pitchFamily="34" charset="0"/>
              </a:rPr>
              <a:t>Tech_Payment</a:t>
            </a:r>
            <a:r>
              <a:rPr lang="en-US" sz="1300" dirty="0">
                <a:effectLst/>
                <a:latin typeface="Arial" panose="020B0604020202020204" pitchFamily="34" charset="0"/>
                <a:cs typeface="Arial" panose="020B0604020202020204" pitchFamily="34" charset="0"/>
              </a:rPr>
              <a:t> = 1</a:t>
            </a:r>
            <a:endParaRPr lang="en-SG" sz="1300" dirty="0">
              <a:effectLst/>
              <a:latin typeface="Arial" panose="020B0604020202020204" pitchFamily="34" charset="0"/>
              <a:cs typeface="Arial" panose="020B0604020202020204" pitchFamily="34" charset="0"/>
            </a:endParaRPr>
          </a:p>
          <a:p>
            <a:pPr marL="0" indent="0">
              <a:buNone/>
            </a:pPr>
            <a:r>
              <a:rPr lang="en-SG" sz="1800" u="sng" dirty="0">
                <a:latin typeface="Arial" panose="020B0604020202020204" pitchFamily="34" charset="0"/>
                <a:cs typeface="Arial" panose="020B0604020202020204" pitchFamily="34" charset="0"/>
              </a:rPr>
              <a:t>Level 2 Rules:</a:t>
            </a:r>
          </a:p>
          <a:p>
            <a:pPr lvl="0"/>
            <a:r>
              <a:rPr lang="en-SG" sz="1300" dirty="0">
                <a:effectLst/>
                <a:latin typeface="Arial" panose="020B0604020202020204" pitchFamily="34" charset="0"/>
                <a:cs typeface="Arial" panose="020B0604020202020204" pitchFamily="34" charset="0"/>
              </a:rPr>
              <a:t>If </a:t>
            </a:r>
            <a:r>
              <a:rPr lang="en-SG" sz="1300" dirty="0" err="1">
                <a:effectLst/>
                <a:latin typeface="Arial" panose="020B0604020202020204" pitchFamily="34" charset="0"/>
                <a:cs typeface="Arial" panose="020B0604020202020204" pitchFamily="34" charset="0"/>
              </a:rPr>
              <a:t>Tech_Payment</a:t>
            </a:r>
            <a:r>
              <a:rPr lang="en-SG" sz="1300" dirty="0">
                <a:effectLst/>
                <a:latin typeface="Arial" panose="020B0604020202020204" pitchFamily="34" charset="0"/>
                <a:cs typeface="Arial" panose="020B0604020202020204" pitchFamily="34" charset="0"/>
              </a:rPr>
              <a:t> = 1 and Streaming = 1, then Techie is 1.</a:t>
            </a:r>
          </a:p>
          <a:p>
            <a:pPr lvl="0"/>
            <a:r>
              <a:rPr lang="en-SG" sz="1300" dirty="0">
                <a:effectLst/>
                <a:latin typeface="Arial" panose="020B0604020202020204" pitchFamily="34" charset="0"/>
                <a:cs typeface="Arial" panose="020B0604020202020204" pitchFamily="34" charset="0"/>
              </a:rPr>
              <a:t>If </a:t>
            </a:r>
            <a:r>
              <a:rPr lang="en-SG" sz="1300" dirty="0" err="1">
                <a:effectLst/>
                <a:latin typeface="Arial" panose="020B0604020202020204" pitchFamily="34" charset="0"/>
                <a:cs typeface="Arial" panose="020B0604020202020204" pitchFamily="34" charset="0"/>
              </a:rPr>
              <a:t>Multiple_Lines</a:t>
            </a:r>
            <a:r>
              <a:rPr lang="en-SG" sz="1300" dirty="0">
                <a:effectLst/>
                <a:latin typeface="Arial" panose="020B0604020202020204" pitchFamily="34" charset="0"/>
                <a:cs typeface="Arial" panose="020B0604020202020204" pitchFamily="34" charset="0"/>
              </a:rPr>
              <a:t> = “Yes” and </a:t>
            </a:r>
            <a:r>
              <a:rPr lang="en-SG" sz="1300" dirty="0" err="1">
                <a:effectLst/>
                <a:latin typeface="Arial" panose="020B0604020202020204" pitchFamily="34" charset="0"/>
                <a:cs typeface="Arial" panose="020B0604020202020204" pitchFamily="34" charset="0"/>
              </a:rPr>
              <a:t>Internet_Service</a:t>
            </a:r>
            <a:r>
              <a:rPr lang="en-SG" sz="1300" dirty="0">
                <a:effectLst/>
                <a:latin typeface="Arial" panose="020B0604020202020204" pitchFamily="34" charset="0"/>
                <a:cs typeface="Arial" panose="020B0604020202020204" pitchFamily="34" charset="0"/>
              </a:rPr>
              <a:t> = “</a:t>
            </a:r>
            <a:r>
              <a:rPr lang="en-SG" sz="1300" dirty="0" err="1">
                <a:effectLst/>
                <a:latin typeface="Arial" panose="020B0604020202020204" pitchFamily="34" charset="0"/>
                <a:cs typeface="Arial" panose="020B0604020202020204" pitchFamily="34" charset="0"/>
              </a:rPr>
              <a:t>Fiber</a:t>
            </a:r>
            <a:r>
              <a:rPr lang="en-SG" sz="1300" dirty="0">
                <a:effectLst/>
                <a:latin typeface="Arial" panose="020B0604020202020204" pitchFamily="34" charset="0"/>
                <a:cs typeface="Arial" panose="020B0604020202020204" pitchFamily="34" charset="0"/>
              </a:rPr>
              <a:t> Optic” then </a:t>
            </a:r>
            <a:r>
              <a:rPr lang="en-SG" sz="1300" dirty="0" err="1">
                <a:effectLst/>
                <a:latin typeface="Arial" panose="020B0604020202020204" pitchFamily="34" charset="0"/>
                <a:cs typeface="Arial" panose="020B0604020202020204" pitchFamily="34" charset="0"/>
              </a:rPr>
              <a:t>Premium_Services</a:t>
            </a:r>
            <a:r>
              <a:rPr lang="en-SG" sz="1300" dirty="0">
                <a:effectLst/>
                <a:latin typeface="Arial" panose="020B0604020202020204" pitchFamily="34" charset="0"/>
                <a:cs typeface="Arial" panose="020B0604020202020204" pitchFamily="34" charset="0"/>
              </a:rPr>
              <a:t> = 1</a:t>
            </a:r>
          </a:p>
          <a:p>
            <a:pPr marL="0" indent="0">
              <a:buNone/>
            </a:pPr>
            <a:endParaRPr lang="en-SG" sz="1600" dirty="0"/>
          </a:p>
          <a:p>
            <a:r>
              <a:rPr lang="en-SG" sz="1600" dirty="0"/>
              <a:t>This is forward inference chaining.</a:t>
            </a:r>
          </a:p>
          <a:p>
            <a:pPr marL="0" indent="0">
              <a:buNone/>
            </a:pPr>
            <a:endParaRPr lang="en-SG" sz="1600" dirty="0"/>
          </a:p>
          <a:p>
            <a:endParaRPr lang="en-SG" sz="1600" dirty="0"/>
          </a:p>
          <a:p>
            <a:endParaRPr lang="en-SG" sz="1600" dirty="0"/>
          </a:p>
        </p:txBody>
      </p:sp>
    </p:spTree>
    <p:extLst>
      <p:ext uri="{BB962C8B-B14F-4D97-AF65-F5344CB8AC3E}">
        <p14:creationId xmlns:p14="http://schemas.microsoft.com/office/powerpoint/2010/main" val="686505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8748" y="5623369"/>
            <a:ext cx="5412377" cy="1110343"/>
          </a:xfrm>
          <a:prstGeom prst="rect">
            <a:avLst/>
          </a:prstGeom>
        </p:spPr>
      </p:pic>
      <p:sp>
        <p:nvSpPr>
          <p:cNvPr id="2" name="Title 1"/>
          <p:cNvSpPr>
            <a:spLocks noGrp="1"/>
          </p:cNvSpPr>
          <p:nvPr>
            <p:ph type="title"/>
          </p:nvPr>
        </p:nvSpPr>
        <p:spPr/>
        <p:txBody>
          <a:bodyPr>
            <a:normAutofit/>
          </a:bodyPr>
          <a:lstStyle/>
          <a:p>
            <a:r>
              <a:rPr lang="en-US" sz="2800" dirty="0"/>
              <a:t>Cluster Analysis – Based on Monthly charges and Tenure</a:t>
            </a:r>
          </a:p>
        </p:txBody>
      </p:sp>
      <p:pic>
        <p:nvPicPr>
          <p:cNvPr id="8" name="Content Placeholder 7">
            <a:extLst>
              <a:ext uri="{FF2B5EF4-FFF2-40B4-BE49-F238E27FC236}">
                <a16:creationId xmlns:a16="http://schemas.microsoft.com/office/drawing/2014/main" id="{3E7D09B8-1161-460D-8689-3D9C6BC48568}"/>
              </a:ext>
            </a:extLst>
          </p:cNvPr>
          <p:cNvPicPr>
            <a:picLocks noGrp="1" noChangeAspect="1"/>
          </p:cNvPicPr>
          <p:nvPr>
            <p:ph idx="1"/>
          </p:nvPr>
        </p:nvPicPr>
        <p:blipFill>
          <a:blip r:embed="rId3"/>
          <a:stretch>
            <a:fillRect/>
          </a:stretch>
        </p:blipFill>
        <p:spPr>
          <a:xfrm>
            <a:off x="48748" y="2044292"/>
            <a:ext cx="7162443" cy="3477620"/>
          </a:xfrm>
          <a:prstGeom prst="rect">
            <a:avLst/>
          </a:prstGeom>
        </p:spPr>
      </p:pic>
    </p:spTree>
    <p:extLst>
      <p:ext uri="{BB962C8B-B14F-4D97-AF65-F5344CB8AC3E}">
        <p14:creationId xmlns:p14="http://schemas.microsoft.com/office/powerpoint/2010/main" val="3946964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Cluster Analysis – Based on Monthly charges and Tenure</a:t>
            </a:r>
          </a:p>
        </p:txBody>
      </p:sp>
      <p:pic>
        <p:nvPicPr>
          <p:cNvPr id="4" name="Content Placeholder 3"/>
          <p:cNvPicPr>
            <a:picLocks noGrp="1" noChangeAspect="1"/>
          </p:cNvPicPr>
          <p:nvPr>
            <p:ph idx="1"/>
          </p:nvPr>
        </p:nvPicPr>
        <p:blipFill>
          <a:blip r:embed="rId2"/>
          <a:stretch>
            <a:fillRect/>
          </a:stretch>
        </p:blipFill>
        <p:spPr>
          <a:xfrm>
            <a:off x="920333" y="2265309"/>
            <a:ext cx="4583821" cy="2874862"/>
          </a:xfrm>
          <a:prstGeom prst="rect">
            <a:avLst/>
          </a:prstGeom>
        </p:spPr>
      </p:pic>
      <p:pic>
        <p:nvPicPr>
          <p:cNvPr id="7" name="Picture 6"/>
          <p:cNvPicPr>
            <a:picLocks noChangeAspect="1"/>
          </p:cNvPicPr>
          <p:nvPr/>
        </p:nvPicPr>
        <p:blipFill>
          <a:blip r:embed="rId3"/>
          <a:stretch>
            <a:fillRect/>
          </a:stretch>
        </p:blipFill>
        <p:spPr>
          <a:xfrm>
            <a:off x="920334" y="5533792"/>
            <a:ext cx="8801100" cy="638175"/>
          </a:xfrm>
          <a:prstGeom prst="rect">
            <a:avLst/>
          </a:prstGeom>
        </p:spPr>
      </p:pic>
    </p:spTree>
    <p:extLst>
      <p:ext uri="{BB962C8B-B14F-4D97-AF65-F5344CB8AC3E}">
        <p14:creationId xmlns:p14="http://schemas.microsoft.com/office/powerpoint/2010/main" val="3292769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Introduction</a:t>
            </a:r>
          </a:p>
        </p:txBody>
      </p:sp>
      <p:sp>
        <p:nvSpPr>
          <p:cNvPr id="5" name="Content Placeholder 4"/>
          <p:cNvSpPr>
            <a:spLocks noGrp="1"/>
          </p:cNvSpPr>
          <p:nvPr>
            <p:ph idx="1"/>
          </p:nvPr>
        </p:nvSpPr>
        <p:spPr/>
        <p:txBody>
          <a:bodyPr/>
          <a:lstStyle/>
          <a:p>
            <a:r>
              <a:rPr lang="en-US" dirty="0"/>
              <a:t>Anirban Kar Chaudhuri (Main Presenter)</a:t>
            </a:r>
          </a:p>
          <a:p>
            <a:endParaRPr lang="en-US" dirty="0"/>
          </a:p>
          <a:p>
            <a:r>
              <a:rPr lang="en-US" dirty="0" err="1"/>
              <a:t>Maradana</a:t>
            </a:r>
            <a:r>
              <a:rPr lang="en-US" dirty="0"/>
              <a:t> </a:t>
            </a:r>
            <a:r>
              <a:rPr lang="en-US" dirty="0" err="1"/>
              <a:t>Vijaya</a:t>
            </a:r>
            <a:r>
              <a:rPr lang="en-US" dirty="0"/>
              <a:t> Krishna</a:t>
            </a:r>
          </a:p>
          <a:p>
            <a:endParaRPr lang="en-US" dirty="0"/>
          </a:p>
          <a:p>
            <a:r>
              <a:rPr lang="en-US" dirty="0" err="1"/>
              <a:t>Putrevu</a:t>
            </a:r>
            <a:r>
              <a:rPr lang="en-US" dirty="0"/>
              <a:t> Manoj </a:t>
            </a:r>
            <a:r>
              <a:rPr lang="en-US" dirty="0" err="1"/>
              <a:t>Niyogi</a:t>
            </a:r>
            <a:endParaRPr lang="en-US" dirty="0"/>
          </a:p>
          <a:p>
            <a:endParaRPr lang="en-US" dirty="0"/>
          </a:p>
          <a:p>
            <a:r>
              <a:rPr lang="en-US" dirty="0"/>
              <a:t>Sivasankaran Balakrishnan</a:t>
            </a:r>
          </a:p>
          <a:p>
            <a:endParaRPr lang="en-US" dirty="0"/>
          </a:p>
        </p:txBody>
      </p:sp>
    </p:spTree>
    <p:extLst>
      <p:ext uri="{BB962C8B-B14F-4D97-AF65-F5344CB8AC3E}">
        <p14:creationId xmlns:p14="http://schemas.microsoft.com/office/powerpoint/2010/main" val="627749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Cluster Analysis – Based on Monthly charges and Tenure</a:t>
            </a:r>
          </a:p>
        </p:txBody>
      </p:sp>
      <p:pic>
        <p:nvPicPr>
          <p:cNvPr id="4" name="Content Placeholder 3"/>
          <p:cNvPicPr>
            <a:picLocks noGrp="1" noChangeAspect="1"/>
          </p:cNvPicPr>
          <p:nvPr>
            <p:ph idx="1"/>
          </p:nvPr>
        </p:nvPicPr>
        <p:blipFill>
          <a:blip r:embed="rId2"/>
          <a:stretch>
            <a:fillRect/>
          </a:stretch>
        </p:blipFill>
        <p:spPr>
          <a:xfrm>
            <a:off x="6365290" y="2097026"/>
            <a:ext cx="5308846" cy="3254706"/>
          </a:xfrm>
          <a:prstGeom prst="rect">
            <a:avLst/>
          </a:prstGeom>
        </p:spPr>
      </p:pic>
      <p:pic>
        <p:nvPicPr>
          <p:cNvPr id="7" name="Picture 6"/>
          <p:cNvPicPr>
            <a:picLocks noChangeAspect="1"/>
          </p:cNvPicPr>
          <p:nvPr/>
        </p:nvPicPr>
        <p:blipFill>
          <a:blip r:embed="rId3"/>
          <a:stretch>
            <a:fillRect/>
          </a:stretch>
        </p:blipFill>
        <p:spPr>
          <a:xfrm>
            <a:off x="6365290" y="5528509"/>
            <a:ext cx="5377679" cy="1152525"/>
          </a:xfrm>
          <a:prstGeom prst="rect">
            <a:avLst/>
          </a:prstGeom>
        </p:spPr>
      </p:pic>
      <p:pic>
        <p:nvPicPr>
          <p:cNvPr id="6" name="Picture 5">
            <a:extLst>
              <a:ext uri="{FF2B5EF4-FFF2-40B4-BE49-F238E27FC236}">
                <a16:creationId xmlns:a16="http://schemas.microsoft.com/office/drawing/2014/main" id="{15120235-2841-43AF-BCE2-E6BE9D0D2C09}"/>
              </a:ext>
            </a:extLst>
          </p:cNvPr>
          <p:cNvPicPr>
            <a:picLocks noChangeAspect="1"/>
          </p:cNvPicPr>
          <p:nvPr/>
        </p:nvPicPr>
        <p:blipFill>
          <a:blip r:embed="rId4"/>
          <a:stretch>
            <a:fillRect/>
          </a:stretch>
        </p:blipFill>
        <p:spPr>
          <a:xfrm>
            <a:off x="314325" y="2097026"/>
            <a:ext cx="5207586" cy="3209925"/>
          </a:xfrm>
          <a:prstGeom prst="rect">
            <a:avLst/>
          </a:prstGeom>
        </p:spPr>
      </p:pic>
      <p:sp>
        <p:nvSpPr>
          <p:cNvPr id="9" name="TextBox 8">
            <a:extLst>
              <a:ext uri="{FF2B5EF4-FFF2-40B4-BE49-F238E27FC236}">
                <a16:creationId xmlns:a16="http://schemas.microsoft.com/office/drawing/2014/main" id="{56E8C36E-9355-4999-8440-CCD1B3E7F49A}"/>
              </a:ext>
            </a:extLst>
          </p:cNvPr>
          <p:cNvSpPr txBox="1"/>
          <p:nvPr/>
        </p:nvSpPr>
        <p:spPr>
          <a:xfrm>
            <a:off x="249130" y="5351732"/>
            <a:ext cx="4362450" cy="954107"/>
          </a:xfrm>
          <a:prstGeom prst="rect">
            <a:avLst/>
          </a:prstGeom>
          <a:noFill/>
        </p:spPr>
        <p:txBody>
          <a:bodyPr wrap="square" rtlCol="0">
            <a:spAutoFit/>
          </a:bodyPr>
          <a:lstStyle/>
          <a:p>
            <a:r>
              <a:rPr lang="en-SG" sz="1400" dirty="0"/>
              <a:t>Senior citizens fall under clusters 0 and 2, clusters with high monthly charge. The number of senior citizens in low tenure clusters outnumber those in high tenure clusters.</a:t>
            </a:r>
          </a:p>
        </p:txBody>
      </p:sp>
    </p:spTree>
    <p:extLst>
      <p:ext uri="{BB962C8B-B14F-4D97-AF65-F5344CB8AC3E}">
        <p14:creationId xmlns:p14="http://schemas.microsoft.com/office/powerpoint/2010/main" val="3345216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Cluster Analysis – Monthly charges and Tenure of Senior Citizens</a:t>
            </a:r>
          </a:p>
        </p:txBody>
      </p:sp>
      <p:pic>
        <p:nvPicPr>
          <p:cNvPr id="11" name="Content Placeholder 10"/>
          <p:cNvPicPr>
            <a:picLocks noGrp="1" noChangeAspect="1"/>
          </p:cNvPicPr>
          <p:nvPr>
            <p:ph idx="1"/>
          </p:nvPr>
        </p:nvPicPr>
        <p:blipFill>
          <a:blip r:embed="rId2"/>
          <a:stretch>
            <a:fillRect/>
          </a:stretch>
        </p:blipFill>
        <p:spPr>
          <a:xfrm>
            <a:off x="894117" y="2416969"/>
            <a:ext cx="3648075" cy="3438525"/>
          </a:xfrm>
          <a:prstGeom prst="rect">
            <a:avLst/>
          </a:prstGeom>
        </p:spPr>
      </p:pic>
      <p:pic>
        <p:nvPicPr>
          <p:cNvPr id="13" name="Picture 12"/>
          <p:cNvPicPr>
            <a:picLocks noChangeAspect="1"/>
          </p:cNvPicPr>
          <p:nvPr/>
        </p:nvPicPr>
        <p:blipFill>
          <a:blip r:embed="rId3"/>
          <a:stretch>
            <a:fillRect/>
          </a:stretch>
        </p:blipFill>
        <p:spPr>
          <a:xfrm>
            <a:off x="5297677" y="2531269"/>
            <a:ext cx="6000206" cy="897731"/>
          </a:xfrm>
          <a:prstGeom prst="rect">
            <a:avLst/>
          </a:prstGeom>
        </p:spPr>
      </p:pic>
      <p:sp>
        <p:nvSpPr>
          <p:cNvPr id="3" name="TextBox 2">
            <a:extLst>
              <a:ext uri="{FF2B5EF4-FFF2-40B4-BE49-F238E27FC236}">
                <a16:creationId xmlns:a16="http://schemas.microsoft.com/office/drawing/2014/main" id="{CC58F62C-DAA0-48CB-873F-C3FF9548AF3D}"/>
              </a:ext>
            </a:extLst>
          </p:cNvPr>
          <p:cNvSpPr txBox="1"/>
          <p:nvPr/>
        </p:nvSpPr>
        <p:spPr>
          <a:xfrm>
            <a:off x="5297677" y="4225771"/>
            <a:ext cx="2772125" cy="1169551"/>
          </a:xfrm>
          <a:prstGeom prst="rect">
            <a:avLst/>
          </a:prstGeom>
          <a:noFill/>
        </p:spPr>
        <p:txBody>
          <a:bodyPr wrap="square" rtlCol="0">
            <a:spAutoFit/>
          </a:bodyPr>
          <a:lstStyle/>
          <a:p>
            <a:r>
              <a:rPr lang="en-SG" sz="1400" dirty="0"/>
              <a:t>Marginal figures are given too. </a:t>
            </a:r>
          </a:p>
          <a:p>
            <a:endParaRPr lang="en-SG" sz="1400" dirty="0"/>
          </a:p>
          <a:p>
            <a:r>
              <a:rPr lang="en-SG" sz="1400" dirty="0"/>
              <a:t>Joint effect of two random variable can be deduced as well.</a:t>
            </a:r>
          </a:p>
        </p:txBody>
      </p:sp>
    </p:spTree>
    <p:extLst>
      <p:ext uri="{BB962C8B-B14F-4D97-AF65-F5344CB8AC3E}">
        <p14:creationId xmlns:p14="http://schemas.microsoft.com/office/powerpoint/2010/main" val="1350453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Churn Analysis – Based on Numeric Influencers</a:t>
            </a:r>
          </a:p>
        </p:txBody>
      </p:sp>
      <p:pic>
        <p:nvPicPr>
          <p:cNvPr id="5" name="Content Placeholder 4"/>
          <p:cNvPicPr>
            <a:picLocks noGrp="1" noChangeAspect="1"/>
          </p:cNvPicPr>
          <p:nvPr>
            <p:ph idx="1"/>
          </p:nvPr>
        </p:nvPicPr>
        <p:blipFill>
          <a:blip r:embed="rId2"/>
          <a:stretch>
            <a:fillRect/>
          </a:stretch>
        </p:blipFill>
        <p:spPr>
          <a:xfrm>
            <a:off x="6038848" y="2027403"/>
            <a:ext cx="6153152" cy="3695482"/>
          </a:xfrm>
          <a:prstGeom prst="rect">
            <a:avLst/>
          </a:prstGeom>
        </p:spPr>
      </p:pic>
      <p:pic>
        <p:nvPicPr>
          <p:cNvPr id="6" name="Picture 5"/>
          <p:cNvPicPr>
            <a:picLocks noChangeAspect="1"/>
          </p:cNvPicPr>
          <p:nvPr/>
        </p:nvPicPr>
        <p:blipFill>
          <a:blip r:embed="rId3"/>
          <a:stretch>
            <a:fillRect/>
          </a:stretch>
        </p:blipFill>
        <p:spPr>
          <a:xfrm>
            <a:off x="6624502" y="5819504"/>
            <a:ext cx="5448300" cy="914400"/>
          </a:xfrm>
          <a:prstGeom prst="rect">
            <a:avLst/>
          </a:prstGeom>
        </p:spPr>
      </p:pic>
      <p:pic>
        <p:nvPicPr>
          <p:cNvPr id="7" name="Content Placeholder 3">
            <a:extLst>
              <a:ext uri="{FF2B5EF4-FFF2-40B4-BE49-F238E27FC236}">
                <a16:creationId xmlns:a16="http://schemas.microsoft.com/office/drawing/2014/main" id="{6FF691A7-B616-4500-BD43-F4B6EF7A96A7}"/>
              </a:ext>
            </a:extLst>
          </p:cNvPr>
          <p:cNvPicPr>
            <a:picLocks noChangeAspect="1"/>
          </p:cNvPicPr>
          <p:nvPr/>
        </p:nvPicPr>
        <p:blipFill>
          <a:blip r:embed="rId4"/>
          <a:stretch>
            <a:fillRect/>
          </a:stretch>
        </p:blipFill>
        <p:spPr>
          <a:xfrm>
            <a:off x="-1" y="2027402"/>
            <a:ext cx="6038849" cy="3695482"/>
          </a:xfrm>
          <a:prstGeom prst="rect">
            <a:avLst/>
          </a:prstGeom>
        </p:spPr>
      </p:pic>
    </p:spTree>
    <p:extLst>
      <p:ext uri="{BB962C8B-B14F-4D97-AF65-F5344CB8AC3E}">
        <p14:creationId xmlns:p14="http://schemas.microsoft.com/office/powerpoint/2010/main" val="2858636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624398" y="5611179"/>
            <a:ext cx="8515350" cy="1207633"/>
          </a:xfrm>
          <a:prstGeom prst="rect">
            <a:avLst/>
          </a:prstGeom>
        </p:spPr>
      </p:pic>
      <p:sp>
        <p:nvSpPr>
          <p:cNvPr id="2" name="Title 1"/>
          <p:cNvSpPr>
            <a:spLocks noGrp="1"/>
          </p:cNvSpPr>
          <p:nvPr>
            <p:ph type="title"/>
          </p:nvPr>
        </p:nvSpPr>
        <p:spPr/>
        <p:txBody>
          <a:bodyPr>
            <a:normAutofit/>
          </a:bodyPr>
          <a:lstStyle/>
          <a:p>
            <a:r>
              <a:rPr lang="en-US" sz="2800" dirty="0"/>
              <a:t>Cluster Analysis – Based on Monthly charges</a:t>
            </a:r>
          </a:p>
        </p:txBody>
      </p:sp>
      <p:pic>
        <p:nvPicPr>
          <p:cNvPr id="5" name="Content Placeholder 4"/>
          <p:cNvPicPr>
            <a:picLocks noGrp="1" noChangeAspect="1"/>
          </p:cNvPicPr>
          <p:nvPr>
            <p:ph idx="1"/>
          </p:nvPr>
        </p:nvPicPr>
        <p:blipFill>
          <a:blip r:embed="rId3"/>
          <a:stretch>
            <a:fillRect/>
          </a:stretch>
        </p:blipFill>
        <p:spPr>
          <a:xfrm>
            <a:off x="1" y="2012316"/>
            <a:ext cx="5770484" cy="3527350"/>
          </a:xfrm>
          <a:prstGeom prst="rect">
            <a:avLst/>
          </a:prstGeom>
        </p:spPr>
      </p:pic>
      <p:pic>
        <p:nvPicPr>
          <p:cNvPr id="4" name="Picture 3">
            <a:extLst>
              <a:ext uri="{FF2B5EF4-FFF2-40B4-BE49-F238E27FC236}">
                <a16:creationId xmlns:a16="http://schemas.microsoft.com/office/drawing/2014/main" id="{A5E5DDFE-A762-4271-ADC7-0CC2C0DA1317}"/>
              </a:ext>
            </a:extLst>
          </p:cNvPr>
          <p:cNvPicPr>
            <a:picLocks noChangeAspect="1"/>
          </p:cNvPicPr>
          <p:nvPr/>
        </p:nvPicPr>
        <p:blipFill>
          <a:blip r:embed="rId4"/>
          <a:stretch>
            <a:fillRect/>
          </a:stretch>
        </p:blipFill>
        <p:spPr>
          <a:xfrm>
            <a:off x="5837822" y="2012316"/>
            <a:ext cx="6301926" cy="3527350"/>
          </a:xfrm>
          <a:prstGeom prst="rect">
            <a:avLst/>
          </a:prstGeom>
        </p:spPr>
      </p:pic>
    </p:spTree>
    <p:extLst>
      <p:ext uri="{BB962C8B-B14F-4D97-AF65-F5344CB8AC3E}">
        <p14:creationId xmlns:p14="http://schemas.microsoft.com/office/powerpoint/2010/main" val="503406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Threshold</a:t>
            </a:r>
          </a:p>
        </p:txBody>
      </p:sp>
      <p:sp>
        <p:nvSpPr>
          <p:cNvPr id="6" name="Content Placeholder 5">
            <a:extLst>
              <a:ext uri="{FF2B5EF4-FFF2-40B4-BE49-F238E27FC236}">
                <a16:creationId xmlns:a16="http://schemas.microsoft.com/office/drawing/2014/main" id="{8333AC23-246C-4A98-A204-430DA4F07967}"/>
              </a:ext>
            </a:extLst>
          </p:cNvPr>
          <p:cNvSpPr>
            <a:spLocks noGrp="1"/>
          </p:cNvSpPr>
          <p:nvPr>
            <p:ph idx="1"/>
          </p:nvPr>
        </p:nvSpPr>
        <p:spPr/>
        <p:txBody>
          <a:bodyPr>
            <a:normAutofit/>
          </a:bodyPr>
          <a:lstStyle/>
          <a:p>
            <a:pPr marL="0" indent="0">
              <a:buNone/>
            </a:pPr>
            <a:r>
              <a:rPr lang="en-SG" sz="1800" dirty="0"/>
              <a:t>Average industry thresholds for churn:</a:t>
            </a:r>
          </a:p>
          <a:p>
            <a:r>
              <a:rPr lang="en-SG" sz="1800" dirty="0"/>
              <a:t>Recall - 80%</a:t>
            </a:r>
          </a:p>
          <a:p>
            <a:r>
              <a:rPr lang="en-SG" sz="1800" dirty="0"/>
              <a:t>Precision – 70%</a:t>
            </a:r>
          </a:p>
          <a:p>
            <a:pPr marL="0" indent="0">
              <a:buNone/>
            </a:pPr>
            <a:endParaRPr lang="en-SG" sz="1800" dirty="0"/>
          </a:p>
          <a:p>
            <a:pPr marL="0" indent="0">
              <a:buNone/>
            </a:pPr>
            <a:r>
              <a:rPr lang="en-SG" sz="1800" dirty="0"/>
              <a:t>Current deficiencies – lack of data representing churn categories</a:t>
            </a:r>
          </a:p>
          <a:p>
            <a:pPr marL="0" indent="0">
              <a:buNone/>
            </a:pPr>
            <a:endParaRPr lang="en-SG" sz="2000" dirty="0"/>
          </a:p>
          <a:p>
            <a:pPr marL="0" indent="0">
              <a:buNone/>
            </a:pPr>
            <a:endParaRPr lang="en-SG" sz="2000" dirty="0"/>
          </a:p>
        </p:txBody>
      </p:sp>
    </p:spTree>
    <p:extLst>
      <p:ext uri="{BB962C8B-B14F-4D97-AF65-F5344CB8AC3E}">
        <p14:creationId xmlns:p14="http://schemas.microsoft.com/office/powerpoint/2010/main" val="620096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FDD0-91E0-4532-97E2-393607DD9693}"/>
              </a:ext>
            </a:extLst>
          </p:cNvPr>
          <p:cNvSpPr>
            <a:spLocks noGrp="1"/>
          </p:cNvSpPr>
          <p:nvPr>
            <p:ph type="title"/>
          </p:nvPr>
        </p:nvSpPr>
        <p:spPr/>
        <p:txBody>
          <a:bodyPr/>
          <a:lstStyle/>
          <a:p>
            <a:r>
              <a:rPr lang="en-US" dirty="0"/>
              <a:t>Business Evaluation</a:t>
            </a:r>
            <a:endParaRPr lang="en-SG" dirty="0"/>
          </a:p>
        </p:txBody>
      </p:sp>
      <p:sp>
        <p:nvSpPr>
          <p:cNvPr id="3" name="Content Placeholder 2">
            <a:extLst>
              <a:ext uri="{FF2B5EF4-FFF2-40B4-BE49-F238E27FC236}">
                <a16:creationId xmlns:a16="http://schemas.microsoft.com/office/drawing/2014/main" id="{30B21EF0-D82D-4CA8-838B-BED0868C5103}"/>
              </a:ext>
            </a:extLst>
          </p:cNvPr>
          <p:cNvSpPr>
            <a:spLocks noGrp="1"/>
          </p:cNvSpPr>
          <p:nvPr>
            <p:ph idx="1"/>
          </p:nvPr>
        </p:nvSpPr>
        <p:spPr/>
        <p:txBody>
          <a:bodyPr/>
          <a:lstStyle/>
          <a:p>
            <a:r>
              <a:rPr lang="en-US" sz="2000" dirty="0">
                <a:effectLst/>
              </a:rPr>
              <a:t>Identifying the customer segments and their behaviors that lead to churn you can design recommendations for your team to increase customer retention. Designing, implementing, and inferring results from smart experimentation is a topic of another article but here are some quick ideas.</a:t>
            </a:r>
          </a:p>
          <a:p>
            <a:pPr marL="0" indent="0">
              <a:buNone/>
            </a:pPr>
            <a:endParaRPr lang="en-US" dirty="0">
              <a:effectLst/>
            </a:endParaRPr>
          </a:p>
          <a:p>
            <a:r>
              <a:rPr lang="en-US" sz="2000" dirty="0">
                <a:effectLst/>
                <a:latin typeface="Arial" panose="020B0604020202020204" pitchFamily="34" charset="0"/>
                <a:cs typeface="Arial" panose="020B0604020202020204" pitchFamily="34" charset="0"/>
              </a:rPr>
              <a:t>For a telecom company experiencing churn with low income demographics who are using more texts than actual telephone calls, it may be about creating a niche ‘plan’ targeted to that segment to prevent the users from switching to the next provider.</a:t>
            </a:r>
          </a:p>
          <a:p>
            <a:endParaRPr lang="en-SG" dirty="0"/>
          </a:p>
        </p:txBody>
      </p:sp>
    </p:spTree>
    <p:extLst>
      <p:ext uri="{BB962C8B-B14F-4D97-AF65-F5344CB8AC3E}">
        <p14:creationId xmlns:p14="http://schemas.microsoft.com/office/powerpoint/2010/main" val="1737436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FDD0-91E0-4532-97E2-393607DD9693}"/>
              </a:ext>
            </a:extLst>
          </p:cNvPr>
          <p:cNvSpPr>
            <a:spLocks noGrp="1"/>
          </p:cNvSpPr>
          <p:nvPr>
            <p:ph type="title"/>
          </p:nvPr>
        </p:nvSpPr>
        <p:spPr/>
        <p:txBody>
          <a:bodyPr>
            <a:normAutofit fontScale="90000"/>
          </a:bodyPr>
          <a:lstStyle/>
          <a:p>
            <a:br>
              <a:rPr lang="en-US" dirty="0"/>
            </a:br>
            <a:r>
              <a:rPr lang="en-US" dirty="0"/>
              <a:t>Possible Solutions For Churn Reduction</a:t>
            </a:r>
            <a:br>
              <a:rPr lang="en-US" dirty="0"/>
            </a:br>
            <a:br>
              <a:rPr lang="en-US" dirty="0"/>
            </a:br>
            <a:endParaRPr lang="en-SG" dirty="0"/>
          </a:p>
        </p:txBody>
      </p:sp>
      <p:sp>
        <p:nvSpPr>
          <p:cNvPr id="3" name="Content Placeholder 2">
            <a:extLst>
              <a:ext uri="{FF2B5EF4-FFF2-40B4-BE49-F238E27FC236}">
                <a16:creationId xmlns:a16="http://schemas.microsoft.com/office/drawing/2014/main" id="{30B21EF0-D82D-4CA8-838B-BED0868C5103}"/>
              </a:ext>
            </a:extLst>
          </p:cNvPr>
          <p:cNvSpPr>
            <a:spLocks noGrp="1"/>
          </p:cNvSpPr>
          <p:nvPr>
            <p:ph idx="1"/>
          </p:nvPr>
        </p:nvSpPr>
        <p:spPr/>
        <p:txBody>
          <a:bodyPr>
            <a:normAutofit lnSpcReduction="10000"/>
          </a:bodyPr>
          <a:lstStyle/>
          <a:p>
            <a:pPr lvl="0"/>
            <a:r>
              <a:rPr lang="en-SG" sz="1400" b="1" dirty="0">
                <a:effectLst/>
                <a:latin typeface="Arial" panose="020B0604020202020204" pitchFamily="34" charset="0"/>
                <a:cs typeface="Arial" panose="020B0604020202020204" pitchFamily="34" charset="0"/>
              </a:rPr>
              <a:t>Value-added services </a:t>
            </a:r>
            <a:r>
              <a:rPr lang="en-SG" sz="1400" dirty="0">
                <a:effectLst/>
                <a:latin typeface="Arial" panose="020B0604020202020204" pitchFamily="34" charset="0"/>
                <a:cs typeface="Arial" panose="020B0604020202020204" pitchFamily="34" charset="0"/>
              </a:rPr>
              <a:t>serve as a subscriber retention tool, especially for established players. While for newer entrants, it will become a part of the marketing strategy to attract customers. If VAS providers leverage the opportunities to tie up with operators, there could be a major increase in the uptake of their services.</a:t>
            </a:r>
          </a:p>
          <a:p>
            <a:pPr lvl="0"/>
            <a:endParaRPr lang="en-SG" sz="1400" dirty="0">
              <a:effectLst/>
              <a:latin typeface="Arial" panose="020B0604020202020204" pitchFamily="34" charset="0"/>
              <a:cs typeface="Arial" panose="020B0604020202020204" pitchFamily="34" charset="0"/>
            </a:endParaRPr>
          </a:p>
          <a:p>
            <a:pPr lvl="0"/>
            <a:r>
              <a:rPr lang="en-SG" sz="1400" b="1" dirty="0">
                <a:effectLst/>
                <a:latin typeface="Arial" panose="020B0604020202020204" pitchFamily="34" charset="0"/>
                <a:cs typeface="Arial" panose="020B0604020202020204" pitchFamily="34" charset="0"/>
              </a:rPr>
              <a:t>Offer upgrades</a:t>
            </a:r>
            <a:r>
              <a:rPr lang="en-SG" sz="1400" dirty="0">
                <a:effectLst/>
                <a:latin typeface="Arial" panose="020B0604020202020204" pitchFamily="34" charset="0"/>
                <a:cs typeface="Arial" panose="020B0604020202020204" pitchFamily="34" charset="0"/>
              </a:rPr>
              <a:t> on the client’s existing account. Expanding on services offered and giving better rates or discounts to the client often improves customer retention rates.</a:t>
            </a:r>
          </a:p>
          <a:p>
            <a:pPr lvl="0"/>
            <a:endParaRPr lang="en-SG" sz="1400" dirty="0">
              <a:effectLst/>
              <a:latin typeface="Arial" panose="020B0604020202020204" pitchFamily="34" charset="0"/>
              <a:cs typeface="Arial" panose="020B0604020202020204" pitchFamily="34" charset="0"/>
            </a:endParaRPr>
          </a:p>
          <a:p>
            <a:pPr lvl="0"/>
            <a:r>
              <a:rPr lang="en-SG" sz="1400" dirty="0">
                <a:effectLst/>
                <a:latin typeface="Arial" panose="020B0604020202020204" pitchFamily="34" charset="0"/>
                <a:cs typeface="Arial" panose="020B0604020202020204" pitchFamily="34" charset="0"/>
              </a:rPr>
              <a:t>Competing cellular providers aggressively market special deals to churn customers away from their current provider. Common practices include offering free phones and buying out any existing service contract. The cellular service business is highly competitive and will likely remain so; therefore, churn rates will continue to be an important focus for cellular providers.</a:t>
            </a:r>
          </a:p>
          <a:p>
            <a:pPr lvl="0"/>
            <a:endParaRPr lang="en-SG" sz="1400" b="1" dirty="0">
              <a:effectLst/>
              <a:latin typeface="Arial" panose="020B0604020202020204" pitchFamily="34" charset="0"/>
              <a:cs typeface="Arial" panose="020B0604020202020204" pitchFamily="34" charset="0"/>
            </a:endParaRPr>
          </a:p>
          <a:p>
            <a:pPr lvl="0"/>
            <a:r>
              <a:rPr lang="en-SG" sz="1400" b="1" dirty="0">
                <a:effectLst/>
                <a:latin typeface="Arial" panose="020B0604020202020204" pitchFamily="34" charset="0"/>
                <a:cs typeface="Arial" panose="020B0604020202020204" pitchFamily="34" charset="0"/>
              </a:rPr>
              <a:t>One-on-one marketing campaigns</a:t>
            </a:r>
            <a:r>
              <a:rPr lang="en-SG" sz="1400" dirty="0">
                <a:effectLst/>
                <a:latin typeface="Arial" panose="020B0604020202020204" pitchFamily="34" charset="0"/>
                <a:cs typeface="Arial" panose="020B0604020202020204" pitchFamily="34" charset="0"/>
              </a:rPr>
              <a:t> is one of the best tactics to reduce churn rate. Make sure that customers are communicated the new services offering based on their usage analysis and trends and should be given proactive information on the plans which will benefit the customer.</a:t>
            </a:r>
          </a:p>
          <a:p>
            <a:endParaRPr lang="en-S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8448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50AE-E0D4-47BB-B911-9207AF940672}"/>
              </a:ext>
            </a:extLst>
          </p:cNvPr>
          <p:cNvSpPr>
            <a:spLocks noGrp="1"/>
          </p:cNvSpPr>
          <p:nvPr>
            <p:ph type="title"/>
          </p:nvPr>
        </p:nvSpPr>
        <p:spPr/>
        <p:txBody>
          <a:bodyPr/>
          <a:lstStyle/>
          <a:p>
            <a:r>
              <a:rPr lang="en-SG" dirty="0"/>
              <a:t>Deployment</a:t>
            </a:r>
          </a:p>
        </p:txBody>
      </p:sp>
      <p:sp>
        <p:nvSpPr>
          <p:cNvPr id="3" name="Content Placeholder 2">
            <a:extLst>
              <a:ext uri="{FF2B5EF4-FFF2-40B4-BE49-F238E27FC236}">
                <a16:creationId xmlns:a16="http://schemas.microsoft.com/office/drawing/2014/main" id="{AD40FF52-75AD-421E-8D1A-9E632200D4C0}"/>
              </a:ext>
            </a:extLst>
          </p:cNvPr>
          <p:cNvSpPr>
            <a:spLocks noGrp="1"/>
          </p:cNvSpPr>
          <p:nvPr>
            <p:ph idx="1"/>
          </p:nvPr>
        </p:nvSpPr>
        <p:spPr/>
        <p:txBody>
          <a:bodyPr>
            <a:normAutofit/>
          </a:bodyPr>
          <a:lstStyle/>
          <a:p>
            <a:r>
              <a:rPr lang="en-SG" dirty="0">
                <a:latin typeface="Arial" panose="020B0604020202020204" pitchFamily="34" charset="0"/>
                <a:cs typeface="Arial" panose="020B0604020202020204" pitchFamily="34" charset="0"/>
              </a:rPr>
              <a:t>Flask to deploy model application on webserver</a:t>
            </a:r>
          </a:p>
        </p:txBody>
      </p:sp>
    </p:spTree>
    <p:extLst>
      <p:ext uri="{BB962C8B-B14F-4D97-AF65-F5344CB8AC3E}">
        <p14:creationId xmlns:p14="http://schemas.microsoft.com/office/powerpoint/2010/main" val="3984924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8178-53EA-496D-8798-7016CE4C1329}"/>
              </a:ext>
            </a:extLst>
          </p:cNvPr>
          <p:cNvSpPr>
            <a:spLocks noGrp="1"/>
          </p:cNvSpPr>
          <p:nvPr>
            <p:ph type="title"/>
          </p:nvPr>
        </p:nvSpPr>
        <p:spPr/>
        <p:txBody>
          <a:bodyPr/>
          <a:lstStyle/>
          <a:p>
            <a:r>
              <a:rPr lang="en-SG" dirty="0"/>
              <a:t>QA Session</a:t>
            </a:r>
          </a:p>
        </p:txBody>
      </p:sp>
      <p:sp>
        <p:nvSpPr>
          <p:cNvPr id="3" name="Content Placeholder 2">
            <a:extLst>
              <a:ext uri="{FF2B5EF4-FFF2-40B4-BE49-F238E27FC236}">
                <a16:creationId xmlns:a16="http://schemas.microsoft.com/office/drawing/2014/main" id="{A799ECBC-04E3-4FB9-9775-155287FE90AF}"/>
              </a:ext>
            </a:extLst>
          </p:cNvPr>
          <p:cNvSpPr>
            <a:spLocks noGrp="1"/>
          </p:cNvSpPr>
          <p:nvPr>
            <p:ph idx="1"/>
          </p:nvPr>
        </p:nvSpPr>
        <p:spPr/>
        <p:txBody>
          <a:bodyPr>
            <a:normAutofit/>
          </a:bodyPr>
          <a:lstStyle/>
          <a:p>
            <a:r>
              <a:rPr lang="en-SG" sz="4400" dirty="0"/>
              <a:t>THANK YOU!</a:t>
            </a:r>
          </a:p>
        </p:txBody>
      </p:sp>
    </p:spTree>
    <p:extLst>
      <p:ext uri="{BB962C8B-B14F-4D97-AF65-F5344CB8AC3E}">
        <p14:creationId xmlns:p14="http://schemas.microsoft.com/office/powerpoint/2010/main" val="182649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Overview</a:t>
            </a:r>
          </a:p>
        </p:txBody>
      </p:sp>
      <p:sp>
        <p:nvSpPr>
          <p:cNvPr id="5" name="Content Placeholder 4"/>
          <p:cNvSpPr>
            <a:spLocks noGrp="1"/>
          </p:cNvSpPr>
          <p:nvPr>
            <p:ph idx="1"/>
          </p:nvPr>
        </p:nvSpPr>
        <p:spPr/>
        <p:txBody>
          <a:bodyPr>
            <a:normAutofit fontScale="92500"/>
          </a:bodyPr>
          <a:lstStyle/>
          <a:p>
            <a:endParaRPr lang="en-US" dirty="0"/>
          </a:p>
          <a:p>
            <a:r>
              <a:rPr lang="en-US" dirty="0"/>
              <a:t>Project Title: Customer Churn Analysis</a:t>
            </a:r>
          </a:p>
          <a:p>
            <a:endParaRPr lang="en-US" dirty="0"/>
          </a:p>
          <a:p>
            <a:r>
              <a:rPr lang="en-US" dirty="0"/>
              <a:t>Sector: Telecommunication Sector</a:t>
            </a:r>
          </a:p>
          <a:p>
            <a:endParaRPr lang="en-US" dirty="0"/>
          </a:p>
          <a:p>
            <a:r>
              <a:rPr lang="en-US" dirty="0"/>
              <a:t>Objective: Build machine learning model to predict the customer churn.</a:t>
            </a:r>
          </a:p>
          <a:p>
            <a:endParaRPr lang="en-US" dirty="0"/>
          </a:p>
          <a:p>
            <a:r>
              <a:rPr lang="en-US" dirty="0"/>
              <a:t>Data Source: Telecom customer churn dataset of 7000+ records.</a:t>
            </a:r>
          </a:p>
        </p:txBody>
      </p:sp>
    </p:spTree>
    <p:extLst>
      <p:ext uri="{BB962C8B-B14F-4D97-AF65-F5344CB8AC3E}">
        <p14:creationId xmlns:p14="http://schemas.microsoft.com/office/powerpoint/2010/main" val="3437415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Objective</a:t>
            </a:r>
          </a:p>
        </p:txBody>
      </p:sp>
      <p:sp>
        <p:nvSpPr>
          <p:cNvPr id="5" name="Content Placeholder 4"/>
          <p:cNvSpPr>
            <a:spLocks noGrp="1"/>
          </p:cNvSpPr>
          <p:nvPr>
            <p:ph idx="1"/>
          </p:nvPr>
        </p:nvSpPr>
        <p:spPr/>
        <p:txBody>
          <a:bodyPr>
            <a:normAutofit fontScale="92500" lnSpcReduction="10000"/>
          </a:bodyPr>
          <a:lstStyle/>
          <a:p>
            <a:r>
              <a:rPr lang="en-US" dirty="0"/>
              <a:t>Customer churn is one of the main factors that will affect the  Telecom industry player’s market share &amp; the revenue.</a:t>
            </a:r>
          </a:p>
          <a:p>
            <a:endParaRPr lang="en-US" dirty="0"/>
          </a:p>
          <a:p>
            <a:r>
              <a:rPr lang="en-US" dirty="0"/>
              <a:t>Aim to identify those customers about to churn in a near future and take necessary action to reduce customer churn rate.</a:t>
            </a:r>
          </a:p>
          <a:p>
            <a:endParaRPr lang="en-US" dirty="0"/>
          </a:p>
          <a:p>
            <a:r>
              <a:rPr lang="en-US" dirty="0"/>
              <a:t>Build machine learning modules that will predict those customers about to churn</a:t>
            </a:r>
          </a:p>
          <a:p>
            <a:endParaRPr lang="en-US" dirty="0"/>
          </a:p>
          <a:p>
            <a:r>
              <a:rPr lang="en-US" dirty="0"/>
              <a:t>Validate the machine learning models and optimize their performance.</a:t>
            </a:r>
          </a:p>
        </p:txBody>
      </p:sp>
    </p:spTree>
    <p:extLst>
      <p:ext uri="{BB962C8B-B14F-4D97-AF65-F5344CB8AC3E}">
        <p14:creationId xmlns:p14="http://schemas.microsoft.com/office/powerpoint/2010/main" val="183074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Technologies Used</a:t>
            </a:r>
          </a:p>
        </p:txBody>
      </p:sp>
      <p:sp>
        <p:nvSpPr>
          <p:cNvPr id="5" name="Content Placeholder 4"/>
          <p:cNvSpPr>
            <a:spLocks noGrp="1"/>
          </p:cNvSpPr>
          <p:nvPr>
            <p:ph idx="1"/>
          </p:nvPr>
        </p:nvSpPr>
        <p:spPr/>
        <p:txBody>
          <a:bodyPr>
            <a:normAutofit fontScale="92500" lnSpcReduction="10000"/>
          </a:bodyPr>
          <a:lstStyle/>
          <a:p>
            <a:pPr marL="0" indent="0">
              <a:buNone/>
            </a:pPr>
            <a:r>
              <a:rPr lang="en-US" b="1" u="sng" dirty="0">
                <a:effectLst/>
              </a:rPr>
              <a:t>Python Libraries</a:t>
            </a:r>
          </a:p>
          <a:p>
            <a:r>
              <a:rPr lang="en-US" dirty="0"/>
              <a:t>Pandas</a:t>
            </a:r>
          </a:p>
          <a:p>
            <a:r>
              <a:rPr lang="en-US" dirty="0" err="1"/>
              <a:t>Numpy</a:t>
            </a:r>
            <a:endParaRPr lang="en-US" dirty="0"/>
          </a:p>
          <a:p>
            <a:r>
              <a:rPr lang="en-US" dirty="0" err="1"/>
              <a:t>Matplotlib</a:t>
            </a:r>
            <a:endParaRPr lang="en-US" dirty="0"/>
          </a:p>
          <a:p>
            <a:r>
              <a:rPr lang="en-US" dirty="0" err="1"/>
              <a:t>Seaborn</a:t>
            </a:r>
            <a:endParaRPr lang="en-US" dirty="0"/>
          </a:p>
          <a:p>
            <a:r>
              <a:rPr lang="en-US" dirty="0" err="1"/>
              <a:t>Sklearn</a:t>
            </a:r>
            <a:endParaRPr lang="en-US" dirty="0"/>
          </a:p>
          <a:p>
            <a:r>
              <a:rPr lang="en-US" dirty="0" err="1"/>
              <a:t>XGBClassifier</a:t>
            </a:r>
            <a:endParaRPr lang="en-US" dirty="0"/>
          </a:p>
          <a:p>
            <a:r>
              <a:rPr lang="en-US" dirty="0" err="1"/>
              <a:t>Plotly</a:t>
            </a:r>
            <a:r>
              <a:rPr lang="en-US" dirty="0"/>
              <a:t> </a:t>
            </a:r>
          </a:p>
          <a:p>
            <a:r>
              <a:rPr lang="en-US" dirty="0"/>
              <a:t>Flask interface for model </a:t>
            </a:r>
            <a:r>
              <a:rPr lang="en-US"/>
              <a:t>user-end interaction</a:t>
            </a:r>
            <a:endParaRPr lang="en-US" dirty="0"/>
          </a:p>
        </p:txBody>
      </p:sp>
    </p:spTree>
    <p:extLst>
      <p:ext uri="{BB962C8B-B14F-4D97-AF65-F5344CB8AC3E}">
        <p14:creationId xmlns:p14="http://schemas.microsoft.com/office/powerpoint/2010/main" val="432843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Visualisations</a:t>
            </a:r>
            <a:endParaRPr lang="en-US" dirty="0"/>
          </a:p>
        </p:txBody>
      </p:sp>
      <p:sp>
        <p:nvSpPr>
          <p:cNvPr id="5" name="Content Placeholder 4"/>
          <p:cNvSpPr>
            <a:spLocks noGrp="1"/>
          </p:cNvSpPr>
          <p:nvPr>
            <p:ph idx="1"/>
          </p:nvPr>
        </p:nvSpPr>
        <p:spPr/>
        <p:txBody>
          <a:bodyPr>
            <a:normAutofit/>
          </a:bodyPr>
          <a:lstStyle/>
          <a:p>
            <a:pPr marL="0" indent="0">
              <a:buNone/>
            </a:pPr>
            <a:endParaRPr lang="en-US" dirty="0"/>
          </a:p>
          <a:p>
            <a:r>
              <a:rPr lang="en-US" dirty="0"/>
              <a:t>Heatmap </a:t>
            </a:r>
          </a:p>
          <a:p>
            <a:r>
              <a:rPr lang="en-US" dirty="0"/>
              <a:t>Boxplot analysis</a:t>
            </a:r>
          </a:p>
          <a:p>
            <a:r>
              <a:rPr lang="en-US" dirty="0"/>
              <a:t>Pie Charts </a:t>
            </a:r>
          </a:p>
          <a:p>
            <a:r>
              <a:rPr lang="en-US" dirty="0" err="1"/>
              <a:t>Countplots</a:t>
            </a:r>
            <a:endParaRPr lang="en-US" dirty="0"/>
          </a:p>
          <a:p>
            <a:endParaRPr lang="en-US" dirty="0"/>
          </a:p>
        </p:txBody>
      </p:sp>
    </p:spTree>
    <p:extLst>
      <p:ext uri="{BB962C8B-B14F-4D97-AF65-F5344CB8AC3E}">
        <p14:creationId xmlns:p14="http://schemas.microsoft.com/office/powerpoint/2010/main" val="4270943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A325-E309-4B25-9456-518EDB3B01B7}"/>
              </a:ext>
            </a:extLst>
          </p:cNvPr>
          <p:cNvSpPr>
            <a:spLocks noGrp="1"/>
          </p:cNvSpPr>
          <p:nvPr>
            <p:ph type="title"/>
          </p:nvPr>
        </p:nvSpPr>
        <p:spPr/>
        <p:txBody>
          <a:bodyPr/>
          <a:lstStyle/>
          <a:p>
            <a:r>
              <a:rPr lang="en-SG" dirty="0"/>
              <a:t>Predictors</a:t>
            </a:r>
          </a:p>
        </p:txBody>
      </p:sp>
      <p:sp>
        <p:nvSpPr>
          <p:cNvPr id="3" name="Content Placeholder 2">
            <a:extLst>
              <a:ext uri="{FF2B5EF4-FFF2-40B4-BE49-F238E27FC236}">
                <a16:creationId xmlns:a16="http://schemas.microsoft.com/office/drawing/2014/main" id="{B29037A5-E299-4F0C-8C0E-2D01E0368AD3}"/>
              </a:ext>
            </a:extLst>
          </p:cNvPr>
          <p:cNvSpPr>
            <a:spLocks noGrp="1"/>
          </p:cNvSpPr>
          <p:nvPr>
            <p:ph idx="1"/>
          </p:nvPr>
        </p:nvSpPr>
        <p:spPr/>
        <p:txBody>
          <a:bodyPr>
            <a:normAutofit lnSpcReduction="10000"/>
          </a:bodyPr>
          <a:lstStyle/>
          <a:p>
            <a:pPr marL="0" indent="0">
              <a:buNone/>
            </a:pPr>
            <a:r>
              <a:rPr lang="en-US" b="1" dirty="0">
                <a:effectLst/>
              </a:rPr>
              <a:t>Numeric Influencers </a:t>
            </a:r>
            <a:r>
              <a:rPr lang="en-US" dirty="0"/>
              <a:t>– monthly charge, tenure, total charge</a:t>
            </a:r>
          </a:p>
          <a:p>
            <a:pPr marL="0" indent="0">
              <a:buNone/>
            </a:pPr>
            <a:endParaRPr lang="en-US" dirty="0"/>
          </a:p>
          <a:p>
            <a:pPr marL="0" indent="0">
              <a:buNone/>
            </a:pPr>
            <a:r>
              <a:rPr lang="en-US" b="1" u="sng" dirty="0"/>
              <a:t>Categorical Influencers:</a:t>
            </a:r>
          </a:p>
          <a:p>
            <a:r>
              <a:rPr lang="en-US" dirty="0"/>
              <a:t>Demographics - senior citizen, dependents, partner</a:t>
            </a:r>
          </a:p>
          <a:p>
            <a:r>
              <a:rPr lang="en-US" dirty="0"/>
              <a:t>Security – Online Security, Online Backup, Device Protection,</a:t>
            </a:r>
          </a:p>
          <a:p>
            <a:pPr marL="0" indent="0">
              <a:buNone/>
            </a:pPr>
            <a:r>
              <a:rPr lang="en-US" dirty="0"/>
              <a:t>                  Tech Support,</a:t>
            </a:r>
          </a:p>
          <a:p>
            <a:r>
              <a:rPr lang="en-US" dirty="0"/>
              <a:t>Premium Services – Stream TV &amp; Stream movies</a:t>
            </a:r>
          </a:p>
          <a:p>
            <a:r>
              <a:rPr lang="en-US" dirty="0"/>
              <a:t>Payment &amp; Billing: Payment Method, Paperless Billing, Contract</a:t>
            </a:r>
          </a:p>
          <a:p>
            <a:endParaRPr lang="en-SG" dirty="0"/>
          </a:p>
        </p:txBody>
      </p:sp>
    </p:spTree>
    <p:extLst>
      <p:ext uri="{BB962C8B-B14F-4D97-AF65-F5344CB8AC3E}">
        <p14:creationId xmlns:p14="http://schemas.microsoft.com/office/powerpoint/2010/main" val="240823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DC02-C975-4A04-BDE4-21DA6DDB072E}"/>
              </a:ext>
            </a:extLst>
          </p:cNvPr>
          <p:cNvSpPr>
            <a:spLocks noGrp="1"/>
          </p:cNvSpPr>
          <p:nvPr>
            <p:ph type="title"/>
          </p:nvPr>
        </p:nvSpPr>
        <p:spPr/>
        <p:txBody>
          <a:bodyPr/>
          <a:lstStyle/>
          <a:p>
            <a:r>
              <a:rPr lang="en-SG" dirty="0"/>
              <a:t>Churn Category Distribution</a:t>
            </a:r>
          </a:p>
        </p:txBody>
      </p:sp>
      <p:pic>
        <p:nvPicPr>
          <p:cNvPr id="4" name="Content Placeholder 3">
            <a:extLst>
              <a:ext uri="{FF2B5EF4-FFF2-40B4-BE49-F238E27FC236}">
                <a16:creationId xmlns:a16="http://schemas.microsoft.com/office/drawing/2014/main" id="{CDD04B5D-4388-449D-ADFA-F17FD13AE63A}"/>
              </a:ext>
            </a:extLst>
          </p:cNvPr>
          <p:cNvPicPr>
            <a:picLocks noGrp="1" noChangeAspect="1"/>
          </p:cNvPicPr>
          <p:nvPr>
            <p:ph idx="1"/>
          </p:nvPr>
        </p:nvPicPr>
        <p:blipFill>
          <a:blip r:embed="rId2"/>
          <a:stretch>
            <a:fillRect/>
          </a:stretch>
        </p:blipFill>
        <p:spPr>
          <a:xfrm>
            <a:off x="599629" y="2262187"/>
            <a:ext cx="4220946" cy="1285875"/>
          </a:xfrm>
          <a:prstGeom prst="rect">
            <a:avLst/>
          </a:prstGeom>
        </p:spPr>
      </p:pic>
      <p:sp>
        <p:nvSpPr>
          <p:cNvPr id="5" name="TextBox 4">
            <a:extLst>
              <a:ext uri="{FF2B5EF4-FFF2-40B4-BE49-F238E27FC236}">
                <a16:creationId xmlns:a16="http://schemas.microsoft.com/office/drawing/2014/main" id="{CCCE488C-FD61-4FB8-B4AC-B4C8263B5EB4}"/>
              </a:ext>
            </a:extLst>
          </p:cNvPr>
          <p:cNvSpPr txBox="1"/>
          <p:nvPr/>
        </p:nvSpPr>
        <p:spPr>
          <a:xfrm>
            <a:off x="680320" y="3838575"/>
            <a:ext cx="6341917" cy="1323439"/>
          </a:xfrm>
          <a:prstGeom prst="rect">
            <a:avLst/>
          </a:prstGeom>
          <a:noFill/>
        </p:spPr>
        <p:txBody>
          <a:bodyPr wrap="square" rtlCol="0">
            <a:spAutoFit/>
          </a:bodyPr>
          <a:lstStyle/>
          <a:p>
            <a:r>
              <a:rPr lang="en-SG" sz="1600" dirty="0"/>
              <a:t>Churn instances in the </a:t>
            </a:r>
            <a:r>
              <a:rPr lang="en-SG" sz="1600" b="1" dirty="0"/>
              <a:t>entire dataset </a:t>
            </a:r>
            <a:r>
              <a:rPr lang="en-SG" sz="1600" dirty="0"/>
              <a:t>are </a:t>
            </a:r>
            <a:r>
              <a:rPr lang="en-SG" sz="1600" b="1" dirty="0"/>
              <a:t>under-represented</a:t>
            </a:r>
            <a:r>
              <a:rPr lang="en-SG" sz="1600" dirty="0"/>
              <a:t> in original dataset. Machine learning models have hyperparameters where you can assign higher weight to minority class.</a:t>
            </a:r>
          </a:p>
          <a:p>
            <a:endParaRPr lang="en-SG" sz="1600" dirty="0"/>
          </a:p>
          <a:p>
            <a:r>
              <a:rPr lang="en-SG" sz="1600" dirty="0"/>
              <a:t>Reason: model biased towards non-churn instances</a:t>
            </a:r>
          </a:p>
        </p:txBody>
      </p:sp>
    </p:spTree>
    <p:extLst>
      <p:ext uri="{BB962C8B-B14F-4D97-AF65-F5344CB8AC3E}">
        <p14:creationId xmlns:p14="http://schemas.microsoft.com/office/powerpoint/2010/main" val="392659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47774-CF9B-4B1E-B3ED-F33DF4A0D5FD}"/>
              </a:ext>
            </a:extLst>
          </p:cNvPr>
          <p:cNvSpPr>
            <a:spLocks noGrp="1"/>
          </p:cNvSpPr>
          <p:nvPr>
            <p:ph type="title"/>
          </p:nvPr>
        </p:nvSpPr>
        <p:spPr/>
        <p:txBody>
          <a:bodyPr/>
          <a:lstStyle/>
          <a:p>
            <a:r>
              <a:rPr lang="en-SG" dirty="0"/>
              <a:t>Architecture</a:t>
            </a:r>
          </a:p>
        </p:txBody>
      </p:sp>
      <p:sp>
        <p:nvSpPr>
          <p:cNvPr id="3" name="Content Placeholder 2">
            <a:extLst>
              <a:ext uri="{FF2B5EF4-FFF2-40B4-BE49-F238E27FC236}">
                <a16:creationId xmlns:a16="http://schemas.microsoft.com/office/drawing/2014/main" id="{17308874-F2E7-4320-AD6B-08ABBD9DCA0D}"/>
              </a:ext>
            </a:extLst>
          </p:cNvPr>
          <p:cNvSpPr>
            <a:spLocks noGrp="1"/>
          </p:cNvSpPr>
          <p:nvPr>
            <p:ph idx="1"/>
          </p:nvPr>
        </p:nvSpPr>
        <p:spPr/>
        <p:txBody>
          <a:bodyPr/>
          <a:lstStyle/>
          <a:p>
            <a:endParaRPr lang="en-SG" dirty="0"/>
          </a:p>
        </p:txBody>
      </p:sp>
      <p:sp>
        <p:nvSpPr>
          <p:cNvPr id="4" name="Rectangle 3">
            <a:extLst>
              <a:ext uri="{FF2B5EF4-FFF2-40B4-BE49-F238E27FC236}">
                <a16:creationId xmlns:a16="http://schemas.microsoft.com/office/drawing/2014/main" id="{1CC74EA7-D755-452E-9F8D-CBDB00F225C2}"/>
              </a:ext>
            </a:extLst>
          </p:cNvPr>
          <p:cNvSpPr/>
          <p:nvPr/>
        </p:nvSpPr>
        <p:spPr>
          <a:xfrm>
            <a:off x="2832406" y="2089558"/>
            <a:ext cx="1760449" cy="10475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a:t>XGBoost &amp; Random Forest Model</a:t>
            </a:r>
          </a:p>
        </p:txBody>
      </p:sp>
      <p:sp>
        <p:nvSpPr>
          <p:cNvPr id="5" name="Rectangle 4">
            <a:extLst>
              <a:ext uri="{FF2B5EF4-FFF2-40B4-BE49-F238E27FC236}">
                <a16:creationId xmlns:a16="http://schemas.microsoft.com/office/drawing/2014/main" id="{04361964-C948-41AE-A255-4E936CB15467}"/>
              </a:ext>
            </a:extLst>
          </p:cNvPr>
          <p:cNvSpPr/>
          <p:nvPr/>
        </p:nvSpPr>
        <p:spPr>
          <a:xfrm>
            <a:off x="5818237" y="2034584"/>
            <a:ext cx="2038908" cy="12517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a:t>Random Search Optimisation to improve model performance</a:t>
            </a:r>
          </a:p>
        </p:txBody>
      </p:sp>
      <p:sp>
        <p:nvSpPr>
          <p:cNvPr id="6" name="Arrow: Right 5">
            <a:extLst>
              <a:ext uri="{FF2B5EF4-FFF2-40B4-BE49-F238E27FC236}">
                <a16:creationId xmlns:a16="http://schemas.microsoft.com/office/drawing/2014/main" id="{C490B9AB-820B-430F-ACDD-ECB0169228A5}"/>
              </a:ext>
            </a:extLst>
          </p:cNvPr>
          <p:cNvSpPr/>
          <p:nvPr/>
        </p:nvSpPr>
        <p:spPr>
          <a:xfrm>
            <a:off x="4728023" y="2404714"/>
            <a:ext cx="955046" cy="41725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SG"/>
          </a:p>
        </p:txBody>
      </p:sp>
      <p:sp>
        <p:nvSpPr>
          <p:cNvPr id="8" name="Rectangle: Rounded Corners 7">
            <a:extLst>
              <a:ext uri="{FF2B5EF4-FFF2-40B4-BE49-F238E27FC236}">
                <a16:creationId xmlns:a16="http://schemas.microsoft.com/office/drawing/2014/main" id="{1FF5A21E-D323-4A87-B12F-38BA5E9D7F42}"/>
              </a:ext>
            </a:extLst>
          </p:cNvPr>
          <p:cNvSpPr/>
          <p:nvPr/>
        </p:nvSpPr>
        <p:spPr>
          <a:xfrm>
            <a:off x="1431307" y="3525326"/>
            <a:ext cx="1683957" cy="11896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a:t>Customer Profiler using cluster analysis</a:t>
            </a:r>
          </a:p>
        </p:txBody>
      </p:sp>
      <p:sp>
        <p:nvSpPr>
          <p:cNvPr id="10" name="Arrow: Right 9">
            <a:extLst>
              <a:ext uri="{FF2B5EF4-FFF2-40B4-BE49-F238E27FC236}">
                <a16:creationId xmlns:a16="http://schemas.microsoft.com/office/drawing/2014/main" id="{EEC93306-BF91-4263-BC8A-2F5ADC32A0B2}"/>
              </a:ext>
            </a:extLst>
          </p:cNvPr>
          <p:cNvSpPr/>
          <p:nvPr/>
        </p:nvSpPr>
        <p:spPr>
          <a:xfrm>
            <a:off x="1782838" y="2320620"/>
            <a:ext cx="1049568" cy="41725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SG"/>
          </a:p>
        </p:txBody>
      </p:sp>
      <p:sp>
        <p:nvSpPr>
          <p:cNvPr id="11" name="Rectangle: Rounded Corners 10">
            <a:extLst>
              <a:ext uri="{FF2B5EF4-FFF2-40B4-BE49-F238E27FC236}">
                <a16:creationId xmlns:a16="http://schemas.microsoft.com/office/drawing/2014/main" id="{05F565C9-CF53-440F-A653-330C5BBF8D78}"/>
              </a:ext>
            </a:extLst>
          </p:cNvPr>
          <p:cNvSpPr/>
          <p:nvPr/>
        </p:nvSpPr>
        <p:spPr>
          <a:xfrm>
            <a:off x="170464" y="2016145"/>
            <a:ext cx="1498782" cy="104756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a:t>Rule Based Reasoning</a:t>
            </a:r>
          </a:p>
        </p:txBody>
      </p:sp>
      <p:sp>
        <p:nvSpPr>
          <p:cNvPr id="12" name="Arrow: Right 11">
            <a:extLst>
              <a:ext uri="{FF2B5EF4-FFF2-40B4-BE49-F238E27FC236}">
                <a16:creationId xmlns:a16="http://schemas.microsoft.com/office/drawing/2014/main" id="{AC148929-78E3-47D0-80BA-7EF240844A53}"/>
              </a:ext>
            </a:extLst>
          </p:cNvPr>
          <p:cNvSpPr/>
          <p:nvPr/>
        </p:nvSpPr>
        <p:spPr>
          <a:xfrm>
            <a:off x="7992313" y="2404714"/>
            <a:ext cx="864886" cy="46890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8B5CD18E-4C25-4D94-8388-A7E3C8C0478B}"/>
              </a:ext>
            </a:extLst>
          </p:cNvPr>
          <p:cNvSpPr/>
          <p:nvPr/>
        </p:nvSpPr>
        <p:spPr>
          <a:xfrm>
            <a:off x="8949215" y="2172187"/>
            <a:ext cx="1344967" cy="97654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SG" dirty="0"/>
              <a:t>Churn: Yes/No</a:t>
            </a:r>
          </a:p>
        </p:txBody>
      </p:sp>
      <p:sp>
        <p:nvSpPr>
          <p:cNvPr id="15" name="Arrow: Right 14">
            <a:extLst>
              <a:ext uri="{FF2B5EF4-FFF2-40B4-BE49-F238E27FC236}">
                <a16:creationId xmlns:a16="http://schemas.microsoft.com/office/drawing/2014/main" id="{DDE40EAD-27EF-499F-8EB3-96ACE2A5E905}"/>
              </a:ext>
            </a:extLst>
          </p:cNvPr>
          <p:cNvSpPr/>
          <p:nvPr/>
        </p:nvSpPr>
        <p:spPr>
          <a:xfrm>
            <a:off x="3271094" y="3942356"/>
            <a:ext cx="1165932" cy="38835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65FC7F67-32F1-4DB8-9488-BB8DC1166CDD}"/>
              </a:ext>
            </a:extLst>
          </p:cNvPr>
          <p:cNvSpPr/>
          <p:nvPr/>
        </p:nvSpPr>
        <p:spPr>
          <a:xfrm>
            <a:off x="4592855" y="3648259"/>
            <a:ext cx="1697825" cy="97654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dirty="0"/>
              <a:t>Churn Risk Category</a:t>
            </a:r>
          </a:p>
        </p:txBody>
      </p:sp>
    </p:spTree>
    <p:extLst>
      <p:ext uri="{BB962C8B-B14F-4D97-AF65-F5344CB8AC3E}">
        <p14:creationId xmlns:p14="http://schemas.microsoft.com/office/powerpoint/2010/main" val="99617308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920</TotalTime>
  <Words>1023</Words>
  <Application>Microsoft Office PowerPoint</Application>
  <PresentationFormat>Widescreen</PresentationFormat>
  <Paragraphs>131</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Trebuchet MS</vt:lpstr>
      <vt:lpstr>Berlin</vt:lpstr>
      <vt:lpstr>Group 1 – Churn Fortuneteller</vt:lpstr>
      <vt:lpstr>Team Introduction</vt:lpstr>
      <vt:lpstr>Project Overview</vt:lpstr>
      <vt:lpstr>Project Objective</vt:lpstr>
      <vt:lpstr>Technologies Used</vt:lpstr>
      <vt:lpstr>Visualisations</vt:lpstr>
      <vt:lpstr>Predictors</vt:lpstr>
      <vt:lpstr>Churn Category Distribution</vt:lpstr>
      <vt:lpstr>Architecture</vt:lpstr>
      <vt:lpstr>Scatterplot Analysis – Monthly Charges &amp; Total Charges</vt:lpstr>
      <vt:lpstr>Supervised Machine Learning Models Tried</vt:lpstr>
      <vt:lpstr>Ensemble Modelling Principles</vt:lpstr>
      <vt:lpstr>Supervised Machine Learning Models Tried</vt:lpstr>
      <vt:lpstr>Training Models</vt:lpstr>
      <vt:lpstr>Bias Variance Trade-off</vt:lpstr>
      <vt:lpstr>Metric</vt:lpstr>
      <vt:lpstr>Rules Inferred So Far From Visualisations</vt:lpstr>
      <vt:lpstr>Cluster Analysis – Based on Monthly charges and Tenure</vt:lpstr>
      <vt:lpstr>Cluster Analysis – Based on Monthly charges and Tenure</vt:lpstr>
      <vt:lpstr>Cluster Analysis – Based on Monthly charges and Tenure</vt:lpstr>
      <vt:lpstr>Cluster Analysis – Monthly charges and Tenure of Senior Citizens</vt:lpstr>
      <vt:lpstr>Customer Churn Analysis – Based on Numeric Influencers</vt:lpstr>
      <vt:lpstr>Cluster Analysis – Based on Monthly charges</vt:lpstr>
      <vt:lpstr>Business Threshold</vt:lpstr>
      <vt:lpstr>Business Evaluation</vt:lpstr>
      <vt:lpstr> Possible Solutions For Churn Reduction  </vt:lpstr>
      <vt:lpstr>Deployment</vt:lpstr>
      <vt:lpstr>QA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 Sivasankaran  (NCS)</dc:creator>
  <cp:lastModifiedBy>Anup Kar Chaudhuri</cp:lastModifiedBy>
  <cp:revision>115</cp:revision>
  <dcterms:created xsi:type="dcterms:W3CDTF">2020-04-16T06:30:12Z</dcterms:created>
  <dcterms:modified xsi:type="dcterms:W3CDTF">2020-05-10T01:43:38Z</dcterms:modified>
</cp:coreProperties>
</file>