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A261712-A347-4297-A974-53DA9AC22F73}" type="datetimeFigureOut">
              <a:rPr lang="en-US" smtClean="0"/>
              <a:t>5/5/2022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261712-A347-4297-A974-53DA9AC22F73}" type="datetimeFigureOut">
              <a:rPr lang="en-US" smtClean="0"/>
              <a:t>5/5/2022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A261712-A347-4297-A974-53DA9AC22F73}" type="datetimeFigureOut">
              <a:rPr lang="en-US" smtClean="0"/>
              <a:t>5/5/2022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261712-A347-4297-A974-53DA9AC22F73}" type="datetimeFigureOut">
              <a:rPr lang="en-US" smtClean="0"/>
              <a:t>5/5/2022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261712-A347-4297-A974-53DA9AC22F73}" type="datetimeFigureOut">
              <a:rPr lang="en-US" smtClean="0"/>
              <a:t>5/5/2022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261712-A347-4297-A974-53DA9AC22F73}" type="datetimeFigureOut">
              <a:rPr lang="en-US" smtClean="0"/>
              <a:t>5/5/2022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261712-A347-4297-A974-53DA9AC22F73}" type="datetimeFigureOut">
              <a:rPr lang="en-US" smtClean="0"/>
              <a:t>5/5/2022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261712-A347-4297-A974-53DA9AC22F73}" type="datetimeFigureOut">
              <a:rPr lang="en-US" smtClean="0"/>
              <a:t>5/5/2022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A261712-A347-4297-A974-53DA9AC22F73}" type="datetimeFigureOut">
              <a:rPr lang="en-US" smtClean="0"/>
              <a:t>5/5/2022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261712-A347-4297-A974-53DA9AC22F73}" type="datetimeFigureOut">
              <a:rPr lang="en-US" smtClean="0"/>
              <a:t>5/5/2022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261712-A347-4297-A974-53DA9AC22F73}" type="datetimeFigureOut">
              <a:rPr lang="en-US" smtClean="0"/>
              <a:t>5/5/2022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A261712-A347-4297-A974-53DA9AC22F73}" type="datetimeFigureOut">
              <a:rPr lang="en-US" smtClean="0"/>
              <a:t>5/5/2022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22B91C8-38D6-45A0-BFD5-4D50EE7CA1E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182" y="1214422"/>
            <a:ext cx="5105400" cy="1829980"/>
          </a:xfrm>
        </p:spPr>
        <p:txBody>
          <a:bodyPr/>
          <a:lstStyle/>
          <a:p>
            <a:r>
              <a:rPr lang="en-GB" sz="3600" dirty="0" err="1" smtClean="0"/>
              <a:t>Blockchain</a:t>
            </a:r>
            <a:r>
              <a:rPr lang="en-GB" sz="3600" dirty="0" smtClean="0"/>
              <a:t>-Based </a:t>
            </a:r>
            <a:r>
              <a:rPr lang="en-GB" sz="3600" dirty="0" err="1" smtClean="0"/>
              <a:t>Crowdfunding</a:t>
            </a:r>
            <a:r>
              <a:rPr lang="en-GB" sz="3600" dirty="0" smtClean="0"/>
              <a:t> Application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30" y="3429000"/>
            <a:ext cx="5286412" cy="307183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Submitted By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dirty="0" smtClean="0"/>
              <a:t>M </a:t>
            </a:r>
            <a:r>
              <a:rPr lang="en-US" dirty="0" err="1" smtClean="0"/>
              <a:t>Arya</a:t>
            </a:r>
            <a:r>
              <a:rPr lang="en-US" dirty="0" smtClean="0"/>
              <a:t> Sri </a:t>
            </a:r>
            <a:r>
              <a:rPr lang="en-US" dirty="0" err="1" smtClean="0"/>
              <a:t>Ganesh</a:t>
            </a:r>
            <a:r>
              <a:rPr lang="en-US" dirty="0" smtClean="0"/>
              <a:t> -245318733155  </a:t>
            </a:r>
          </a:p>
          <a:p>
            <a:r>
              <a:rPr lang="en-US" dirty="0" smtClean="0"/>
              <a:t>G </a:t>
            </a:r>
            <a:r>
              <a:rPr lang="en-US" dirty="0" err="1" smtClean="0"/>
              <a:t>Vishal</a:t>
            </a:r>
            <a:r>
              <a:rPr lang="en-US" dirty="0" smtClean="0"/>
              <a:t> -245318733139  </a:t>
            </a:r>
          </a:p>
          <a:p>
            <a:r>
              <a:rPr lang="en-US" dirty="0" smtClean="0"/>
              <a:t>MVS </a:t>
            </a:r>
            <a:r>
              <a:rPr lang="en-US" dirty="0" err="1" smtClean="0"/>
              <a:t>Pranavi</a:t>
            </a:r>
            <a:r>
              <a:rPr lang="en-US" dirty="0" smtClean="0"/>
              <a:t> -245318733153</a:t>
            </a:r>
          </a:p>
          <a:p>
            <a:r>
              <a:rPr lang="en-US" dirty="0" smtClean="0"/>
              <a:t>Computer Science and Engineering – Section C</a:t>
            </a:r>
          </a:p>
          <a:p>
            <a:r>
              <a:rPr lang="en-US" dirty="0" smtClean="0"/>
              <a:t>Mentor – Dr K </a:t>
            </a:r>
            <a:r>
              <a:rPr lang="en-US" dirty="0" err="1" smtClean="0"/>
              <a:t>Vinuthna</a:t>
            </a:r>
            <a:r>
              <a:rPr lang="en-US" dirty="0" smtClean="0"/>
              <a:t>  </a:t>
            </a:r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715272" y="285728"/>
            <a:ext cx="1000132" cy="857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7239000" cy="6241446"/>
          </a:xfrm>
        </p:spPr>
        <p:txBody>
          <a:bodyPr/>
          <a:lstStyle/>
          <a:p>
            <a:r>
              <a:rPr lang="en-GB" dirty="0" smtClean="0"/>
              <a:t>If no milestones have been completed yet and the project is aborted at </a:t>
            </a:r>
            <a:r>
              <a:rPr lang="en-GB" dirty="0" smtClean="0"/>
              <a:t>this stage</a:t>
            </a:r>
            <a:r>
              <a:rPr lang="en-GB" dirty="0" smtClean="0"/>
              <a:t>, then the whole amount that the backers funded is refunded to </a:t>
            </a:r>
            <a:r>
              <a:rPr lang="en-GB" dirty="0" smtClean="0"/>
              <a:t>them immediately</a:t>
            </a:r>
            <a:r>
              <a:rPr lang="en-GB" dirty="0" smtClean="0"/>
              <a:t>.</a:t>
            </a:r>
          </a:p>
          <a:p>
            <a:r>
              <a:rPr lang="en-GB" dirty="0" smtClean="0"/>
              <a:t>If the milestone that is completed is m and the project is aborted at this stage, then the amount refunded to the backers will be 𝑛−𝑚/n times the total amount funded by that particular backer.</a:t>
            </a:r>
          </a:p>
          <a:p>
            <a:r>
              <a:rPr lang="en-GB" dirty="0" smtClean="0"/>
              <a:t>Hence, by adopting this method, it is ensured that the backers’ funds are neither misused nor wasted.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SYSTEM </a:t>
            </a:r>
            <a:r>
              <a:rPr lang="en-US" sz="4000" dirty="0" smtClean="0"/>
              <a:t>DESIGN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Architecture Diagram</a:t>
            </a:r>
            <a:endParaRPr lang="en-GB" sz="3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 descr="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2357430"/>
            <a:ext cx="5440974" cy="429751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GB" dirty="0"/>
          </a:p>
        </p:txBody>
      </p:sp>
      <p:pic>
        <p:nvPicPr>
          <p:cNvPr id="4" name="Content Placeholder 3" descr="Sta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589" y="1609725"/>
            <a:ext cx="5342222" cy="48466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GB" dirty="0"/>
          </a:p>
        </p:txBody>
      </p:sp>
      <p:pic>
        <p:nvPicPr>
          <p:cNvPr id="5" name="Content Placeholder 4" descr="Clas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010" y="2613245"/>
            <a:ext cx="6565379" cy="283959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REQUIREMENTS </a:t>
            </a:r>
            <a:r>
              <a:rPr lang="en-US" dirty="0" smtClean="0"/>
              <a:t>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Software Requirements</a:t>
            </a:r>
            <a:endParaRPr lang="en-GB" dirty="0" smtClean="0"/>
          </a:p>
          <a:p>
            <a:r>
              <a:rPr lang="en-US" dirty="0" smtClean="0"/>
              <a:t>Operating System	:</a:t>
            </a:r>
            <a:r>
              <a:rPr lang="en-US" dirty="0" smtClean="0"/>
              <a:t>Windows 7-10</a:t>
            </a:r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smtClean="0"/>
              <a:t>Framework             : Truffle, Bootstrap</a:t>
            </a:r>
          </a:p>
          <a:p>
            <a:r>
              <a:rPr lang="en-US" dirty="0" smtClean="0"/>
              <a:t>Front-End Software : HTML5, CSS, JavaScript</a:t>
            </a:r>
          </a:p>
          <a:p>
            <a:r>
              <a:rPr lang="en-US" dirty="0" smtClean="0"/>
              <a:t>Back-End Software  : </a:t>
            </a:r>
            <a:r>
              <a:rPr lang="en-US" dirty="0" err="1" smtClean="0"/>
              <a:t>Ganache</a:t>
            </a:r>
            <a:r>
              <a:rPr lang="en-US" dirty="0" smtClean="0"/>
              <a:t>(Testing), Solidity(Programming Language)</a:t>
            </a:r>
          </a:p>
          <a:p>
            <a:r>
              <a:rPr lang="en-GB" dirty="0" smtClean="0"/>
              <a:t>Other Software      </a:t>
            </a:r>
            <a:r>
              <a:rPr lang="en-GB" dirty="0" smtClean="0"/>
              <a:t> </a:t>
            </a:r>
            <a:r>
              <a:rPr lang="en-GB" dirty="0" smtClean="0"/>
              <a:t>: </a:t>
            </a:r>
            <a:r>
              <a:rPr lang="en-GB" dirty="0" err="1" smtClean="0"/>
              <a:t>MetaMask</a:t>
            </a:r>
            <a:r>
              <a:rPr lang="en-GB" dirty="0" smtClean="0"/>
              <a:t> (Browser Extension</a:t>
            </a:r>
            <a:r>
              <a:rPr lang="en-GB" dirty="0" smtClean="0"/>
              <a:t>)</a:t>
            </a:r>
          </a:p>
          <a:p>
            <a:r>
              <a:rPr lang="en-US" dirty="0" smtClean="0"/>
              <a:t>Development Kit     : Remix IDE, Truffle Suite</a:t>
            </a:r>
            <a:endParaRPr lang="en-GB" dirty="0" smtClean="0"/>
          </a:p>
          <a:p>
            <a:r>
              <a:rPr lang="en-US" b="1" i="1" dirty="0" smtClean="0"/>
              <a:t>Hardware </a:t>
            </a:r>
            <a:r>
              <a:rPr lang="en-US" b="1" i="1" dirty="0" smtClean="0"/>
              <a:t>Requirements</a:t>
            </a:r>
            <a:endParaRPr lang="en-GB" dirty="0" smtClean="0"/>
          </a:p>
          <a:p>
            <a:r>
              <a:rPr lang="en-US" dirty="0" smtClean="0"/>
              <a:t>Processor		</a:t>
            </a:r>
            <a:r>
              <a:rPr lang="en-US" dirty="0" smtClean="0"/>
              <a:t>:  Intel </a:t>
            </a:r>
            <a:r>
              <a:rPr lang="en-US" dirty="0" smtClean="0"/>
              <a:t>Pentium® Dual Core Processor (Min)</a:t>
            </a:r>
            <a:endParaRPr lang="en-GB" dirty="0" smtClean="0"/>
          </a:p>
          <a:p>
            <a:r>
              <a:rPr lang="en-US" dirty="0" smtClean="0"/>
              <a:t>Speed		</a:t>
            </a:r>
            <a:r>
              <a:rPr lang="en-US" dirty="0" smtClean="0"/>
              <a:t>:  2.9 </a:t>
            </a:r>
            <a:r>
              <a:rPr lang="en-US" dirty="0" smtClean="0"/>
              <a:t>GHz (Min)</a:t>
            </a:r>
            <a:endParaRPr lang="en-GB" dirty="0" smtClean="0"/>
          </a:p>
          <a:p>
            <a:r>
              <a:rPr lang="en-US" dirty="0" smtClean="0"/>
              <a:t>RAM			</a:t>
            </a:r>
            <a:r>
              <a:rPr lang="en-US" dirty="0" smtClean="0"/>
              <a:t>:  2 </a:t>
            </a:r>
            <a:r>
              <a:rPr lang="en-US" dirty="0" smtClean="0"/>
              <a:t>GB (Min)</a:t>
            </a:r>
            <a:endParaRPr lang="en-GB" dirty="0" smtClean="0"/>
          </a:p>
          <a:p>
            <a:r>
              <a:rPr lang="en-US" dirty="0" smtClean="0"/>
              <a:t>Hard Disk		</a:t>
            </a:r>
            <a:r>
              <a:rPr lang="en-US" dirty="0" smtClean="0"/>
              <a:t>:  2 </a:t>
            </a:r>
            <a:r>
              <a:rPr lang="en-US" dirty="0" smtClean="0"/>
              <a:t>GB (Min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</a:t>
            </a:r>
            <a:r>
              <a:rPr lang="en-GB" dirty="0" smtClean="0"/>
              <a:t>issue of transparency and security is very paramount in any organization, especially in organizations providing </a:t>
            </a:r>
            <a:r>
              <a:rPr lang="en-GB" dirty="0" err="1" smtClean="0"/>
              <a:t>crowdfunding</a:t>
            </a:r>
            <a:r>
              <a:rPr lang="en-GB" dirty="0" smtClean="0"/>
              <a:t> </a:t>
            </a:r>
            <a:r>
              <a:rPr lang="en-GB" dirty="0" smtClean="0"/>
              <a:t>platforms.</a:t>
            </a:r>
          </a:p>
          <a:p>
            <a:r>
              <a:rPr lang="en-GB" dirty="0" smtClean="0"/>
              <a:t>Therefore </a:t>
            </a:r>
            <a:r>
              <a:rPr lang="en-GB" dirty="0" smtClean="0"/>
              <a:t>the intention </a:t>
            </a:r>
            <a:r>
              <a:rPr lang="en-GB" dirty="0" smtClean="0"/>
              <a:t>is to </a:t>
            </a:r>
            <a:r>
              <a:rPr lang="en-GB" dirty="0" smtClean="0"/>
              <a:t>provide a reliable, secured, transparent and decentralized solution </a:t>
            </a:r>
            <a:r>
              <a:rPr lang="en-GB" dirty="0" smtClean="0"/>
              <a:t>by </a:t>
            </a:r>
            <a:r>
              <a:rPr lang="en-GB" dirty="0" smtClean="0"/>
              <a:t>developing a </a:t>
            </a:r>
            <a:r>
              <a:rPr lang="en-GB" dirty="0" err="1" smtClean="0"/>
              <a:t>blockchain</a:t>
            </a:r>
            <a:r>
              <a:rPr lang="en-GB" dirty="0" smtClean="0"/>
              <a:t>-based </a:t>
            </a:r>
            <a:r>
              <a:rPr lang="en-GB" dirty="0" err="1" smtClean="0"/>
              <a:t>crowdfunding</a:t>
            </a:r>
            <a:r>
              <a:rPr lang="en-GB" dirty="0" smtClean="0"/>
              <a:t> web </a:t>
            </a:r>
            <a:r>
              <a:rPr lang="en-GB" dirty="0" smtClean="0"/>
              <a:t>application.</a:t>
            </a:r>
          </a:p>
          <a:p>
            <a:r>
              <a:rPr lang="en-US" dirty="0" smtClean="0"/>
              <a:t>This platform gives assurance to backers that returns will be guaranteed and </a:t>
            </a:r>
            <a:r>
              <a:rPr lang="en-GB" dirty="0" smtClean="0"/>
              <a:t>also </a:t>
            </a:r>
            <a:r>
              <a:rPr lang="en-GB" dirty="0" smtClean="0"/>
              <a:t>provides </a:t>
            </a:r>
            <a:r>
              <a:rPr lang="en-GB" dirty="0" smtClean="0"/>
              <a:t>transparency between the backers and the start-ups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This </a:t>
            </a:r>
            <a:r>
              <a:rPr lang="en-GB" dirty="0" smtClean="0"/>
              <a:t>is a </a:t>
            </a:r>
            <a:r>
              <a:rPr lang="en-GB" dirty="0" err="1" smtClean="0"/>
              <a:t>Blockchain</a:t>
            </a:r>
            <a:r>
              <a:rPr lang="en-GB" dirty="0" smtClean="0"/>
              <a:t>-Based </a:t>
            </a:r>
            <a:r>
              <a:rPr lang="en-GB" dirty="0" err="1" smtClean="0"/>
              <a:t>Crowdfunding</a:t>
            </a:r>
            <a:r>
              <a:rPr lang="en-GB" dirty="0" smtClean="0"/>
              <a:t> </a:t>
            </a:r>
            <a:r>
              <a:rPr lang="en-GB" dirty="0" smtClean="0"/>
              <a:t>Application, a </a:t>
            </a:r>
            <a:r>
              <a:rPr lang="en-GB" dirty="0" smtClean="0"/>
              <a:t>multi-user application that allows the various start-ups </a:t>
            </a:r>
            <a:r>
              <a:rPr lang="en-GB" dirty="0" smtClean="0"/>
              <a:t>to gain </a:t>
            </a:r>
            <a:r>
              <a:rPr lang="en-GB" dirty="0" smtClean="0"/>
              <a:t>funding from renowned investors who will be </a:t>
            </a:r>
            <a:r>
              <a:rPr lang="en-GB" dirty="0" smtClean="0"/>
              <a:t>called Backers.</a:t>
            </a:r>
          </a:p>
          <a:p>
            <a:r>
              <a:rPr lang="en-GB" dirty="0" smtClean="0"/>
              <a:t> </a:t>
            </a:r>
            <a:r>
              <a:rPr lang="en-GB" dirty="0" smtClean="0"/>
              <a:t>The </a:t>
            </a:r>
            <a:r>
              <a:rPr lang="en-GB" dirty="0" err="1" smtClean="0"/>
              <a:t>startups</a:t>
            </a:r>
            <a:r>
              <a:rPr lang="en-GB" dirty="0" smtClean="0"/>
              <a:t> can create projects and send them </a:t>
            </a:r>
            <a:r>
              <a:rPr lang="en-GB" dirty="0" smtClean="0"/>
              <a:t>for approval </a:t>
            </a:r>
            <a:r>
              <a:rPr lang="en-GB" dirty="0" smtClean="0"/>
              <a:t>by the Admin user who is assigned to the work </a:t>
            </a:r>
            <a:r>
              <a:rPr lang="en-GB" dirty="0" smtClean="0"/>
              <a:t>of approving </a:t>
            </a:r>
            <a:r>
              <a:rPr lang="en-GB" dirty="0" smtClean="0"/>
              <a:t>or rejecting a project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 smtClean="0"/>
              <a:t>This </a:t>
            </a:r>
            <a:r>
              <a:rPr lang="en-GB" dirty="0" err="1" smtClean="0"/>
              <a:t>crowdfunding</a:t>
            </a:r>
            <a:r>
              <a:rPr lang="en-GB" dirty="0" smtClean="0"/>
              <a:t> application </a:t>
            </a:r>
            <a:r>
              <a:rPr lang="en-GB" dirty="0" smtClean="0"/>
              <a:t>is like no other as it does not transfer the </a:t>
            </a:r>
            <a:r>
              <a:rPr lang="en-GB" dirty="0" smtClean="0"/>
              <a:t>amount which </a:t>
            </a:r>
            <a:r>
              <a:rPr lang="en-GB" dirty="0" smtClean="0"/>
              <a:t>is funded directly to the start-up, rather the amount </a:t>
            </a:r>
            <a:r>
              <a:rPr lang="en-GB" dirty="0" smtClean="0"/>
              <a:t>is stored </a:t>
            </a:r>
            <a:r>
              <a:rPr lang="en-GB" dirty="0" smtClean="0"/>
              <a:t>in a smart contract.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Crowdfunding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Crowdfunding</a:t>
            </a:r>
            <a:r>
              <a:rPr lang="en-GB" dirty="0" smtClean="0"/>
              <a:t> is the technique of raising small </a:t>
            </a:r>
            <a:r>
              <a:rPr lang="en-GB" dirty="0" smtClean="0"/>
              <a:t>amounts of </a:t>
            </a:r>
            <a:r>
              <a:rPr lang="en-GB" dirty="0" smtClean="0"/>
              <a:t>money from a large number of individuals, usually </a:t>
            </a:r>
            <a:r>
              <a:rPr lang="en-GB" dirty="0" smtClean="0"/>
              <a:t>over the </a:t>
            </a:r>
            <a:r>
              <a:rPr lang="en-GB" dirty="0" smtClean="0"/>
              <a:t>Internet, to fund a project or </a:t>
            </a:r>
            <a:r>
              <a:rPr lang="en-GB" dirty="0" err="1" smtClean="0"/>
              <a:t>endeavor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Crowdfunding</a:t>
            </a:r>
            <a:r>
              <a:rPr lang="en-GB" dirty="0" smtClean="0"/>
              <a:t> </a:t>
            </a:r>
            <a:r>
              <a:rPr lang="en-GB" dirty="0" smtClean="0"/>
              <a:t>is a </a:t>
            </a:r>
            <a:r>
              <a:rPr lang="en-GB" dirty="0" smtClean="0"/>
              <a:t>sort of </a:t>
            </a:r>
            <a:r>
              <a:rPr lang="en-GB" dirty="0" smtClean="0"/>
              <a:t>crowd sourcing </a:t>
            </a:r>
            <a:r>
              <a:rPr lang="en-GB" dirty="0" smtClean="0"/>
              <a:t>and alternative finance.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Blockchain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Blockchain</a:t>
            </a:r>
            <a:r>
              <a:rPr lang="en-GB" dirty="0" smtClean="0"/>
              <a:t> is a specific type of database. </a:t>
            </a:r>
            <a:r>
              <a:rPr lang="en-GB" dirty="0" smtClean="0"/>
              <a:t>Its storage method </a:t>
            </a:r>
            <a:r>
              <a:rPr lang="en-GB" dirty="0" smtClean="0"/>
              <a:t>differs from that of a regular database; </a:t>
            </a:r>
            <a:r>
              <a:rPr lang="en-GB" dirty="0" err="1" smtClean="0"/>
              <a:t>blockchains</a:t>
            </a:r>
            <a:r>
              <a:rPr lang="en-GB" dirty="0" smtClean="0"/>
              <a:t> store </a:t>
            </a:r>
            <a:r>
              <a:rPr lang="en-GB" dirty="0" smtClean="0"/>
              <a:t>data in blocks that are subsequently linked together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A </a:t>
            </a:r>
            <a:r>
              <a:rPr lang="en-GB" dirty="0" err="1" smtClean="0"/>
              <a:t>blockchain</a:t>
            </a:r>
            <a:r>
              <a:rPr lang="en-GB" dirty="0" smtClean="0"/>
              <a:t> can hold a variety of data, but the most prevalent application so far has been as a transaction ledger. 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blockchain</a:t>
            </a:r>
            <a:r>
              <a:rPr lang="en-GB" dirty="0" smtClean="0"/>
              <a:t> </a:t>
            </a:r>
            <a:r>
              <a:rPr lang="en-GB" dirty="0" smtClean="0"/>
              <a:t>employed </a:t>
            </a:r>
            <a:r>
              <a:rPr lang="en-GB" dirty="0" smtClean="0"/>
              <a:t>in this </a:t>
            </a:r>
            <a:r>
              <a:rPr lang="en-GB" dirty="0" smtClean="0"/>
              <a:t>situation is </a:t>
            </a:r>
            <a:r>
              <a:rPr lang="en-GB" dirty="0" smtClean="0"/>
              <a:t>in a decentralized manner, which means that no single person or group controls the system; rather, all users have collective control.</a:t>
            </a:r>
          </a:p>
          <a:p>
            <a:r>
              <a:rPr lang="en-GB" dirty="0" smtClean="0"/>
              <a:t>Decentralized </a:t>
            </a:r>
            <a:r>
              <a:rPr lang="en-GB" dirty="0" err="1" smtClean="0"/>
              <a:t>blockchains</a:t>
            </a:r>
            <a:r>
              <a:rPr lang="en-GB" dirty="0" smtClean="0"/>
              <a:t> are immutable, meaning that the data entered cannot be changed.</a:t>
            </a:r>
          </a:p>
          <a:p>
            <a:r>
              <a:rPr lang="en-GB" dirty="0" smtClean="0"/>
              <a:t> For this application, it means that transactions are permanently recorded and viewable to anyone.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Smart Contract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Smart contracts are computer programs that run </a:t>
            </a:r>
            <a:r>
              <a:rPr lang="en-GB" dirty="0" smtClean="0"/>
              <a:t>when specific </a:t>
            </a:r>
            <a:r>
              <a:rPr lang="en-GB" dirty="0" smtClean="0"/>
              <a:t>conditions are met and are stored on a </a:t>
            </a:r>
            <a:r>
              <a:rPr lang="en-GB" dirty="0" err="1" smtClean="0"/>
              <a:t>blockchain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They're commonly used to automate contract execution </a:t>
            </a:r>
            <a:r>
              <a:rPr lang="en-GB" dirty="0" smtClean="0"/>
              <a:t>so that </a:t>
            </a:r>
            <a:r>
              <a:rPr lang="en-GB" dirty="0" smtClean="0"/>
              <a:t>all parties may know the outcome right quickly, </a:t>
            </a:r>
            <a:r>
              <a:rPr lang="en-GB" dirty="0" smtClean="0"/>
              <a:t>without the </a:t>
            </a:r>
            <a:r>
              <a:rPr lang="en-GB" dirty="0" smtClean="0"/>
              <a:t>need for any intermediaries or wasted time.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ensure the security of </a:t>
            </a:r>
            <a:r>
              <a:rPr lang="en-GB" dirty="0" err="1" smtClean="0"/>
              <a:t>fundings</a:t>
            </a:r>
            <a:r>
              <a:rPr lang="en-GB" dirty="0" smtClean="0"/>
              <a:t> done by the backers</a:t>
            </a:r>
          </a:p>
          <a:p>
            <a:endParaRPr lang="en-GB" dirty="0" smtClean="0"/>
          </a:p>
          <a:p>
            <a:r>
              <a:rPr lang="en-GB" dirty="0" smtClean="0"/>
              <a:t>Do not give a guarantee of completion of projects listed on</a:t>
            </a:r>
          </a:p>
          <a:p>
            <a:r>
              <a:rPr lang="en-GB" dirty="0" smtClean="0"/>
              <a:t>their website</a:t>
            </a:r>
          </a:p>
          <a:p>
            <a:endParaRPr lang="en-GB" dirty="0" smtClean="0"/>
          </a:p>
          <a:p>
            <a:r>
              <a:rPr lang="en-GB" dirty="0" smtClean="0"/>
              <a:t>Direct money transfer to the </a:t>
            </a:r>
            <a:r>
              <a:rPr lang="en-GB" dirty="0" err="1" smtClean="0"/>
              <a:t>startups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Lead to potential losses to the investors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This application aims to eradicate this problem by </a:t>
            </a:r>
            <a:r>
              <a:rPr lang="en-GB" dirty="0" smtClean="0"/>
              <a:t>using a </a:t>
            </a:r>
            <a:r>
              <a:rPr lang="en-GB" dirty="0" smtClean="0"/>
              <a:t>method that ensures that the funding is wisely </a:t>
            </a:r>
            <a:r>
              <a:rPr lang="en-GB" dirty="0" smtClean="0"/>
              <a:t>used and </a:t>
            </a:r>
            <a:r>
              <a:rPr lang="en-GB" dirty="0" smtClean="0"/>
              <a:t>projects are completed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The method devised, says that the total funded </a:t>
            </a:r>
            <a:r>
              <a:rPr lang="en-GB" dirty="0" smtClean="0"/>
              <a:t>amount would </a:t>
            </a:r>
            <a:r>
              <a:rPr lang="en-GB" dirty="0" smtClean="0"/>
              <a:t>not be transferred to the </a:t>
            </a:r>
            <a:r>
              <a:rPr lang="en-GB" dirty="0" err="1" smtClean="0"/>
              <a:t>startup</a:t>
            </a:r>
            <a:r>
              <a:rPr lang="en-GB" dirty="0" smtClean="0"/>
              <a:t> directly, </a:t>
            </a:r>
            <a:r>
              <a:rPr lang="en-GB" dirty="0" smtClean="0"/>
              <a:t>instead , it </a:t>
            </a:r>
            <a:r>
              <a:rPr lang="en-GB" dirty="0" smtClean="0"/>
              <a:t>would be stored in a smart contract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err="1" smtClean="0"/>
              <a:t>Startups</a:t>
            </a:r>
            <a:r>
              <a:rPr lang="en-GB" dirty="0" smtClean="0"/>
              <a:t> will have to complete certain pre- set </a:t>
            </a:r>
            <a:r>
              <a:rPr lang="en-GB" dirty="0" smtClean="0"/>
              <a:t>milestones set </a:t>
            </a:r>
            <a:r>
              <a:rPr lang="en-GB" dirty="0" smtClean="0"/>
              <a:t>by themselves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 smtClean="0"/>
              <a:t>So, each time a milestone </a:t>
            </a:r>
            <a:r>
              <a:rPr lang="en-GB" dirty="0" smtClean="0"/>
              <a:t>is completed</a:t>
            </a:r>
            <a:r>
              <a:rPr lang="en-GB" dirty="0" smtClean="0"/>
              <a:t>, an amount corresponding to one fraction </a:t>
            </a:r>
            <a:r>
              <a:rPr lang="en-GB" dirty="0" smtClean="0"/>
              <a:t>of the </a:t>
            </a:r>
            <a:r>
              <a:rPr lang="en-GB" dirty="0" smtClean="0"/>
              <a:t>total milestones will be transferred to the </a:t>
            </a:r>
            <a:r>
              <a:rPr lang="en-GB" dirty="0" err="1" smtClean="0"/>
              <a:t>startup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7239000" cy="602713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Let the total milestones to be completed for the </a:t>
            </a:r>
            <a:r>
              <a:rPr lang="en-GB" dirty="0" smtClean="0"/>
              <a:t>project be </a:t>
            </a:r>
            <a:r>
              <a:rPr lang="en-GB" dirty="0" smtClean="0"/>
              <a:t>n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After each milestone is completed by the </a:t>
            </a:r>
            <a:r>
              <a:rPr lang="en-GB" dirty="0" err="1" smtClean="0"/>
              <a:t>startup</a:t>
            </a:r>
            <a:r>
              <a:rPr lang="en-GB" dirty="0" smtClean="0"/>
              <a:t>, </a:t>
            </a:r>
            <a:r>
              <a:rPr lang="en-GB" dirty="0" smtClean="0"/>
              <a:t>1/n times </a:t>
            </a:r>
            <a:r>
              <a:rPr lang="en-GB" dirty="0" smtClean="0"/>
              <a:t>the total amount stored in the smart contract </a:t>
            </a:r>
            <a:r>
              <a:rPr lang="en-GB" dirty="0" smtClean="0"/>
              <a:t>will be </a:t>
            </a:r>
            <a:r>
              <a:rPr lang="en-GB" dirty="0" smtClean="0"/>
              <a:t>transferred to the </a:t>
            </a:r>
            <a:r>
              <a:rPr lang="en-GB" dirty="0" err="1" smtClean="0"/>
              <a:t>startup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The application will also provide transparency </a:t>
            </a:r>
            <a:r>
              <a:rPr lang="en-GB" dirty="0" smtClean="0"/>
              <a:t>between the </a:t>
            </a:r>
            <a:r>
              <a:rPr lang="en-GB" dirty="0" smtClean="0"/>
              <a:t>backers and the </a:t>
            </a:r>
            <a:r>
              <a:rPr lang="en-GB" dirty="0" err="1" smtClean="0"/>
              <a:t>startups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Money will be refunded to the backers in case </a:t>
            </a:r>
            <a:r>
              <a:rPr lang="en-GB" dirty="0" smtClean="0"/>
              <a:t>the project </a:t>
            </a:r>
            <a:r>
              <a:rPr lang="en-GB" dirty="0" smtClean="0"/>
              <a:t>is aborted in </a:t>
            </a:r>
            <a:r>
              <a:rPr lang="en-GB" dirty="0" smtClean="0"/>
              <a:t>between.</a:t>
            </a:r>
          </a:p>
          <a:p>
            <a:r>
              <a:rPr lang="en-GB" dirty="0" smtClean="0"/>
              <a:t>The amount will be refunded based on the </a:t>
            </a:r>
            <a:r>
              <a:rPr lang="en-GB" dirty="0" smtClean="0"/>
              <a:t>following</a:t>
            </a:r>
            <a:endParaRPr lang="en-GB" dirty="0" smtClean="0"/>
          </a:p>
          <a:p>
            <a:r>
              <a:rPr lang="en-GB" dirty="0" smtClean="0"/>
              <a:t>Let the total milestones to be completed for the project be n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167</TotalTime>
  <Words>723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Blockchain-Based Crowdfunding Application</vt:lpstr>
      <vt:lpstr>Abstract</vt:lpstr>
      <vt:lpstr>Introduction</vt:lpstr>
      <vt:lpstr>Crowdfunding</vt:lpstr>
      <vt:lpstr>Blockchain</vt:lpstr>
      <vt:lpstr>Smart Contract</vt:lpstr>
      <vt:lpstr>Existing System</vt:lpstr>
      <vt:lpstr>Proposed System</vt:lpstr>
      <vt:lpstr>Slide 9</vt:lpstr>
      <vt:lpstr>Slide 10</vt:lpstr>
      <vt:lpstr>SYSTEM DESIGN   Architecture Diagram</vt:lpstr>
      <vt:lpstr>State diagram</vt:lpstr>
      <vt:lpstr>Class diagram</vt:lpstr>
      <vt:lpstr>SOFTWARE REQUIREMENTS SPECIFICATION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Ganesh</dc:creator>
  <cp:lastModifiedBy>Ganesh</cp:lastModifiedBy>
  <cp:revision>18</cp:revision>
  <dcterms:created xsi:type="dcterms:W3CDTF">2022-05-05T15:08:47Z</dcterms:created>
  <dcterms:modified xsi:type="dcterms:W3CDTF">2022-05-05T17:56:28Z</dcterms:modified>
</cp:coreProperties>
</file>