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/>
    <p:restoredTop sz="94721"/>
  </p:normalViewPr>
  <p:slideViewPr>
    <p:cSldViewPr snapToGrid="0">
      <p:cViewPr varScale="1">
        <p:scale>
          <a:sx n="137" d="100"/>
          <a:sy n="137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385937-9A43-476E-AF7D-1F35E62AA58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923A70-EA38-4BEB-AD34-FC0592A150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Segment borrowers into personas:    High Earners, Less Credit Utilization</a:t>
          </a:r>
        </a:p>
      </dgm:t>
    </dgm:pt>
    <dgm:pt modelId="{0B6924D5-4B33-4B59-AADD-117F9F3F7BEA}" type="parTrans" cxnId="{B442F6F7-4A7B-4FEB-964F-6EFDF304DC58}">
      <dgm:prSet/>
      <dgm:spPr/>
      <dgm:t>
        <a:bodyPr/>
        <a:lstStyle/>
        <a:p>
          <a:endParaRPr lang="en-US"/>
        </a:p>
      </dgm:t>
    </dgm:pt>
    <dgm:pt modelId="{88374988-5EAD-4103-BFE9-262A86F3517E}" type="sibTrans" cxnId="{B442F6F7-4A7B-4FEB-964F-6EFDF304DC58}">
      <dgm:prSet/>
      <dgm:spPr/>
      <dgm:t>
        <a:bodyPr/>
        <a:lstStyle/>
        <a:p>
          <a:endParaRPr lang="en-US"/>
        </a:p>
      </dgm:t>
    </dgm:pt>
    <dgm:pt modelId="{823442B8-2E32-4DFD-9B5B-A4BC20DD04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Prioritize Low-Risk, High-Yield borrowers</a:t>
          </a:r>
        </a:p>
      </dgm:t>
    </dgm:pt>
    <dgm:pt modelId="{7CBD04FD-7885-48D2-B429-1B0251199748}" type="parTrans" cxnId="{490A3C31-CD08-475D-9A68-3E2E6D3C0BBC}">
      <dgm:prSet/>
      <dgm:spPr/>
      <dgm:t>
        <a:bodyPr/>
        <a:lstStyle/>
        <a:p>
          <a:endParaRPr lang="en-US"/>
        </a:p>
      </dgm:t>
    </dgm:pt>
    <dgm:pt modelId="{7248500B-0FCC-4990-B04A-D2803347441A}" type="sibTrans" cxnId="{490A3C31-CD08-475D-9A68-3E2E6D3C0BBC}">
      <dgm:prSet/>
      <dgm:spPr/>
      <dgm:t>
        <a:bodyPr/>
        <a:lstStyle/>
        <a:p>
          <a:endParaRPr lang="en-US"/>
        </a:p>
      </dgm:t>
    </dgm:pt>
    <dgm:pt modelId="{596F2019-A1CA-41FC-AE61-C24EA74715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Tighten Underwriting for High-Risk Segments</a:t>
          </a:r>
        </a:p>
      </dgm:t>
    </dgm:pt>
    <dgm:pt modelId="{C0B1AA0A-5333-461E-9499-02362A66CA12}" type="parTrans" cxnId="{4D7E296F-0338-49DD-AE1D-8DFCBEF4B3F7}">
      <dgm:prSet/>
      <dgm:spPr/>
      <dgm:t>
        <a:bodyPr/>
        <a:lstStyle/>
        <a:p>
          <a:endParaRPr lang="en-US"/>
        </a:p>
      </dgm:t>
    </dgm:pt>
    <dgm:pt modelId="{C2E72107-CF9E-463E-A40E-AFC9385CB2AD}" type="sibTrans" cxnId="{4D7E296F-0338-49DD-AE1D-8DFCBEF4B3F7}">
      <dgm:prSet/>
      <dgm:spPr/>
      <dgm:t>
        <a:bodyPr/>
        <a:lstStyle/>
        <a:p>
          <a:endParaRPr lang="en-US"/>
        </a:p>
      </dgm:t>
    </dgm:pt>
    <dgm:pt modelId="{39C6274F-889E-49EA-A4D3-4C26C7FB1B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Adopt Risk-based pricing</a:t>
          </a:r>
        </a:p>
      </dgm:t>
    </dgm:pt>
    <dgm:pt modelId="{FDB4F81D-DF3D-4102-9D40-2EC721759DB8}" type="parTrans" cxnId="{8D534237-DF41-4C28-9353-E1B3EAB78DC2}">
      <dgm:prSet/>
      <dgm:spPr/>
      <dgm:t>
        <a:bodyPr/>
        <a:lstStyle/>
        <a:p>
          <a:endParaRPr lang="en-US"/>
        </a:p>
      </dgm:t>
    </dgm:pt>
    <dgm:pt modelId="{2AD1CDC5-4C47-4AC8-A1A6-F093D4DC0CBF}" type="sibTrans" cxnId="{8D534237-DF41-4C28-9353-E1B3EAB78DC2}">
      <dgm:prSet/>
      <dgm:spPr/>
      <dgm:t>
        <a:bodyPr/>
        <a:lstStyle/>
        <a:p>
          <a:endParaRPr lang="en-US"/>
        </a:p>
      </dgm:t>
    </dgm:pt>
    <dgm:pt modelId="{2BCE9234-99CD-4CB0-A49F-358B02D654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 Early Warning &amp; Collection Triggers to stop bleeding</a:t>
          </a:r>
        </a:p>
      </dgm:t>
    </dgm:pt>
    <dgm:pt modelId="{9BC7EC33-7E99-4179-A933-3F3925245C65}" type="parTrans" cxnId="{C5B53951-0583-4239-A2B9-4BDE288839EC}">
      <dgm:prSet/>
      <dgm:spPr/>
      <dgm:t>
        <a:bodyPr/>
        <a:lstStyle/>
        <a:p>
          <a:endParaRPr lang="en-US"/>
        </a:p>
      </dgm:t>
    </dgm:pt>
    <dgm:pt modelId="{6E72DF55-FBA7-44F4-B476-AE004C7B8C3D}" type="sibTrans" cxnId="{C5B53951-0583-4239-A2B9-4BDE288839EC}">
      <dgm:prSet/>
      <dgm:spPr/>
      <dgm:t>
        <a:bodyPr/>
        <a:lstStyle/>
        <a:p>
          <a:endParaRPr lang="en-US"/>
        </a:p>
      </dgm:t>
    </dgm:pt>
    <dgm:pt modelId="{2F4452C0-6450-4129-9897-2327C31B9F4A}" type="pres">
      <dgm:prSet presAssocID="{04385937-9A43-476E-AF7D-1F35E62AA58A}" presName="root" presStyleCnt="0">
        <dgm:presLayoutVars>
          <dgm:dir/>
          <dgm:resizeHandles val="exact"/>
        </dgm:presLayoutVars>
      </dgm:prSet>
      <dgm:spPr/>
    </dgm:pt>
    <dgm:pt modelId="{78F0E326-9C46-40FE-A63D-37F21C83A388}" type="pres">
      <dgm:prSet presAssocID="{AD923A70-EA38-4BEB-AD34-FC0592A15067}" presName="compNode" presStyleCnt="0"/>
      <dgm:spPr/>
    </dgm:pt>
    <dgm:pt modelId="{3838ED48-D6B1-4DCF-8378-EA5FB81F6DE5}" type="pres">
      <dgm:prSet presAssocID="{AD923A70-EA38-4BEB-AD34-FC0592A15067}" presName="bgRect" presStyleLbl="bgShp" presStyleIdx="0" presStyleCnt="5"/>
      <dgm:spPr/>
    </dgm:pt>
    <dgm:pt modelId="{A432D503-323E-4000-B2BC-D627495E6BDF}" type="pres">
      <dgm:prSet presAssocID="{AD923A70-EA38-4BEB-AD34-FC0592A1506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BA545F1C-22D9-4C8E-8FE5-9821D4673EFE}" type="pres">
      <dgm:prSet presAssocID="{AD923A70-EA38-4BEB-AD34-FC0592A15067}" presName="spaceRect" presStyleCnt="0"/>
      <dgm:spPr/>
    </dgm:pt>
    <dgm:pt modelId="{584415E1-4058-4557-A735-A481C6AE6F35}" type="pres">
      <dgm:prSet presAssocID="{AD923A70-EA38-4BEB-AD34-FC0592A15067}" presName="parTx" presStyleLbl="revTx" presStyleIdx="0" presStyleCnt="5">
        <dgm:presLayoutVars>
          <dgm:chMax val="0"/>
          <dgm:chPref val="0"/>
        </dgm:presLayoutVars>
      </dgm:prSet>
      <dgm:spPr/>
    </dgm:pt>
    <dgm:pt modelId="{A9EDD6A1-EB3C-47CD-B726-F9730C3BD11C}" type="pres">
      <dgm:prSet presAssocID="{88374988-5EAD-4103-BFE9-262A86F3517E}" presName="sibTrans" presStyleCnt="0"/>
      <dgm:spPr/>
    </dgm:pt>
    <dgm:pt modelId="{9A8D8A58-CC62-4DC9-93CA-40126D836C56}" type="pres">
      <dgm:prSet presAssocID="{823442B8-2E32-4DFD-9B5B-A4BC20DD0424}" presName="compNode" presStyleCnt="0"/>
      <dgm:spPr/>
    </dgm:pt>
    <dgm:pt modelId="{208CBA2C-7321-4CED-8F93-8903B70C657D}" type="pres">
      <dgm:prSet presAssocID="{823442B8-2E32-4DFD-9B5B-A4BC20DD0424}" presName="bgRect" presStyleLbl="bgShp" presStyleIdx="1" presStyleCnt="5"/>
      <dgm:spPr/>
    </dgm:pt>
    <dgm:pt modelId="{C9DFF613-2E16-445A-B2F7-490ADDE193AA}" type="pres">
      <dgm:prSet presAssocID="{823442B8-2E32-4DFD-9B5B-A4BC20DD042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335BE2E6-4633-4D3D-827A-4E1B6142DD81}" type="pres">
      <dgm:prSet presAssocID="{823442B8-2E32-4DFD-9B5B-A4BC20DD0424}" presName="spaceRect" presStyleCnt="0"/>
      <dgm:spPr/>
    </dgm:pt>
    <dgm:pt modelId="{63E40040-31B7-4629-B139-17F2171708DE}" type="pres">
      <dgm:prSet presAssocID="{823442B8-2E32-4DFD-9B5B-A4BC20DD0424}" presName="parTx" presStyleLbl="revTx" presStyleIdx="1" presStyleCnt="5">
        <dgm:presLayoutVars>
          <dgm:chMax val="0"/>
          <dgm:chPref val="0"/>
        </dgm:presLayoutVars>
      </dgm:prSet>
      <dgm:spPr/>
    </dgm:pt>
    <dgm:pt modelId="{D7F7F301-C93F-41C8-AD52-4A2F2C057B6A}" type="pres">
      <dgm:prSet presAssocID="{7248500B-0FCC-4990-B04A-D2803347441A}" presName="sibTrans" presStyleCnt="0"/>
      <dgm:spPr/>
    </dgm:pt>
    <dgm:pt modelId="{D59AE9F8-64CA-4411-8E69-F51AA25A8E49}" type="pres">
      <dgm:prSet presAssocID="{596F2019-A1CA-41FC-AE61-C24EA74715CC}" presName="compNode" presStyleCnt="0"/>
      <dgm:spPr/>
    </dgm:pt>
    <dgm:pt modelId="{E3700696-7225-4C06-B5CC-2F4FB30C52A9}" type="pres">
      <dgm:prSet presAssocID="{596F2019-A1CA-41FC-AE61-C24EA74715CC}" presName="bgRect" presStyleLbl="bgShp" presStyleIdx="2" presStyleCnt="5"/>
      <dgm:spPr/>
    </dgm:pt>
    <dgm:pt modelId="{C6C46D59-5FF8-4EFF-8229-B5F988866B83}" type="pres">
      <dgm:prSet presAssocID="{596F2019-A1CA-41FC-AE61-C24EA74715C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F85678B8-2388-4CE3-8CE4-FFC45A4C1EF9}" type="pres">
      <dgm:prSet presAssocID="{596F2019-A1CA-41FC-AE61-C24EA74715CC}" presName="spaceRect" presStyleCnt="0"/>
      <dgm:spPr/>
    </dgm:pt>
    <dgm:pt modelId="{FC076D74-9FFD-4893-BA7C-83F5C15E8B29}" type="pres">
      <dgm:prSet presAssocID="{596F2019-A1CA-41FC-AE61-C24EA74715CC}" presName="parTx" presStyleLbl="revTx" presStyleIdx="2" presStyleCnt="5">
        <dgm:presLayoutVars>
          <dgm:chMax val="0"/>
          <dgm:chPref val="0"/>
        </dgm:presLayoutVars>
      </dgm:prSet>
      <dgm:spPr/>
    </dgm:pt>
    <dgm:pt modelId="{AABD97F9-A55B-4B4E-9F5B-E77F217A7F09}" type="pres">
      <dgm:prSet presAssocID="{C2E72107-CF9E-463E-A40E-AFC9385CB2AD}" presName="sibTrans" presStyleCnt="0"/>
      <dgm:spPr/>
    </dgm:pt>
    <dgm:pt modelId="{35515A97-419A-4F50-9F09-0A4813469482}" type="pres">
      <dgm:prSet presAssocID="{39C6274F-889E-49EA-A4D3-4C26C7FB1BC3}" presName="compNode" presStyleCnt="0"/>
      <dgm:spPr/>
    </dgm:pt>
    <dgm:pt modelId="{46AB7E4C-5606-4DFE-8360-36CD48A00D15}" type="pres">
      <dgm:prSet presAssocID="{39C6274F-889E-49EA-A4D3-4C26C7FB1BC3}" presName="bgRect" presStyleLbl="bgShp" presStyleIdx="3" presStyleCnt="5"/>
      <dgm:spPr/>
    </dgm:pt>
    <dgm:pt modelId="{FBA231F9-19C3-4853-8FB4-082A482E495A}" type="pres">
      <dgm:prSet presAssocID="{39C6274F-889E-49EA-A4D3-4C26C7FB1BC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nancial"/>
        </a:ext>
      </dgm:extLst>
    </dgm:pt>
    <dgm:pt modelId="{3AB80FAE-DBE0-43E8-B5C8-0DFE82E2D52A}" type="pres">
      <dgm:prSet presAssocID="{39C6274F-889E-49EA-A4D3-4C26C7FB1BC3}" presName="spaceRect" presStyleCnt="0"/>
      <dgm:spPr/>
    </dgm:pt>
    <dgm:pt modelId="{6B9E7534-548E-4F31-A20C-ABCAEA36DCB6}" type="pres">
      <dgm:prSet presAssocID="{39C6274F-889E-49EA-A4D3-4C26C7FB1BC3}" presName="parTx" presStyleLbl="revTx" presStyleIdx="3" presStyleCnt="5">
        <dgm:presLayoutVars>
          <dgm:chMax val="0"/>
          <dgm:chPref val="0"/>
        </dgm:presLayoutVars>
      </dgm:prSet>
      <dgm:spPr/>
    </dgm:pt>
    <dgm:pt modelId="{8151C079-9B80-459D-9426-489B8F5EDA3D}" type="pres">
      <dgm:prSet presAssocID="{2AD1CDC5-4C47-4AC8-A1A6-F093D4DC0CBF}" presName="sibTrans" presStyleCnt="0"/>
      <dgm:spPr/>
    </dgm:pt>
    <dgm:pt modelId="{B09225DE-6C97-42FC-B6DC-8C9764D992EA}" type="pres">
      <dgm:prSet presAssocID="{2BCE9234-99CD-4CB0-A49F-358B02D654EE}" presName="compNode" presStyleCnt="0"/>
      <dgm:spPr/>
    </dgm:pt>
    <dgm:pt modelId="{803F417A-E5F3-4956-90D3-B6204C9065E8}" type="pres">
      <dgm:prSet presAssocID="{2BCE9234-99CD-4CB0-A49F-358B02D654EE}" presName="bgRect" presStyleLbl="bgShp" presStyleIdx="4" presStyleCnt="5"/>
      <dgm:spPr/>
    </dgm:pt>
    <dgm:pt modelId="{8017D067-2DD2-4067-8676-C89273FFF3B7}" type="pres">
      <dgm:prSet presAssocID="{2BCE9234-99CD-4CB0-A49F-358B02D654E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tton Control"/>
        </a:ext>
      </dgm:extLst>
    </dgm:pt>
    <dgm:pt modelId="{D06558A4-8713-445A-B44B-612DE18D662F}" type="pres">
      <dgm:prSet presAssocID="{2BCE9234-99CD-4CB0-A49F-358B02D654EE}" presName="spaceRect" presStyleCnt="0"/>
      <dgm:spPr/>
    </dgm:pt>
    <dgm:pt modelId="{0CCE1186-0A73-47CD-841D-980C8EAEEDD0}" type="pres">
      <dgm:prSet presAssocID="{2BCE9234-99CD-4CB0-A49F-358B02D654E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7158C1D-9846-49B3-96D6-8C4EB1C5CF9E}" type="presOf" srcId="{AD923A70-EA38-4BEB-AD34-FC0592A15067}" destId="{584415E1-4058-4557-A735-A481C6AE6F35}" srcOrd="0" destOrd="0" presId="urn:microsoft.com/office/officeart/2018/2/layout/IconVerticalSolidList"/>
    <dgm:cxn modelId="{D0BBAF2B-F6DB-42BA-AD73-62DABD8093D4}" type="presOf" srcId="{2BCE9234-99CD-4CB0-A49F-358B02D654EE}" destId="{0CCE1186-0A73-47CD-841D-980C8EAEEDD0}" srcOrd="0" destOrd="0" presId="urn:microsoft.com/office/officeart/2018/2/layout/IconVerticalSolidList"/>
    <dgm:cxn modelId="{490A3C31-CD08-475D-9A68-3E2E6D3C0BBC}" srcId="{04385937-9A43-476E-AF7D-1F35E62AA58A}" destId="{823442B8-2E32-4DFD-9B5B-A4BC20DD0424}" srcOrd="1" destOrd="0" parTransId="{7CBD04FD-7885-48D2-B429-1B0251199748}" sibTransId="{7248500B-0FCC-4990-B04A-D2803347441A}"/>
    <dgm:cxn modelId="{8D534237-DF41-4C28-9353-E1B3EAB78DC2}" srcId="{04385937-9A43-476E-AF7D-1F35E62AA58A}" destId="{39C6274F-889E-49EA-A4D3-4C26C7FB1BC3}" srcOrd="3" destOrd="0" parTransId="{FDB4F81D-DF3D-4102-9D40-2EC721759DB8}" sibTransId="{2AD1CDC5-4C47-4AC8-A1A6-F093D4DC0CBF}"/>
    <dgm:cxn modelId="{EF76B040-2FDC-47FA-8380-FE0C29EFC606}" type="presOf" srcId="{39C6274F-889E-49EA-A4D3-4C26C7FB1BC3}" destId="{6B9E7534-548E-4F31-A20C-ABCAEA36DCB6}" srcOrd="0" destOrd="0" presId="urn:microsoft.com/office/officeart/2018/2/layout/IconVerticalSolidList"/>
    <dgm:cxn modelId="{BBB2B64A-BCC3-4B6D-B3EB-35456CDE46AF}" type="presOf" srcId="{596F2019-A1CA-41FC-AE61-C24EA74715CC}" destId="{FC076D74-9FFD-4893-BA7C-83F5C15E8B29}" srcOrd="0" destOrd="0" presId="urn:microsoft.com/office/officeart/2018/2/layout/IconVerticalSolidList"/>
    <dgm:cxn modelId="{C5B53951-0583-4239-A2B9-4BDE288839EC}" srcId="{04385937-9A43-476E-AF7D-1F35E62AA58A}" destId="{2BCE9234-99CD-4CB0-A49F-358B02D654EE}" srcOrd="4" destOrd="0" parTransId="{9BC7EC33-7E99-4179-A933-3F3925245C65}" sibTransId="{6E72DF55-FBA7-44F4-B476-AE004C7B8C3D}"/>
    <dgm:cxn modelId="{4D7E296F-0338-49DD-AE1D-8DFCBEF4B3F7}" srcId="{04385937-9A43-476E-AF7D-1F35E62AA58A}" destId="{596F2019-A1CA-41FC-AE61-C24EA74715CC}" srcOrd="2" destOrd="0" parTransId="{C0B1AA0A-5333-461E-9499-02362A66CA12}" sibTransId="{C2E72107-CF9E-463E-A40E-AFC9385CB2AD}"/>
    <dgm:cxn modelId="{48B5D6BD-4A78-48A2-8B50-9529FE6E2DF5}" type="presOf" srcId="{823442B8-2E32-4DFD-9B5B-A4BC20DD0424}" destId="{63E40040-31B7-4629-B139-17F2171708DE}" srcOrd="0" destOrd="0" presId="urn:microsoft.com/office/officeart/2018/2/layout/IconVerticalSolidList"/>
    <dgm:cxn modelId="{B442F6F7-4A7B-4FEB-964F-6EFDF304DC58}" srcId="{04385937-9A43-476E-AF7D-1F35E62AA58A}" destId="{AD923A70-EA38-4BEB-AD34-FC0592A15067}" srcOrd="0" destOrd="0" parTransId="{0B6924D5-4B33-4B59-AADD-117F9F3F7BEA}" sibTransId="{88374988-5EAD-4103-BFE9-262A86F3517E}"/>
    <dgm:cxn modelId="{25EEBEFE-156D-40A1-B5D0-0B836B9E7FE6}" type="presOf" srcId="{04385937-9A43-476E-AF7D-1F35E62AA58A}" destId="{2F4452C0-6450-4129-9897-2327C31B9F4A}" srcOrd="0" destOrd="0" presId="urn:microsoft.com/office/officeart/2018/2/layout/IconVerticalSolidList"/>
    <dgm:cxn modelId="{9F8A042C-7768-4008-BD76-3492EB0E2F57}" type="presParOf" srcId="{2F4452C0-6450-4129-9897-2327C31B9F4A}" destId="{78F0E326-9C46-40FE-A63D-37F21C83A388}" srcOrd="0" destOrd="0" presId="urn:microsoft.com/office/officeart/2018/2/layout/IconVerticalSolidList"/>
    <dgm:cxn modelId="{F74BCF28-ADB8-4BEC-9B66-0908E45DBB76}" type="presParOf" srcId="{78F0E326-9C46-40FE-A63D-37F21C83A388}" destId="{3838ED48-D6B1-4DCF-8378-EA5FB81F6DE5}" srcOrd="0" destOrd="0" presId="urn:microsoft.com/office/officeart/2018/2/layout/IconVerticalSolidList"/>
    <dgm:cxn modelId="{9B8DE7DC-8599-4F9E-9E65-432EB1EE4EBE}" type="presParOf" srcId="{78F0E326-9C46-40FE-A63D-37F21C83A388}" destId="{A432D503-323E-4000-B2BC-D627495E6BDF}" srcOrd="1" destOrd="0" presId="urn:microsoft.com/office/officeart/2018/2/layout/IconVerticalSolidList"/>
    <dgm:cxn modelId="{D000CB66-9564-4E48-B023-FFD679D0CD84}" type="presParOf" srcId="{78F0E326-9C46-40FE-A63D-37F21C83A388}" destId="{BA545F1C-22D9-4C8E-8FE5-9821D4673EFE}" srcOrd="2" destOrd="0" presId="urn:microsoft.com/office/officeart/2018/2/layout/IconVerticalSolidList"/>
    <dgm:cxn modelId="{BBDDC323-910B-4C7C-82D3-178141255D7A}" type="presParOf" srcId="{78F0E326-9C46-40FE-A63D-37F21C83A388}" destId="{584415E1-4058-4557-A735-A481C6AE6F35}" srcOrd="3" destOrd="0" presId="urn:microsoft.com/office/officeart/2018/2/layout/IconVerticalSolidList"/>
    <dgm:cxn modelId="{2345AD49-D31A-4510-B182-82D1538C6CAE}" type="presParOf" srcId="{2F4452C0-6450-4129-9897-2327C31B9F4A}" destId="{A9EDD6A1-EB3C-47CD-B726-F9730C3BD11C}" srcOrd="1" destOrd="0" presId="urn:microsoft.com/office/officeart/2018/2/layout/IconVerticalSolidList"/>
    <dgm:cxn modelId="{0C59C4E3-4EC4-4A92-A3EF-90CEC7C1D8ED}" type="presParOf" srcId="{2F4452C0-6450-4129-9897-2327C31B9F4A}" destId="{9A8D8A58-CC62-4DC9-93CA-40126D836C56}" srcOrd="2" destOrd="0" presId="urn:microsoft.com/office/officeart/2018/2/layout/IconVerticalSolidList"/>
    <dgm:cxn modelId="{8978C700-1A72-4F3C-A808-9BACD2508D9F}" type="presParOf" srcId="{9A8D8A58-CC62-4DC9-93CA-40126D836C56}" destId="{208CBA2C-7321-4CED-8F93-8903B70C657D}" srcOrd="0" destOrd="0" presId="urn:microsoft.com/office/officeart/2018/2/layout/IconVerticalSolidList"/>
    <dgm:cxn modelId="{28036037-B82E-4C38-B2CE-F47ECA632CF6}" type="presParOf" srcId="{9A8D8A58-CC62-4DC9-93CA-40126D836C56}" destId="{C9DFF613-2E16-445A-B2F7-490ADDE193AA}" srcOrd="1" destOrd="0" presId="urn:microsoft.com/office/officeart/2018/2/layout/IconVerticalSolidList"/>
    <dgm:cxn modelId="{1FB70AC8-CD29-40E2-8FE5-C1449BFE9BEB}" type="presParOf" srcId="{9A8D8A58-CC62-4DC9-93CA-40126D836C56}" destId="{335BE2E6-4633-4D3D-827A-4E1B6142DD81}" srcOrd="2" destOrd="0" presId="urn:microsoft.com/office/officeart/2018/2/layout/IconVerticalSolidList"/>
    <dgm:cxn modelId="{0F19C09F-2D86-4F87-80D5-CB0A69D987B9}" type="presParOf" srcId="{9A8D8A58-CC62-4DC9-93CA-40126D836C56}" destId="{63E40040-31B7-4629-B139-17F2171708DE}" srcOrd="3" destOrd="0" presId="urn:microsoft.com/office/officeart/2018/2/layout/IconVerticalSolidList"/>
    <dgm:cxn modelId="{47942A06-24C4-4D91-A6D0-C2FA5EA1F4AD}" type="presParOf" srcId="{2F4452C0-6450-4129-9897-2327C31B9F4A}" destId="{D7F7F301-C93F-41C8-AD52-4A2F2C057B6A}" srcOrd="3" destOrd="0" presId="urn:microsoft.com/office/officeart/2018/2/layout/IconVerticalSolidList"/>
    <dgm:cxn modelId="{D157D285-DBE5-4CDD-9992-39E9994D089A}" type="presParOf" srcId="{2F4452C0-6450-4129-9897-2327C31B9F4A}" destId="{D59AE9F8-64CA-4411-8E69-F51AA25A8E49}" srcOrd="4" destOrd="0" presId="urn:microsoft.com/office/officeart/2018/2/layout/IconVerticalSolidList"/>
    <dgm:cxn modelId="{76384E4E-D68A-4963-A044-2C5AB414ABB8}" type="presParOf" srcId="{D59AE9F8-64CA-4411-8E69-F51AA25A8E49}" destId="{E3700696-7225-4C06-B5CC-2F4FB30C52A9}" srcOrd="0" destOrd="0" presId="urn:microsoft.com/office/officeart/2018/2/layout/IconVerticalSolidList"/>
    <dgm:cxn modelId="{788E7BDB-B690-4A2D-9096-22BBDBECBFCC}" type="presParOf" srcId="{D59AE9F8-64CA-4411-8E69-F51AA25A8E49}" destId="{C6C46D59-5FF8-4EFF-8229-B5F988866B83}" srcOrd="1" destOrd="0" presId="urn:microsoft.com/office/officeart/2018/2/layout/IconVerticalSolidList"/>
    <dgm:cxn modelId="{6A59DDCB-CD40-4358-B730-A3D9B5FDD92E}" type="presParOf" srcId="{D59AE9F8-64CA-4411-8E69-F51AA25A8E49}" destId="{F85678B8-2388-4CE3-8CE4-FFC45A4C1EF9}" srcOrd="2" destOrd="0" presId="urn:microsoft.com/office/officeart/2018/2/layout/IconVerticalSolidList"/>
    <dgm:cxn modelId="{9A086463-B1D3-4A8C-A9F6-CBF0B877E867}" type="presParOf" srcId="{D59AE9F8-64CA-4411-8E69-F51AA25A8E49}" destId="{FC076D74-9FFD-4893-BA7C-83F5C15E8B29}" srcOrd="3" destOrd="0" presId="urn:microsoft.com/office/officeart/2018/2/layout/IconVerticalSolidList"/>
    <dgm:cxn modelId="{8C3DDA21-F1F6-4C8D-BCA5-EECB47B39A4E}" type="presParOf" srcId="{2F4452C0-6450-4129-9897-2327C31B9F4A}" destId="{AABD97F9-A55B-4B4E-9F5B-E77F217A7F09}" srcOrd="5" destOrd="0" presId="urn:microsoft.com/office/officeart/2018/2/layout/IconVerticalSolidList"/>
    <dgm:cxn modelId="{0BB72A11-3F14-45AD-9E74-E522845DCF7D}" type="presParOf" srcId="{2F4452C0-6450-4129-9897-2327C31B9F4A}" destId="{35515A97-419A-4F50-9F09-0A4813469482}" srcOrd="6" destOrd="0" presId="urn:microsoft.com/office/officeart/2018/2/layout/IconVerticalSolidList"/>
    <dgm:cxn modelId="{4AFCB72F-218D-443E-9EF2-E1D4C060DB41}" type="presParOf" srcId="{35515A97-419A-4F50-9F09-0A4813469482}" destId="{46AB7E4C-5606-4DFE-8360-36CD48A00D15}" srcOrd="0" destOrd="0" presId="urn:microsoft.com/office/officeart/2018/2/layout/IconVerticalSolidList"/>
    <dgm:cxn modelId="{CAD001AF-2F0B-4359-941C-21EE0BA60263}" type="presParOf" srcId="{35515A97-419A-4F50-9F09-0A4813469482}" destId="{FBA231F9-19C3-4853-8FB4-082A482E495A}" srcOrd="1" destOrd="0" presId="urn:microsoft.com/office/officeart/2018/2/layout/IconVerticalSolidList"/>
    <dgm:cxn modelId="{1850B842-EBCC-4F6E-99E8-639EAB607FE5}" type="presParOf" srcId="{35515A97-419A-4F50-9F09-0A4813469482}" destId="{3AB80FAE-DBE0-43E8-B5C8-0DFE82E2D52A}" srcOrd="2" destOrd="0" presId="urn:microsoft.com/office/officeart/2018/2/layout/IconVerticalSolidList"/>
    <dgm:cxn modelId="{F2143211-B020-4651-A948-9406F3BB78ED}" type="presParOf" srcId="{35515A97-419A-4F50-9F09-0A4813469482}" destId="{6B9E7534-548E-4F31-A20C-ABCAEA36DCB6}" srcOrd="3" destOrd="0" presId="urn:microsoft.com/office/officeart/2018/2/layout/IconVerticalSolidList"/>
    <dgm:cxn modelId="{33076DF2-DA9B-4477-8D88-CC7570160309}" type="presParOf" srcId="{2F4452C0-6450-4129-9897-2327C31B9F4A}" destId="{8151C079-9B80-459D-9426-489B8F5EDA3D}" srcOrd="7" destOrd="0" presId="urn:microsoft.com/office/officeart/2018/2/layout/IconVerticalSolidList"/>
    <dgm:cxn modelId="{85B24D50-1F34-41FF-B7BC-3074A2121141}" type="presParOf" srcId="{2F4452C0-6450-4129-9897-2327C31B9F4A}" destId="{B09225DE-6C97-42FC-B6DC-8C9764D992EA}" srcOrd="8" destOrd="0" presId="urn:microsoft.com/office/officeart/2018/2/layout/IconVerticalSolidList"/>
    <dgm:cxn modelId="{E23A8DA1-8F66-42E6-959C-7B642F1FF039}" type="presParOf" srcId="{B09225DE-6C97-42FC-B6DC-8C9764D992EA}" destId="{803F417A-E5F3-4956-90D3-B6204C9065E8}" srcOrd="0" destOrd="0" presId="urn:microsoft.com/office/officeart/2018/2/layout/IconVerticalSolidList"/>
    <dgm:cxn modelId="{17CBC285-465C-4D50-B5E5-D24CE3BAB5AA}" type="presParOf" srcId="{B09225DE-6C97-42FC-B6DC-8C9764D992EA}" destId="{8017D067-2DD2-4067-8676-C89273FFF3B7}" srcOrd="1" destOrd="0" presId="urn:microsoft.com/office/officeart/2018/2/layout/IconVerticalSolidList"/>
    <dgm:cxn modelId="{41F0D47A-4817-4A7B-99F8-E3BA5913FC5C}" type="presParOf" srcId="{B09225DE-6C97-42FC-B6DC-8C9764D992EA}" destId="{D06558A4-8713-445A-B44B-612DE18D662F}" srcOrd="2" destOrd="0" presId="urn:microsoft.com/office/officeart/2018/2/layout/IconVerticalSolidList"/>
    <dgm:cxn modelId="{61CD7278-643E-4A35-A0FD-AAD5C911A1A2}" type="presParOf" srcId="{B09225DE-6C97-42FC-B6DC-8C9764D992EA}" destId="{0CCE1186-0A73-47CD-841D-980C8EAEED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385937-9A43-476E-AF7D-1F35E62AA58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923A70-EA38-4BEB-AD34-FC0592A150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Address Class Imbalance more effectively.</a:t>
          </a:r>
        </a:p>
      </dgm:t>
    </dgm:pt>
    <dgm:pt modelId="{0B6924D5-4B33-4B59-AADD-117F9F3F7BEA}" type="parTrans" cxnId="{B442F6F7-4A7B-4FEB-964F-6EFDF304DC58}">
      <dgm:prSet/>
      <dgm:spPr/>
      <dgm:t>
        <a:bodyPr/>
        <a:lstStyle/>
        <a:p>
          <a:endParaRPr lang="en-US"/>
        </a:p>
      </dgm:t>
    </dgm:pt>
    <dgm:pt modelId="{88374988-5EAD-4103-BFE9-262A86F3517E}" type="sibTrans" cxnId="{B442F6F7-4A7B-4FEB-964F-6EFDF304DC58}">
      <dgm:prSet/>
      <dgm:spPr/>
      <dgm:t>
        <a:bodyPr/>
        <a:lstStyle/>
        <a:p>
          <a:endParaRPr lang="en-US"/>
        </a:p>
      </dgm:t>
    </dgm:pt>
    <dgm:pt modelId="{823442B8-2E32-4DFD-9B5B-A4BC20DD04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Enhance feature engineering.</a:t>
          </a:r>
        </a:p>
      </dgm:t>
    </dgm:pt>
    <dgm:pt modelId="{7CBD04FD-7885-48D2-B429-1B0251199748}" type="parTrans" cxnId="{490A3C31-CD08-475D-9A68-3E2E6D3C0BBC}">
      <dgm:prSet/>
      <dgm:spPr/>
      <dgm:t>
        <a:bodyPr/>
        <a:lstStyle/>
        <a:p>
          <a:endParaRPr lang="en-US"/>
        </a:p>
      </dgm:t>
    </dgm:pt>
    <dgm:pt modelId="{7248500B-0FCC-4990-B04A-D2803347441A}" type="sibTrans" cxnId="{490A3C31-CD08-475D-9A68-3E2E6D3C0BBC}">
      <dgm:prSet/>
      <dgm:spPr/>
      <dgm:t>
        <a:bodyPr/>
        <a:lstStyle/>
        <a:p>
          <a:endParaRPr lang="en-US"/>
        </a:p>
      </dgm:t>
    </dgm:pt>
    <dgm:pt modelId="{596F2019-A1CA-41FC-AE61-C24EA74715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Augment additional datasets.</a:t>
          </a:r>
        </a:p>
      </dgm:t>
    </dgm:pt>
    <dgm:pt modelId="{C0B1AA0A-5333-461E-9499-02362A66CA12}" type="parTrans" cxnId="{4D7E296F-0338-49DD-AE1D-8DFCBEF4B3F7}">
      <dgm:prSet/>
      <dgm:spPr/>
      <dgm:t>
        <a:bodyPr/>
        <a:lstStyle/>
        <a:p>
          <a:endParaRPr lang="en-US"/>
        </a:p>
      </dgm:t>
    </dgm:pt>
    <dgm:pt modelId="{C2E72107-CF9E-463E-A40E-AFC9385CB2AD}" type="sibTrans" cxnId="{4D7E296F-0338-49DD-AE1D-8DFCBEF4B3F7}">
      <dgm:prSet/>
      <dgm:spPr/>
      <dgm:t>
        <a:bodyPr/>
        <a:lstStyle/>
        <a:p>
          <a:endParaRPr lang="en-US"/>
        </a:p>
      </dgm:t>
    </dgm:pt>
    <dgm:pt modelId="{39C6274F-889E-49EA-A4D3-4C26C7FB1B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Collect more loan data.</a:t>
          </a:r>
        </a:p>
      </dgm:t>
    </dgm:pt>
    <dgm:pt modelId="{FDB4F81D-DF3D-4102-9D40-2EC721759DB8}" type="parTrans" cxnId="{8D534237-DF41-4C28-9353-E1B3EAB78DC2}">
      <dgm:prSet/>
      <dgm:spPr/>
      <dgm:t>
        <a:bodyPr/>
        <a:lstStyle/>
        <a:p>
          <a:endParaRPr lang="en-US"/>
        </a:p>
      </dgm:t>
    </dgm:pt>
    <dgm:pt modelId="{2AD1CDC5-4C47-4AC8-A1A6-F093D4DC0CBF}" type="sibTrans" cxnId="{8D534237-DF41-4C28-9353-E1B3EAB78DC2}">
      <dgm:prSet/>
      <dgm:spPr/>
      <dgm:t>
        <a:bodyPr/>
        <a:lstStyle/>
        <a:p>
          <a:endParaRPr lang="en-US"/>
        </a:p>
      </dgm:t>
    </dgm:pt>
    <dgm:pt modelId="{2BCE9234-99CD-4CB0-A49F-358B02D654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Optimize threshold of Profit Maximization.</a:t>
          </a:r>
        </a:p>
      </dgm:t>
    </dgm:pt>
    <dgm:pt modelId="{9BC7EC33-7E99-4179-A933-3F3925245C65}" type="parTrans" cxnId="{C5B53951-0583-4239-A2B9-4BDE288839EC}">
      <dgm:prSet/>
      <dgm:spPr/>
      <dgm:t>
        <a:bodyPr/>
        <a:lstStyle/>
        <a:p>
          <a:endParaRPr lang="en-US"/>
        </a:p>
      </dgm:t>
    </dgm:pt>
    <dgm:pt modelId="{6E72DF55-FBA7-44F4-B476-AE004C7B8C3D}" type="sibTrans" cxnId="{C5B53951-0583-4239-A2B9-4BDE288839EC}">
      <dgm:prSet/>
      <dgm:spPr/>
      <dgm:t>
        <a:bodyPr/>
        <a:lstStyle/>
        <a:p>
          <a:endParaRPr lang="en-US"/>
        </a:p>
      </dgm:t>
    </dgm:pt>
    <dgm:pt modelId="{2F4452C0-6450-4129-9897-2327C31B9F4A}" type="pres">
      <dgm:prSet presAssocID="{04385937-9A43-476E-AF7D-1F35E62AA58A}" presName="root" presStyleCnt="0">
        <dgm:presLayoutVars>
          <dgm:dir/>
          <dgm:resizeHandles val="exact"/>
        </dgm:presLayoutVars>
      </dgm:prSet>
      <dgm:spPr/>
    </dgm:pt>
    <dgm:pt modelId="{78F0E326-9C46-40FE-A63D-37F21C83A388}" type="pres">
      <dgm:prSet presAssocID="{AD923A70-EA38-4BEB-AD34-FC0592A15067}" presName="compNode" presStyleCnt="0"/>
      <dgm:spPr/>
    </dgm:pt>
    <dgm:pt modelId="{3838ED48-D6B1-4DCF-8378-EA5FB81F6DE5}" type="pres">
      <dgm:prSet presAssocID="{AD923A70-EA38-4BEB-AD34-FC0592A15067}" presName="bgRect" presStyleLbl="bgShp" presStyleIdx="0" presStyleCnt="5" custLinFactY="-54632" custLinFactNeighborX="-540" custLinFactNeighborY="-100000"/>
      <dgm:spPr/>
    </dgm:pt>
    <dgm:pt modelId="{A432D503-323E-4000-B2BC-D627495E6BDF}" type="pres">
      <dgm:prSet presAssocID="{AD923A70-EA38-4BEB-AD34-FC0592A1506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 with solid fill"/>
        </a:ext>
      </dgm:extLst>
    </dgm:pt>
    <dgm:pt modelId="{BA545F1C-22D9-4C8E-8FE5-9821D4673EFE}" type="pres">
      <dgm:prSet presAssocID="{AD923A70-EA38-4BEB-AD34-FC0592A15067}" presName="spaceRect" presStyleCnt="0"/>
      <dgm:spPr/>
    </dgm:pt>
    <dgm:pt modelId="{584415E1-4058-4557-A735-A481C6AE6F35}" type="pres">
      <dgm:prSet presAssocID="{AD923A70-EA38-4BEB-AD34-FC0592A15067}" presName="parTx" presStyleLbl="revTx" presStyleIdx="0" presStyleCnt="5">
        <dgm:presLayoutVars>
          <dgm:chMax val="0"/>
          <dgm:chPref val="0"/>
        </dgm:presLayoutVars>
      </dgm:prSet>
      <dgm:spPr/>
    </dgm:pt>
    <dgm:pt modelId="{A9EDD6A1-EB3C-47CD-B726-F9730C3BD11C}" type="pres">
      <dgm:prSet presAssocID="{88374988-5EAD-4103-BFE9-262A86F3517E}" presName="sibTrans" presStyleCnt="0"/>
      <dgm:spPr/>
    </dgm:pt>
    <dgm:pt modelId="{9A8D8A58-CC62-4DC9-93CA-40126D836C56}" type="pres">
      <dgm:prSet presAssocID="{823442B8-2E32-4DFD-9B5B-A4BC20DD0424}" presName="compNode" presStyleCnt="0"/>
      <dgm:spPr/>
    </dgm:pt>
    <dgm:pt modelId="{208CBA2C-7321-4CED-8F93-8903B70C657D}" type="pres">
      <dgm:prSet presAssocID="{823442B8-2E32-4DFD-9B5B-A4BC20DD0424}" presName="bgRect" presStyleLbl="bgShp" presStyleIdx="1" presStyleCnt="5"/>
      <dgm:spPr/>
    </dgm:pt>
    <dgm:pt modelId="{C9DFF613-2E16-445A-B2F7-490ADDE193AA}" type="pres">
      <dgm:prSet presAssocID="{823442B8-2E32-4DFD-9B5B-A4BC20DD042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 outline"/>
        </a:ext>
      </dgm:extLst>
    </dgm:pt>
    <dgm:pt modelId="{335BE2E6-4633-4D3D-827A-4E1B6142DD81}" type="pres">
      <dgm:prSet presAssocID="{823442B8-2E32-4DFD-9B5B-A4BC20DD0424}" presName="spaceRect" presStyleCnt="0"/>
      <dgm:spPr/>
    </dgm:pt>
    <dgm:pt modelId="{63E40040-31B7-4629-B139-17F2171708DE}" type="pres">
      <dgm:prSet presAssocID="{823442B8-2E32-4DFD-9B5B-A4BC20DD0424}" presName="parTx" presStyleLbl="revTx" presStyleIdx="1" presStyleCnt="5">
        <dgm:presLayoutVars>
          <dgm:chMax val="0"/>
          <dgm:chPref val="0"/>
        </dgm:presLayoutVars>
      </dgm:prSet>
      <dgm:spPr/>
    </dgm:pt>
    <dgm:pt modelId="{D7F7F301-C93F-41C8-AD52-4A2F2C057B6A}" type="pres">
      <dgm:prSet presAssocID="{7248500B-0FCC-4990-B04A-D2803347441A}" presName="sibTrans" presStyleCnt="0"/>
      <dgm:spPr/>
    </dgm:pt>
    <dgm:pt modelId="{D59AE9F8-64CA-4411-8E69-F51AA25A8E49}" type="pres">
      <dgm:prSet presAssocID="{596F2019-A1CA-41FC-AE61-C24EA74715CC}" presName="compNode" presStyleCnt="0"/>
      <dgm:spPr/>
    </dgm:pt>
    <dgm:pt modelId="{E3700696-7225-4C06-B5CC-2F4FB30C52A9}" type="pres">
      <dgm:prSet presAssocID="{596F2019-A1CA-41FC-AE61-C24EA74715CC}" presName="bgRect" presStyleLbl="bgShp" presStyleIdx="2" presStyleCnt="5"/>
      <dgm:spPr/>
    </dgm:pt>
    <dgm:pt modelId="{C6C46D59-5FF8-4EFF-8229-B5F988866B83}" type="pres">
      <dgm:prSet presAssocID="{596F2019-A1CA-41FC-AE61-C24EA74715C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 with solid fill"/>
        </a:ext>
      </dgm:extLst>
    </dgm:pt>
    <dgm:pt modelId="{F85678B8-2388-4CE3-8CE4-FFC45A4C1EF9}" type="pres">
      <dgm:prSet presAssocID="{596F2019-A1CA-41FC-AE61-C24EA74715CC}" presName="spaceRect" presStyleCnt="0"/>
      <dgm:spPr/>
    </dgm:pt>
    <dgm:pt modelId="{FC076D74-9FFD-4893-BA7C-83F5C15E8B29}" type="pres">
      <dgm:prSet presAssocID="{596F2019-A1CA-41FC-AE61-C24EA74715CC}" presName="parTx" presStyleLbl="revTx" presStyleIdx="2" presStyleCnt="5">
        <dgm:presLayoutVars>
          <dgm:chMax val="0"/>
          <dgm:chPref val="0"/>
        </dgm:presLayoutVars>
      </dgm:prSet>
      <dgm:spPr/>
    </dgm:pt>
    <dgm:pt modelId="{AABD97F9-A55B-4B4E-9F5B-E77F217A7F09}" type="pres">
      <dgm:prSet presAssocID="{C2E72107-CF9E-463E-A40E-AFC9385CB2AD}" presName="sibTrans" presStyleCnt="0"/>
      <dgm:spPr/>
    </dgm:pt>
    <dgm:pt modelId="{35515A97-419A-4F50-9F09-0A4813469482}" type="pres">
      <dgm:prSet presAssocID="{39C6274F-889E-49EA-A4D3-4C26C7FB1BC3}" presName="compNode" presStyleCnt="0"/>
      <dgm:spPr/>
    </dgm:pt>
    <dgm:pt modelId="{46AB7E4C-5606-4DFE-8360-36CD48A00D15}" type="pres">
      <dgm:prSet presAssocID="{39C6274F-889E-49EA-A4D3-4C26C7FB1BC3}" presName="bgRect" presStyleLbl="bgShp" presStyleIdx="3" presStyleCnt="5"/>
      <dgm:spPr/>
    </dgm:pt>
    <dgm:pt modelId="{FBA231F9-19C3-4853-8FB4-082A482E495A}" type="pres">
      <dgm:prSet presAssocID="{39C6274F-889E-49EA-A4D3-4C26C7FB1BC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3AB80FAE-DBE0-43E8-B5C8-0DFE82E2D52A}" type="pres">
      <dgm:prSet presAssocID="{39C6274F-889E-49EA-A4D3-4C26C7FB1BC3}" presName="spaceRect" presStyleCnt="0"/>
      <dgm:spPr/>
    </dgm:pt>
    <dgm:pt modelId="{6B9E7534-548E-4F31-A20C-ABCAEA36DCB6}" type="pres">
      <dgm:prSet presAssocID="{39C6274F-889E-49EA-A4D3-4C26C7FB1BC3}" presName="parTx" presStyleLbl="revTx" presStyleIdx="3" presStyleCnt="5">
        <dgm:presLayoutVars>
          <dgm:chMax val="0"/>
          <dgm:chPref val="0"/>
        </dgm:presLayoutVars>
      </dgm:prSet>
      <dgm:spPr/>
    </dgm:pt>
    <dgm:pt modelId="{8151C079-9B80-459D-9426-489B8F5EDA3D}" type="pres">
      <dgm:prSet presAssocID="{2AD1CDC5-4C47-4AC8-A1A6-F093D4DC0CBF}" presName="sibTrans" presStyleCnt="0"/>
      <dgm:spPr/>
    </dgm:pt>
    <dgm:pt modelId="{B09225DE-6C97-42FC-B6DC-8C9764D992EA}" type="pres">
      <dgm:prSet presAssocID="{2BCE9234-99CD-4CB0-A49F-358B02D654EE}" presName="compNode" presStyleCnt="0"/>
      <dgm:spPr/>
    </dgm:pt>
    <dgm:pt modelId="{803F417A-E5F3-4956-90D3-B6204C9065E8}" type="pres">
      <dgm:prSet presAssocID="{2BCE9234-99CD-4CB0-A49F-358B02D654EE}" presName="bgRect" presStyleLbl="bgShp" presStyleIdx="4" presStyleCnt="5"/>
      <dgm:spPr/>
    </dgm:pt>
    <dgm:pt modelId="{8017D067-2DD2-4067-8676-C89273FFF3B7}" type="pres">
      <dgm:prSet presAssocID="{2BCE9234-99CD-4CB0-A49F-358B02D654E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ximize with solid fill"/>
        </a:ext>
      </dgm:extLst>
    </dgm:pt>
    <dgm:pt modelId="{D06558A4-8713-445A-B44B-612DE18D662F}" type="pres">
      <dgm:prSet presAssocID="{2BCE9234-99CD-4CB0-A49F-358B02D654EE}" presName="spaceRect" presStyleCnt="0"/>
      <dgm:spPr/>
    </dgm:pt>
    <dgm:pt modelId="{0CCE1186-0A73-47CD-841D-980C8EAEEDD0}" type="pres">
      <dgm:prSet presAssocID="{2BCE9234-99CD-4CB0-A49F-358B02D654E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7158C1D-9846-49B3-96D6-8C4EB1C5CF9E}" type="presOf" srcId="{AD923A70-EA38-4BEB-AD34-FC0592A15067}" destId="{584415E1-4058-4557-A735-A481C6AE6F35}" srcOrd="0" destOrd="0" presId="urn:microsoft.com/office/officeart/2018/2/layout/IconVerticalSolidList"/>
    <dgm:cxn modelId="{D0BBAF2B-F6DB-42BA-AD73-62DABD8093D4}" type="presOf" srcId="{2BCE9234-99CD-4CB0-A49F-358B02D654EE}" destId="{0CCE1186-0A73-47CD-841D-980C8EAEEDD0}" srcOrd="0" destOrd="0" presId="urn:microsoft.com/office/officeart/2018/2/layout/IconVerticalSolidList"/>
    <dgm:cxn modelId="{490A3C31-CD08-475D-9A68-3E2E6D3C0BBC}" srcId="{04385937-9A43-476E-AF7D-1F35E62AA58A}" destId="{823442B8-2E32-4DFD-9B5B-A4BC20DD0424}" srcOrd="1" destOrd="0" parTransId="{7CBD04FD-7885-48D2-B429-1B0251199748}" sibTransId="{7248500B-0FCC-4990-B04A-D2803347441A}"/>
    <dgm:cxn modelId="{8D534237-DF41-4C28-9353-E1B3EAB78DC2}" srcId="{04385937-9A43-476E-AF7D-1F35E62AA58A}" destId="{39C6274F-889E-49EA-A4D3-4C26C7FB1BC3}" srcOrd="3" destOrd="0" parTransId="{FDB4F81D-DF3D-4102-9D40-2EC721759DB8}" sibTransId="{2AD1CDC5-4C47-4AC8-A1A6-F093D4DC0CBF}"/>
    <dgm:cxn modelId="{EF76B040-2FDC-47FA-8380-FE0C29EFC606}" type="presOf" srcId="{39C6274F-889E-49EA-A4D3-4C26C7FB1BC3}" destId="{6B9E7534-548E-4F31-A20C-ABCAEA36DCB6}" srcOrd="0" destOrd="0" presId="urn:microsoft.com/office/officeart/2018/2/layout/IconVerticalSolidList"/>
    <dgm:cxn modelId="{BBB2B64A-BCC3-4B6D-B3EB-35456CDE46AF}" type="presOf" srcId="{596F2019-A1CA-41FC-AE61-C24EA74715CC}" destId="{FC076D74-9FFD-4893-BA7C-83F5C15E8B29}" srcOrd="0" destOrd="0" presId="urn:microsoft.com/office/officeart/2018/2/layout/IconVerticalSolidList"/>
    <dgm:cxn modelId="{C5B53951-0583-4239-A2B9-4BDE288839EC}" srcId="{04385937-9A43-476E-AF7D-1F35E62AA58A}" destId="{2BCE9234-99CD-4CB0-A49F-358B02D654EE}" srcOrd="4" destOrd="0" parTransId="{9BC7EC33-7E99-4179-A933-3F3925245C65}" sibTransId="{6E72DF55-FBA7-44F4-B476-AE004C7B8C3D}"/>
    <dgm:cxn modelId="{4D7E296F-0338-49DD-AE1D-8DFCBEF4B3F7}" srcId="{04385937-9A43-476E-AF7D-1F35E62AA58A}" destId="{596F2019-A1CA-41FC-AE61-C24EA74715CC}" srcOrd="2" destOrd="0" parTransId="{C0B1AA0A-5333-461E-9499-02362A66CA12}" sibTransId="{C2E72107-CF9E-463E-A40E-AFC9385CB2AD}"/>
    <dgm:cxn modelId="{48B5D6BD-4A78-48A2-8B50-9529FE6E2DF5}" type="presOf" srcId="{823442B8-2E32-4DFD-9B5B-A4BC20DD0424}" destId="{63E40040-31B7-4629-B139-17F2171708DE}" srcOrd="0" destOrd="0" presId="urn:microsoft.com/office/officeart/2018/2/layout/IconVerticalSolidList"/>
    <dgm:cxn modelId="{B442F6F7-4A7B-4FEB-964F-6EFDF304DC58}" srcId="{04385937-9A43-476E-AF7D-1F35E62AA58A}" destId="{AD923A70-EA38-4BEB-AD34-FC0592A15067}" srcOrd="0" destOrd="0" parTransId="{0B6924D5-4B33-4B59-AADD-117F9F3F7BEA}" sibTransId="{88374988-5EAD-4103-BFE9-262A86F3517E}"/>
    <dgm:cxn modelId="{25EEBEFE-156D-40A1-B5D0-0B836B9E7FE6}" type="presOf" srcId="{04385937-9A43-476E-AF7D-1F35E62AA58A}" destId="{2F4452C0-6450-4129-9897-2327C31B9F4A}" srcOrd="0" destOrd="0" presId="urn:microsoft.com/office/officeart/2018/2/layout/IconVerticalSolidList"/>
    <dgm:cxn modelId="{9F8A042C-7768-4008-BD76-3492EB0E2F57}" type="presParOf" srcId="{2F4452C0-6450-4129-9897-2327C31B9F4A}" destId="{78F0E326-9C46-40FE-A63D-37F21C83A388}" srcOrd="0" destOrd="0" presId="urn:microsoft.com/office/officeart/2018/2/layout/IconVerticalSolidList"/>
    <dgm:cxn modelId="{F74BCF28-ADB8-4BEC-9B66-0908E45DBB76}" type="presParOf" srcId="{78F0E326-9C46-40FE-A63D-37F21C83A388}" destId="{3838ED48-D6B1-4DCF-8378-EA5FB81F6DE5}" srcOrd="0" destOrd="0" presId="urn:microsoft.com/office/officeart/2018/2/layout/IconVerticalSolidList"/>
    <dgm:cxn modelId="{9B8DE7DC-8599-4F9E-9E65-432EB1EE4EBE}" type="presParOf" srcId="{78F0E326-9C46-40FE-A63D-37F21C83A388}" destId="{A432D503-323E-4000-B2BC-D627495E6BDF}" srcOrd="1" destOrd="0" presId="urn:microsoft.com/office/officeart/2018/2/layout/IconVerticalSolidList"/>
    <dgm:cxn modelId="{D000CB66-9564-4E48-B023-FFD679D0CD84}" type="presParOf" srcId="{78F0E326-9C46-40FE-A63D-37F21C83A388}" destId="{BA545F1C-22D9-4C8E-8FE5-9821D4673EFE}" srcOrd="2" destOrd="0" presId="urn:microsoft.com/office/officeart/2018/2/layout/IconVerticalSolidList"/>
    <dgm:cxn modelId="{BBDDC323-910B-4C7C-82D3-178141255D7A}" type="presParOf" srcId="{78F0E326-9C46-40FE-A63D-37F21C83A388}" destId="{584415E1-4058-4557-A735-A481C6AE6F35}" srcOrd="3" destOrd="0" presId="urn:microsoft.com/office/officeart/2018/2/layout/IconVerticalSolidList"/>
    <dgm:cxn modelId="{2345AD49-D31A-4510-B182-82D1538C6CAE}" type="presParOf" srcId="{2F4452C0-6450-4129-9897-2327C31B9F4A}" destId="{A9EDD6A1-EB3C-47CD-B726-F9730C3BD11C}" srcOrd="1" destOrd="0" presId="urn:microsoft.com/office/officeart/2018/2/layout/IconVerticalSolidList"/>
    <dgm:cxn modelId="{0C59C4E3-4EC4-4A92-A3EF-90CEC7C1D8ED}" type="presParOf" srcId="{2F4452C0-6450-4129-9897-2327C31B9F4A}" destId="{9A8D8A58-CC62-4DC9-93CA-40126D836C56}" srcOrd="2" destOrd="0" presId="urn:microsoft.com/office/officeart/2018/2/layout/IconVerticalSolidList"/>
    <dgm:cxn modelId="{8978C700-1A72-4F3C-A808-9BACD2508D9F}" type="presParOf" srcId="{9A8D8A58-CC62-4DC9-93CA-40126D836C56}" destId="{208CBA2C-7321-4CED-8F93-8903B70C657D}" srcOrd="0" destOrd="0" presId="urn:microsoft.com/office/officeart/2018/2/layout/IconVerticalSolidList"/>
    <dgm:cxn modelId="{28036037-B82E-4C38-B2CE-F47ECA632CF6}" type="presParOf" srcId="{9A8D8A58-CC62-4DC9-93CA-40126D836C56}" destId="{C9DFF613-2E16-445A-B2F7-490ADDE193AA}" srcOrd="1" destOrd="0" presId="urn:microsoft.com/office/officeart/2018/2/layout/IconVerticalSolidList"/>
    <dgm:cxn modelId="{1FB70AC8-CD29-40E2-8FE5-C1449BFE9BEB}" type="presParOf" srcId="{9A8D8A58-CC62-4DC9-93CA-40126D836C56}" destId="{335BE2E6-4633-4D3D-827A-4E1B6142DD81}" srcOrd="2" destOrd="0" presId="urn:microsoft.com/office/officeart/2018/2/layout/IconVerticalSolidList"/>
    <dgm:cxn modelId="{0F19C09F-2D86-4F87-80D5-CB0A69D987B9}" type="presParOf" srcId="{9A8D8A58-CC62-4DC9-93CA-40126D836C56}" destId="{63E40040-31B7-4629-B139-17F2171708DE}" srcOrd="3" destOrd="0" presId="urn:microsoft.com/office/officeart/2018/2/layout/IconVerticalSolidList"/>
    <dgm:cxn modelId="{47942A06-24C4-4D91-A6D0-C2FA5EA1F4AD}" type="presParOf" srcId="{2F4452C0-6450-4129-9897-2327C31B9F4A}" destId="{D7F7F301-C93F-41C8-AD52-4A2F2C057B6A}" srcOrd="3" destOrd="0" presId="urn:microsoft.com/office/officeart/2018/2/layout/IconVerticalSolidList"/>
    <dgm:cxn modelId="{D157D285-DBE5-4CDD-9992-39E9994D089A}" type="presParOf" srcId="{2F4452C0-6450-4129-9897-2327C31B9F4A}" destId="{D59AE9F8-64CA-4411-8E69-F51AA25A8E49}" srcOrd="4" destOrd="0" presId="urn:microsoft.com/office/officeart/2018/2/layout/IconVerticalSolidList"/>
    <dgm:cxn modelId="{76384E4E-D68A-4963-A044-2C5AB414ABB8}" type="presParOf" srcId="{D59AE9F8-64CA-4411-8E69-F51AA25A8E49}" destId="{E3700696-7225-4C06-B5CC-2F4FB30C52A9}" srcOrd="0" destOrd="0" presId="urn:microsoft.com/office/officeart/2018/2/layout/IconVerticalSolidList"/>
    <dgm:cxn modelId="{788E7BDB-B690-4A2D-9096-22BBDBECBFCC}" type="presParOf" srcId="{D59AE9F8-64CA-4411-8E69-F51AA25A8E49}" destId="{C6C46D59-5FF8-4EFF-8229-B5F988866B83}" srcOrd="1" destOrd="0" presId="urn:microsoft.com/office/officeart/2018/2/layout/IconVerticalSolidList"/>
    <dgm:cxn modelId="{6A59DDCB-CD40-4358-B730-A3D9B5FDD92E}" type="presParOf" srcId="{D59AE9F8-64CA-4411-8E69-F51AA25A8E49}" destId="{F85678B8-2388-4CE3-8CE4-FFC45A4C1EF9}" srcOrd="2" destOrd="0" presId="urn:microsoft.com/office/officeart/2018/2/layout/IconVerticalSolidList"/>
    <dgm:cxn modelId="{9A086463-B1D3-4A8C-A9F6-CBF0B877E867}" type="presParOf" srcId="{D59AE9F8-64CA-4411-8E69-F51AA25A8E49}" destId="{FC076D74-9FFD-4893-BA7C-83F5C15E8B29}" srcOrd="3" destOrd="0" presId="urn:microsoft.com/office/officeart/2018/2/layout/IconVerticalSolidList"/>
    <dgm:cxn modelId="{8C3DDA21-F1F6-4C8D-BCA5-EECB47B39A4E}" type="presParOf" srcId="{2F4452C0-6450-4129-9897-2327C31B9F4A}" destId="{AABD97F9-A55B-4B4E-9F5B-E77F217A7F09}" srcOrd="5" destOrd="0" presId="urn:microsoft.com/office/officeart/2018/2/layout/IconVerticalSolidList"/>
    <dgm:cxn modelId="{0BB72A11-3F14-45AD-9E74-E522845DCF7D}" type="presParOf" srcId="{2F4452C0-6450-4129-9897-2327C31B9F4A}" destId="{35515A97-419A-4F50-9F09-0A4813469482}" srcOrd="6" destOrd="0" presId="urn:microsoft.com/office/officeart/2018/2/layout/IconVerticalSolidList"/>
    <dgm:cxn modelId="{4AFCB72F-218D-443E-9EF2-E1D4C060DB41}" type="presParOf" srcId="{35515A97-419A-4F50-9F09-0A4813469482}" destId="{46AB7E4C-5606-4DFE-8360-36CD48A00D15}" srcOrd="0" destOrd="0" presId="urn:microsoft.com/office/officeart/2018/2/layout/IconVerticalSolidList"/>
    <dgm:cxn modelId="{CAD001AF-2F0B-4359-941C-21EE0BA60263}" type="presParOf" srcId="{35515A97-419A-4F50-9F09-0A4813469482}" destId="{FBA231F9-19C3-4853-8FB4-082A482E495A}" srcOrd="1" destOrd="0" presId="urn:microsoft.com/office/officeart/2018/2/layout/IconVerticalSolidList"/>
    <dgm:cxn modelId="{1850B842-EBCC-4F6E-99E8-639EAB607FE5}" type="presParOf" srcId="{35515A97-419A-4F50-9F09-0A4813469482}" destId="{3AB80FAE-DBE0-43E8-B5C8-0DFE82E2D52A}" srcOrd="2" destOrd="0" presId="urn:microsoft.com/office/officeart/2018/2/layout/IconVerticalSolidList"/>
    <dgm:cxn modelId="{F2143211-B020-4651-A948-9406F3BB78ED}" type="presParOf" srcId="{35515A97-419A-4F50-9F09-0A4813469482}" destId="{6B9E7534-548E-4F31-A20C-ABCAEA36DCB6}" srcOrd="3" destOrd="0" presId="urn:microsoft.com/office/officeart/2018/2/layout/IconVerticalSolidList"/>
    <dgm:cxn modelId="{33076DF2-DA9B-4477-8D88-CC7570160309}" type="presParOf" srcId="{2F4452C0-6450-4129-9897-2327C31B9F4A}" destId="{8151C079-9B80-459D-9426-489B8F5EDA3D}" srcOrd="7" destOrd="0" presId="urn:microsoft.com/office/officeart/2018/2/layout/IconVerticalSolidList"/>
    <dgm:cxn modelId="{85B24D50-1F34-41FF-B7BC-3074A2121141}" type="presParOf" srcId="{2F4452C0-6450-4129-9897-2327C31B9F4A}" destId="{B09225DE-6C97-42FC-B6DC-8C9764D992EA}" srcOrd="8" destOrd="0" presId="urn:microsoft.com/office/officeart/2018/2/layout/IconVerticalSolidList"/>
    <dgm:cxn modelId="{E23A8DA1-8F66-42E6-959C-7B642F1FF039}" type="presParOf" srcId="{B09225DE-6C97-42FC-B6DC-8C9764D992EA}" destId="{803F417A-E5F3-4956-90D3-B6204C9065E8}" srcOrd="0" destOrd="0" presId="urn:microsoft.com/office/officeart/2018/2/layout/IconVerticalSolidList"/>
    <dgm:cxn modelId="{17CBC285-465C-4D50-B5E5-D24CE3BAB5AA}" type="presParOf" srcId="{B09225DE-6C97-42FC-B6DC-8C9764D992EA}" destId="{8017D067-2DD2-4067-8676-C89273FFF3B7}" srcOrd="1" destOrd="0" presId="urn:microsoft.com/office/officeart/2018/2/layout/IconVerticalSolidList"/>
    <dgm:cxn modelId="{41F0D47A-4817-4A7B-99F8-E3BA5913FC5C}" type="presParOf" srcId="{B09225DE-6C97-42FC-B6DC-8C9764D992EA}" destId="{D06558A4-8713-445A-B44B-612DE18D662F}" srcOrd="2" destOrd="0" presId="urn:microsoft.com/office/officeart/2018/2/layout/IconVerticalSolidList"/>
    <dgm:cxn modelId="{61CD7278-643E-4A35-A0FD-AAD5C911A1A2}" type="presParOf" srcId="{B09225DE-6C97-42FC-B6DC-8C9764D992EA}" destId="{0CCE1186-0A73-47CD-841D-980C8EAEED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8ED48-D6B1-4DCF-8378-EA5FB81F6DE5}">
      <dsp:nvSpPr>
        <dsp:cNvPr id="0" name=""/>
        <dsp:cNvSpPr/>
      </dsp:nvSpPr>
      <dsp:spPr>
        <a:xfrm>
          <a:off x="0" y="3399"/>
          <a:ext cx="4965441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2D503-323E-4000-B2BC-D627495E6BDF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415E1-4058-4557-A735-A481C6AE6F35}">
      <dsp:nvSpPr>
        <dsp:cNvPr id="0" name=""/>
        <dsp:cNvSpPr/>
      </dsp:nvSpPr>
      <dsp:spPr>
        <a:xfrm>
          <a:off x="836323" y="3399"/>
          <a:ext cx="412911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Segment borrowers into personas:    High Earners, Less Credit Utilization</a:t>
          </a:r>
        </a:p>
      </dsp:txBody>
      <dsp:txXfrm>
        <a:off x="836323" y="3399"/>
        <a:ext cx="4129117" cy="724089"/>
      </dsp:txXfrm>
    </dsp:sp>
    <dsp:sp modelId="{208CBA2C-7321-4CED-8F93-8903B70C657D}">
      <dsp:nvSpPr>
        <dsp:cNvPr id="0" name=""/>
        <dsp:cNvSpPr/>
      </dsp:nvSpPr>
      <dsp:spPr>
        <a:xfrm>
          <a:off x="0" y="908511"/>
          <a:ext cx="4965441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FF613-2E16-445A-B2F7-490ADDE193AA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40040-31B7-4629-B139-17F2171708DE}">
      <dsp:nvSpPr>
        <dsp:cNvPr id="0" name=""/>
        <dsp:cNvSpPr/>
      </dsp:nvSpPr>
      <dsp:spPr>
        <a:xfrm>
          <a:off x="836323" y="908511"/>
          <a:ext cx="412911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Prioritize Low-Risk, High-Yield borrowers</a:t>
          </a:r>
        </a:p>
      </dsp:txBody>
      <dsp:txXfrm>
        <a:off x="836323" y="908511"/>
        <a:ext cx="4129117" cy="724089"/>
      </dsp:txXfrm>
    </dsp:sp>
    <dsp:sp modelId="{E3700696-7225-4C06-B5CC-2F4FB30C52A9}">
      <dsp:nvSpPr>
        <dsp:cNvPr id="0" name=""/>
        <dsp:cNvSpPr/>
      </dsp:nvSpPr>
      <dsp:spPr>
        <a:xfrm>
          <a:off x="0" y="1813624"/>
          <a:ext cx="4965441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46D59-5FF8-4EFF-8229-B5F988866B83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76D74-9FFD-4893-BA7C-83F5C15E8B29}">
      <dsp:nvSpPr>
        <dsp:cNvPr id="0" name=""/>
        <dsp:cNvSpPr/>
      </dsp:nvSpPr>
      <dsp:spPr>
        <a:xfrm>
          <a:off x="836323" y="1813624"/>
          <a:ext cx="412911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Tighten Underwriting for High-Risk Segments</a:t>
          </a:r>
        </a:p>
      </dsp:txBody>
      <dsp:txXfrm>
        <a:off x="836323" y="1813624"/>
        <a:ext cx="4129117" cy="724089"/>
      </dsp:txXfrm>
    </dsp:sp>
    <dsp:sp modelId="{46AB7E4C-5606-4DFE-8360-36CD48A00D15}">
      <dsp:nvSpPr>
        <dsp:cNvPr id="0" name=""/>
        <dsp:cNvSpPr/>
      </dsp:nvSpPr>
      <dsp:spPr>
        <a:xfrm>
          <a:off x="0" y="2718736"/>
          <a:ext cx="4965441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231F9-19C3-4853-8FB4-082A482E495A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E7534-548E-4F31-A20C-ABCAEA36DCB6}">
      <dsp:nvSpPr>
        <dsp:cNvPr id="0" name=""/>
        <dsp:cNvSpPr/>
      </dsp:nvSpPr>
      <dsp:spPr>
        <a:xfrm>
          <a:off x="836323" y="2718736"/>
          <a:ext cx="412911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Adopt Risk-based pricing</a:t>
          </a:r>
        </a:p>
      </dsp:txBody>
      <dsp:txXfrm>
        <a:off x="836323" y="2718736"/>
        <a:ext cx="4129117" cy="724089"/>
      </dsp:txXfrm>
    </dsp:sp>
    <dsp:sp modelId="{803F417A-E5F3-4956-90D3-B6204C9065E8}">
      <dsp:nvSpPr>
        <dsp:cNvPr id="0" name=""/>
        <dsp:cNvSpPr/>
      </dsp:nvSpPr>
      <dsp:spPr>
        <a:xfrm>
          <a:off x="0" y="3623848"/>
          <a:ext cx="4965441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7D067-2DD2-4067-8676-C89273FFF3B7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E1186-0A73-47CD-841D-980C8EAEEDD0}">
      <dsp:nvSpPr>
        <dsp:cNvPr id="0" name=""/>
        <dsp:cNvSpPr/>
      </dsp:nvSpPr>
      <dsp:spPr>
        <a:xfrm>
          <a:off x="836323" y="3623848"/>
          <a:ext cx="4129117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Implement Early Warning &amp; Collection Triggers to stop bleeding</a:t>
          </a:r>
        </a:p>
      </dsp:txBody>
      <dsp:txXfrm>
        <a:off x="836323" y="3623848"/>
        <a:ext cx="4129117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8ED48-D6B1-4DCF-8378-EA5FB81F6DE5}">
      <dsp:nvSpPr>
        <dsp:cNvPr id="0" name=""/>
        <dsp:cNvSpPr/>
      </dsp:nvSpPr>
      <dsp:spPr>
        <a:xfrm>
          <a:off x="0" y="0"/>
          <a:ext cx="4965442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2D503-323E-4000-B2BC-D627495E6BDF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4415E1-4058-4557-A735-A481C6AE6F35}">
      <dsp:nvSpPr>
        <dsp:cNvPr id="0" name=""/>
        <dsp:cNvSpPr/>
      </dsp:nvSpPr>
      <dsp:spPr>
        <a:xfrm>
          <a:off x="836323" y="3399"/>
          <a:ext cx="4129118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Address Class Imbalance more effectively.</a:t>
          </a:r>
        </a:p>
      </dsp:txBody>
      <dsp:txXfrm>
        <a:off x="836323" y="3399"/>
        <a:ext cx="4129118" cy="724089"/>
      </dsp:txXfrm>
    </dsp:sp>
    <dsp:sp modelId="{208CBA2C-7321-4CED-8F93-8903B70C657D}">
      <dsp:nvSpPr>
        <dsp:cNvPr id="0" name=""/>
        <dsp:cNvSpPr/>
      </dsp:nvSpPr>
      <dsp:spPr>
        <a:xfrm>
          <a:off x="0" y="908511"/>
          <a:ext cx="4965442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DFF613-2E16-445A-B2F7-490ADDE193AA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40040-31B7-4629-B139-17F2171708DE}">
      <dsp:nvSpPr>
        <dsp:cNvPr id="0" name=""/>
        <dsp:cNvSpPr/>
      </dsp:nvSpPr>
      <dsp:spPr>
        <a:xfrm>
          <a:off x="836323" y="908511"/>
          <a:ext cx="4129118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Enhance feature engineering.</a:t>
          </a:r>
        </a:p>
      </dsp:txBody>
      <dsp:txXfrm>
        <a:off x="836323" y="908511"/>
        <a:ext cx="4129118" cy="724089"/>
      </dsp:txXfrm>
    </dsp:sp>
    <dsp:sp modelId="{E3700696-7225-4C06-B5CC-2F4FB30C52A9}">
      <dsp:nvSpPr>
        <dsp:cNvPr id="0" name=""/>
        <dsp:cNvSpPr/>
      </dsp:nvSpPr>
      <dsp:spPr>
        <a:xfrm>
          <a:off x="0" y="1813624"/>
          <a:ext cx="4965442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46D59-5FF8-4EFF-8229-B5F988866B83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76D74-9FFD-4893-BA7C-83F5C15E8B29}">
      <dsp:nvSpPr>
        <dsp:cNvPr id="0" name=""/>
        <dsp:cNvSpPr/>
      </dsp:nvSpPr>
      <dsp:spPr>
        <a:xfrm>
          <a:off x="836323" y="1813624"/>
          <a:ext cx="4129118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Augment additional datasets.</a:t>
          </a:r>
        </a:p>
      </dsp:txBody>
      <dsp:txXfrm>
        <a:off x="836323" y="1813624"/>
        <a:ext cx="4129118" cy="724089"/>
      </dsp:txXfrm>
    </dsp:sp>
    <dsp:sp modelId="{46AB7E4C-5606-4DFE-8360-36CD48A00D15}">
      <dsp:nvSpPr>
        <dsp:cNvPr id="0" name=""/>
        <dsp:cNvSpPr/>
      </dsp:nvSpPr>
      <dsp:spPr>
        <a:xfrm>
          <a:off x="0" y="2718736"/>
          <a:ext cx="4965442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231F9-19C3-4853-8FB4-082A482E495A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E7534-548E-4F31-A20C-ABCAEA36DCB6}">
      <dsp:nvSpPr>
        <dsp:cNvPr id="0" name=""/>
        <dsp:cNvSpPr/>
      </dsp:nvSpPr>
      <dsp:spPr>
        <a:xfrm>
          <a:off x="836323" y="2718736"/>
          <a:ext cx="4129118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Collect more loan data.</a:t>
          </a:r>
        </a:p>
      </dsp:txBody>
      <dsp:txXfrm>
        <a:off x="836323" y="2718736"/>
        <a:ext cx="4129118" cy="724089"/>
      </dsp:txXfrm>
    </dsp:sp>
    <dsp:sp modelId="{803F417A-E5F3-4956-90D3-B6204C9065E8}">
      <dsp:nvSpPr>
        <dsp:cNvPr id="0" name=""/>
        <dsp:cNvSpPr/>
      </dsp:nvSpPr>
      <dsp:spPr>
        <a:xfrm>
          <a:off x="0" y="3623848"/>
          <a:ext cx="4965442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7D067-2DD2-4067-8676-C89273FFF3B7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E1186-0A73-47CD-841D-980C8EAEEDD0}">
      <dsp:nvSpPr>
        <dsp:cNvPr id="0" name=""/>
        <dsp:cNvSpPr/>
      </dsp:nvSpPr>
      <dsp:spPr>
        <a:xfrm>
          <a:off x="836323" y="3623848"/>
          <a:ext cx="4129118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Optimize threshold of Profit Maximization.</a:t>
          </a:r>
        </a:p>
      </dsp:txBody>
      <dsp:txXfrm>
        <a:off x="836323" y="3623848"/>
        <a:ext cx="4129118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89E2-E602-C132-4383-2D071CF09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74163-F63A-D326-50E0-8E204A245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F6699-F3E5-5230-DEA6-5CE16759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F993-D2FB-064D-A1E3-6601C8185FF0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42D6E-DBD5-6489-D4BE-54FE10CE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B4CAB-E99D-81A4-62DC-99753B28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C4E-6944-CB4F-88B0-2A920F5D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8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F951-CA32-41E3-F80B-D8BA3C2C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8B387-393E-8D5B-DC93-C04271BFC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29263-8608-03A3-8C47-2F3C0B78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F993-D2FB-064D-A1E3-6601C8185FF0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5F5D7-B542-75F2-1862-404AC27F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3FAB2-97E7-6CAC-B0AA-AAD6EC093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C4E-6944-CB4F-88B0-2A920F5D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4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78C04-7798-28EB-9799-6B7CDD0EB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B27A6-7153-2522-A626-A174B551B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74A4F-EC58-33F3-4822-4D65C7FCC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F993-D2FB-064D-A1E3-6601C8185FF0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8078F-B5E5-C3F5-3D6D-E84C67C4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6C31-BC83-C05D-49D1-96B5B92D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C4E-6944-CB4F-88B0-2A920F5D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41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6509-64F6-7279-BE2D-BB6EBC34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623E2-D372-F91D-1C33-5CB68383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73762-50BF-6ADE-42BC-A3B71716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F993-D2FB-064D-A1E3-6601C8185FF0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1B6C0-FE27-D0F5-5AA5-26F32264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C7EFC-0A99-5916-2F3A-8C9B961A0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C4E-6944-CB4F-88B0-2A920F5D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5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ECCB-0D32-BC5B-3E45-BD77CFB6C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CA9B1-B638-16BA-4E74-4D51AEE77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B140A-6C98-94EA-AC47-ADEB5F119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F993-D2FB-064D-A1E3-6601C8185FF0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BF166-D864-E62F-292B-E32E7078D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E4963-B938-D93B-88CA-091D676DC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C4E-6944-CB4F-88B0-2A920F5D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6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B895-C71D-2D72-56A6-41A6DB0C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3EAF9-26EE-6552-42F9-FD64BE672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31CE0-FB35-730B-9C2D-2443A4B36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C61C6-C106-03E2-1F00-EBFD940FF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F993-D2FB-064D-A1E3-6601C8185FF0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547B5-8A63-4210-F06F-B6BDA1807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10EEA-2D3C-62B8-14B2-D9522DBE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C4E-6944-CB4F-88B0-2A920F5D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3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B7B3-A316-D5FA-25ED-5215472A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60DB2-0A72-16E5-5014-E65970821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D1786-4716-E78D-9239-07B5EA2E3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D45BDA-543D-7470-0419-B5561A76B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EA473E-D794-BA49-1F7D-F722811BC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A850CF-707F-DCDD-F3BE-CD76A8314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F993-D2FB-064D-A1E3-6601C8185FF0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474905-866F-3A59-5746-7F49897C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C3DAC-E8EA-95B7-D256-6D251805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C4E-6944-CB4F-88B0-2A920F5D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702FD-854A-6B20-A037-ECAFE261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4DB34-576B-8859-2122-BDC1F149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F993-D2FB-064D-A1E3-6601C8185FF0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BA144-62E9-D7AA-97E3-9DE445B2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A33DB5-4B88-440F-7232-F2A45FF6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C4E-6944-CB4F-88B0-2A920F5D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5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E59F80-2B79-3C54-2BA1-E3E0BFEA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F993-D2FB-064D-A1E3-6601C8185FF0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8EA7E-566B-0D4D-5D99-FF18395D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F664D-55B3-E368-8491-3B1C751F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C4E-6944-CB4F-88B0-2A920F5D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3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2F87-7579-E5AF-7CEF-44AD8222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AE10-2197-7F94-221C-CE6298893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5DE6E-A420-032F-37F8-61233B716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C4F70-402D-37CE-E7FA-60876E87B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F993-D2FB-064D-A1E3-6601C8185FF0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D0BBC6-3BD1-5B22-B43C-F2A4DE6E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1E52B-58C9-BABF-C093-58BFF6E1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C4E-6944-CB4F-88B0-2A920F5D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5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F24E-802D-8672-DB0C-CA1DBEC6C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39E37-C226-4338-0469-24A1698F1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1654A-CA90-D6DF-240E-80DA9F9AF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CE7D1-98C7-08AB-B66A-ED6572B57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4F993-D2FB-064D-A1E3-6601C8185FF0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654D6-9931-3970-6D1F-2221C966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DA6A4-350D-DABD-FFCD-67143A91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45C4E-6944-CB4F-88B0-2A920F5D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6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205D2-FAC3-4BF1-927B-F077C321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F5530-5B9C-5948-5762-04A065583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A5B65-5077-0E48-2E8A-50D540039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44F993-D2FB-064D-A1E3-6601C8185FF0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79ED-67F6-330C-C944-423ED2971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E04B8-995E-8068-B057-39CA05DB7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945C4E-6944-CB4F-88B0-2A920F5D9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08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2" y="-1032052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A0659-C69B-43B7-DB93-721CD567B8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5" y="735109"/>
            <a:ext cx="10053763" cy="292847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Lending Club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Credit Risk Modeling  - “</a:t>
            </a:r>
            <a:r>
              <a:rPr lang="en-US" sz="2800" i="1" dirty="0">
                <a:solidFill>
                  <a:srgbClr val="FFFFFF"/>
                </a:solidFill>
              </a:rPr>
              <a:t>Maximize Profits”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DDCF6-359B-CF63-5430-485E9E621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6" y="4870824"/>
            <a:ext cx="10005951" cy="1458259"/>
          </a:xfrm>
        </p:spPr>
        <p:txBody>
          <a:bodyPr anchor="ctr">
            <a:normAutofit/>
          </a:bodyPr>
          <a:lstStyle/>
          <a:p>
            <a:pPr algn="l"/>
            <a:r>
              <a:rPr lang="en-US" b="1" u="sng" dirty="0"/>
              <a:t>Sundar</a:t>
            </a:r>
            <a:r>
              <a:rPr lang="en-US" dirty="0"/>
              <a:t>esan Manoharan</a:t>
            </a:r>
          </a:p>
        </p:txBody>
      </p:sp>
    </p:spTree>
    <p:extLst>
      <p:ext uri="{BB962C8B-B14F-4D97-AF65-F5344CB8AC3E}">
        <p14:creationId xmlns:p14="http://schemas.microsoft.com/office/powerpoint/2010/main" val="413620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8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7" y="1128501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AB3BA-26FF-8B33-9132-79393232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9" y="586860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3E-60D5-36B5-84A7-2D31C1382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62" y="649485"/>
            <a:ext cx="4862447" cy="554604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To help </a:t>
            </a:r>
            <a:r>
              <a:rPr lang="en-US" sz="2400" b="1" dirty="0"/>
              <a:t>Lending Club</a:t>
            </a:r>
            <a:r>
              <a:rPr lang="en-US" sz="2400" dirty="0"/>
              <a:t> identify members most likely to </a:t>
            </a:r>
            <a:r>
              <a:rPr lang="en-US" sz="2400" b="1" dirty="0"/>
              <a:t>default </a:t>
            </a:r>
            <a:r>
              <a:rPr lang="en-US" sz="2400" dirty="0"/>
              <a:t>on their loans, enabling better </a:t>
            </a:r>
            <a:r>
              <a:rPr lang="en-US" sz="2400" b="1" dirty="0"/>
              <a:t>risk management</a:t>
            </a:r>
            <a:r>
              <a:rPr lang="en-US" sz="2400" dirty="0"/>
              <a:t>, and higher portfolio </a:t>
            </a:r>
            <a:r>
              <a:rPr lang="en-US" sz="2400" b="1" dirty="0"/>
              <a:t>profitability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Maximizing profit is a multi-faceted challenge</a:t>
            </a:r>
          </a:p>
          <a:p>
            <a:r>
              <a:rPr lang="en-US" sz="2000" b="1" dirty="0"/>
              <a:t>Balance risk and reward</a:t>
            </a:r>
          </a:p>
          <a:p>
            <a:r>
              <a:rPr lang="en-US" sz="2000" dirty="0"/>
              <a:t>Keep costs low</a:t>
            </a:r>
          </a:p>
          <a:p>
            <a:r>
              <a:rPr lang="en-US" sz="2000" dirty="0"/>
              <a:t>Optimize customer/investor experience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1386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CFB3C-91C7-8258-9764-07F3BE4ED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68F6-1AF1-D40E-759F-EEEEA8A22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81233"/>
          </a:xfrm>
        </p:spPr>
        <p:txBody>
          <a:bodyPr>
            <a:normAutofit/>
          </a:bodyPr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99A1A-D5CA-D614-359D-FF3EB329C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51909"/>
            <a:ext cx="2545611" cy="432505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70C0"/>
                </a:solidFill>
              </a:rPr>
              <a:t>Borrower Demographics 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solidFill>
                  <a:srgbClr val="FF0000"/>
                </a:solidFill>
              </a:rPr>
              <a:t>emp_title</a:t>
            </a:r>
            <a:endParaRPr lang="en-US" sz="16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600" dirty="0" err="1">
                <a:solidFill>
                  <a:srgbClr val="00B050"/>
                </a:solidFill>
              </a:rPr>
              <a:t>emp_length</a:t>
            </a:r>
            <a:endParaRPr lang="en-US" sz="1600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600" dirty="0" err="1">
                <a:solidFill>
                  <a:srgbClr val="00B050"/>
                </a:solidFill>
              </a:rPr>
              <a:t>home_ownership</a:t>
            </a:r>
            <a:endParaRPr lang="en-US" sz="1600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600" dirty="0" err="1">
                <a:solidFill>
                  <a:srgbClr val="FF0000"/>
                </a:solidFill>
              </a:rPr>
              <a:t>zip_code</a:t>
            </a:r>
            <a:endParaRPr lang="en-US" sz="16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600" dirty="0" err="1">
                <a:solidFill>
                  <a:srgbClr val="FF0000"/>
                </a:solidFill>
              </a:rPr>
              <a:t>addr_state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70C0"/>
                </a:solidFill>
              </a:rPr>
              <a:t>Financial Profile 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solidFill>
                  <a:srgbClr val="00B050"/>
                </a:solidFill>
              </a:rPr>
              <a:t>annual_inc</a:t>
            </a:r>
            <a:endParaRPr lang="en-US" sz="1600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600" dirty="0" err="1">
                <a:solidFill>
                  <a:srgbClr val="00B050"/>
                </a:solidFill>
              </a:rPr>
              <a:t>verification_status</a:t>
            </a:r>
            <a:endParaRPr lang="en-US" sz="1600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600" dirty="0" err="1">
                <a:solidFill>
                  <a:srgbClr val="00B050"/>
                </a:solidFill>
              </a:rPr>
              <a:t>pymnt_plan</a:t>
            </a:r>
            <a:endParaRPr lang="en-US" sz="1600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600" dirty="0" err="1">
                <a:solidFill>
                  <a:srgbClr val="00B050"/>
                </a:solidFill>
              </a:rPr>
              <a:t>debt_to_income</a:t>
            </a:r>
            <a:endParaRPr lang="en-US" sz="1600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600" dirty="0" err="1">
                <a:solidFill>
                  <a:srgbClr val="FF0000"/>
                </a:solidFill>
              </a:rPr>
              <a:t>policy_code</a:t>
            </a: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70C0"/>
                </a:solidFill>
              </a:rPr>
              <a:t>Loan Attributes</a:t>
            </a: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</a:rPr>
              <a:t>Id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solidFill>
                  <a:srgbClr val="00B050"/>
                </a:solidFill>
              </a:rPr>
              <a:t>is_bad</a:t>
            </a:r>
            <a:endParaRPr lang="en-US" sz="1600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</a:rPr>
              <a:t>Notes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solidFill>
                  <a:srgbClr val="00B050"/>
                </a:solidFill>
              </a:rPr>
              <a:t>purpose_cat</a:t>
            </a:r>
            <a:endParaRPr lang="en-US" sz="1600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FF0000"/>
                </a:solidFill>
              </a:rPr>
              <a:t>purpose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FE41B4-2D19-00E7-6346-B053E1E16D6B}"/>
              </a:ext>
            </a:extLst>
          </p:cNvPr>
          <p:cNvSpPr txBox="1"/>
          <p:nvPr/>
        </p:nvSpPr>
        <p:spPr>
          <a:xfrm>
            <a:off x="3383812" y="1851909"/>
            <a:ext cx="3165845" cy="4082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0070C0"/>
                </a:solidFill>
              </a:rPr>
              <a:t>Credit History</a:t>
            </a: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delinq_2yrs</a:t>
            </a: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B050"/>
                </a:solidFill>
              </a:rPr>
              <a:t>earliest_cr_line</a:t>
            </a:r>
            <a:endParaRPr lang="en-US" sz="1600" dirty="0">
              <a:solidFill>
                <a:srgbClr val="00B050"/>
              </a:solidFill>
            </a:endParaRP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inq_last_6mths</a:t>
            </a: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B050"/>
                </a:solidFill>
              </a:rPr>
              <a:t>mths_since_last_delinq</a:t>
            </a:r>
            <a:endParaRPr lang="en-US" sz="1600" dirty="0">
              <a:solidFill>
                <a:srgbClr val="00B050"/>
              </a:solidFill>
            </a:endParaRP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</a:rPr>
              <a:t>mths_since_last_record</a:t>
            </a:r>
            <a:endParaRPr lang="en-US" sz="1600" dirty="0">
              <a:solidFill>
                <a:srgbClr val="FF0000"/>
              </a:solidFill>
            </a:endParaRP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B050"/>
                </a:solidFill>
              </a:rPr>
              <a:t>open_acc</a:t>
            </a:r>
            <a:endParaRPr lang="en-US" sz="1600" dirty="0">
              <a:solidFill>
                <a:srgbClr val="00B050"/>
              </a:solidFill>
            </a:endParaRP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B050"/>
                </a:solidFill>
              </a:rPr>
              <a:t>pub_rec</a:t>
            </a:r>
            <a:endParaRPr lang="en-US" sz="1600" dirty="0">
              <a:solidFill>
                <a:srgbClr val="00B050"/>
              </a:solidFill>
            </a:endParaRP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B050"/>
                </a:solidFill>
              </a:rPr>
              <a:t>revol_bal</a:t>
            </a:r>
            <a:endParaRPr lang="en-US" sz="1600" dirty="0">
              <a:solidFill>
                <a:srgbClr val="00B050"/>
              </a:solidFill>
            </a:endParaRP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B050"/>
                </a:solidFill>
              </a:rPr>
              <a:t>revol_util</a:t>
            </a:r>
            <a:endParaRPr lang="en-US" sz="1600" dirty="0">
              <a:solidFill>
                <a:srgbClr val="00B050"/>
              </a:solidFill>
            </a:endParaRP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B050"/>
                </a:solidFill>
              </a:rPr>
              <a:t>total_acc</a:t>
            </a:r>
            <a:endParaRPr lang="en-US" sz="1600" dirty="0">
              <a:solidFill>
                <a:srgbClr val="00B050"/>
              </a:solidFill>
            </a:endParaRP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</a:rPr>
              <a:t>initial_list_status</a:t>
            </a:r>
            <a:endParaRPr lang="en-US" sz="1600" dirty="0">
              <a:solidFill>
                <a:srgbClr val="FF0000"/>
              </a:solidFill>
            </a:endParaRP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B050"/>
                </a:solidFill>
              </a:rPr>
              <a:t>collections_12_mths_ex_med</a:t>
            </a: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B050"/>
                </a:solidFill>
              </a:rPr>
              <a:t>mths_since_last_major_derog</a:t>
            </a:r>
            <a:endParaRPr lang="en-US" sz="1600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0070C0"/>
                </a:solidFill>
              </a:rPr>
              <a:t>Target Variable</a:t>
            </a: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B050"/>
                </a:solidFill>
              </a:rPr>
              <a:t>is_bad</a:t>
            </a:r>
            <a:endParaRPr lang="en-US" sz="1600" dirty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DDAFF8-DA53-9EF4-CD0A-27AFE6A82A9C}"/>
              </a:ext>
            </a:extLst>
          </p:cNvPr>
          <p:cNvSpPr txBox="1"/>
          <p:nvPr/>
        </p:nvSpPr>
        <p:spPr>
          <a:xfrm>
            <a:off x="838203" y="1388825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Contains 10,000 rows and 28 columns.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6B7339-96F2-A374-513B-4D009A38D5B2}"/>
              </a:ext>
            </a:extLst>
          </p:cNvPr>
          <p:cNvSpPr txBox="1"/>
          <p:nvPr/>
        </p:nvSpPr>
        <p:spPr>
          <a:xfrm>
            <a:off x="9218429" y="112994"/>
            <a:ext cx="27963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00B050"/>
                </a:solidFill>
              </a:rPr>
              <a:t>Include for Modeling</a:t>
            </a:r>
          </a:p>
          <a:p>
            <a:pPr algn="r"/>
            <a:r>
              <a:rPr lang="en-US" dirty="0">
                <a:solidFill>
                  <a:srgbClr val="FF0000"/>
                </a:solidFill>
              </a:rPr>
              <a:t>Exclude for Modeling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DC36F8-0A21-8037-3410-9C5FF645430F}"/>
              </a:ext>
            </a:extLst>
          </p:cNvPr>
          <p:cNvSpPr txBox="1"/>
          <p:nvPr/>
        </p:nvSpPr>
        <p:spPr>
          <a:xfrm>
            <a:off x="6935973" y="1851909"/>
            <a:ext cx="5078819" cy="4525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0070C0"/>
                </a:solidFill>
              </a:rPr>
              <a:t>Feature Selection</a:t>
            </a:r>
          </a:p>
          <a:p>
            <a:pPr marL="285744" indent="-28574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Based on EDA </a:t>
            </a:r>
          </a:p>
          <a:p>
            <a:pPr marL="285744" indent="-28574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Based on Domain Understanding</a:t>
            </a:r>
          </a:p>
          <a:p>
            <a:pPr>
              <a:lnSpc>
                <a:spcPct val="90000"/>
              </a:lnSpc>
            </a:pPr>
            <a:endParaRPr lang="en-US" sz="1600" b="1" dirty="0">
              <a:solidFill>
                <a:srgbClr val="0070C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0070C0"/>
                </a:solidFill>
              </a:rPr>
              <a:t>Feature Engineering</a:t>
            </a: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Removed unique identifiers</a:t>
            </a: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Removed free form text columns</a:t>
            </a: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Removed columns with missing values &gt; 95%</a:t>
            </a: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Removed columns without domain info</a:t>
            </a: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Removed columns with high cardinality</a:t>
            </a: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Numerical columns are standardized </a:t>
            </a: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Numerical columns are imputed with Median values</a:t>
            </a: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Categorical columns are imputed with MISSING text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rgbClr val="0070C0"/>
                </a:solidFill>
              </a:rPr>
              <a:t>Dataset Insights</a:t>
            </a: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Strong class imbalance </a:t>
            </a:r>
            <a:br>
              <a:rPr lang="en-US" sz="1600" dirty="0"/>
            </a:br>
            <a:r>
              <a:rPr lang="en-US" sz="1600" b="1" dirty="0"/>
              <a:t>Good (0) – 87% | Default (1) – 13%</a:t>
            </a: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Not many loan related attributes present</a:t>
            </a:r>
          </a:p>
          <a:p>
            <a:pPr marL="228594" indent="-228594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Key Predictors - Credit History and Financial Profile features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C2669D7-DFB3-EBEE-D3ED-110D2F9FB76C}"/>
              </a:ext>
            </a:extLst>
          </p:cNvPr>
          <p:cNvCxnSpPr>
            <a:cxnSpLocks/>
          </p:cNvCxnSpPr>
          <p:nvPr/>
        </p:nvCxnSpPr>
        <p:spPr>
          <a:xfrm>
            <a:off x="6666612" y="1851909"/>
            <a:ext cx="0" cy="4495732"/>
          </a:xfrm>
          <a:prstGeom prst="line">
            <a:avLst/>
          </a:prstGeom>
          <a:ln w="381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23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4CC02-E38B-732E-B98E-30EE99B97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EA39-56A4-26B8-EE6B-6878B65C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2083"/>
          </a:xfrm>
        </p:spPr>
        <p:txBody>
          <a:bodyPr/>
          <a:lstStyle/>
          <a:p>
            <a:r>
              <a:rPr lang="en-US" dirty="0"/>
              <a:t>Key Insights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9F042B-7857-AC7D-28DB-29802DB79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901" y="1282544"/>
            <a:ext cx="3259001" cy="19294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277A5E-6B4D-665F-559F-5316BEC2B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929" y="1282544"/>
            <a:ext cx="3170598" cy="19294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5A0DBB-10B6-6248-E6EC-E32FBD6AF474}"/>
              </a:ext>
            </a:extLst>
          </p:cNvPr>
          <p:cNvSpPr txBox="1"/>
          <p:nvPr/>
        </p:nvSpPr>
        <p:spPr>
          <a:xfrm>
            <a:off x="676463" y="3202650"/>
            <a:ext cx="3153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Higher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Annual Income lowers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the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chance of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default.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70BBBC-0877-D6EA-D9F8-6E099AC1B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66" y="4072596"/>
            <a:ext cx="3153408" cy="20283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0D3250-2EF1-B970-A767-25BAA1B77A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901" y="4072596"/>
            <a:ext cx="3259003" cy="20283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683B86-8D55-56D9-5E30-8F427948F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4932" y="4072596"/>
            <a:ext cx="3170598" cy="202833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5FDC5C-2E2D-5829-7806-FD7806B03FDB}"/>
              </a:ext>
            </a:extLst>
          </p:cNvPr>
          <p:cNvCxnSpPr>
            <a:cxnSpLocks/>
          </p:cNvCxnSpPr>
          <p:nvPr/>
        </p:nvCxnSpPr>
        <p:spPr>
          <a:xfrm flipV="1">
            <a:off x="5045336" y="1364116"/>
            <a:ext cx="2485017" cy="3554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442EEE-A6A5-2F82-032A-FEBE48BE54CF}"/>
              </a:ext>
            </a:extLst>
          </p:cNvPr>
          <p:cNvCxnSpPr>
            <a:cxnSpLocks/>
          </p:cNvCxnSpPr>
          <p:nvPr/>
        </p:nvCxnSpPr>
        <p:spPr>
          <a:xfrm flipV="1">
            <a:off x="8854751" y="1485419"/>
            <a:ext cx="2333202" cy="5688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7A553C4-5388-B9D3-12D6-C9ACC1F8CF49}"/>
              </a:ext>
            </a:extLst>
          </p:cNvPr>
          <p:cNvCxnSpPr>
            <a:cxnSpLocks/>
          </p:cNvCxnSpPr>
          <p:nvPr/>
        </p:nvCxnSpPr>
        <p:spPr>
          <a:xfrm>
            <a:off x="1194318" y="4286951"/>
            <a:ext cx="2527828" cy="6508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8D34EE-CA77-10CD-0786-1283AE8879DB}"/>
              </a:ext>
            </a:extLst>
          </p:cNvPr>
          <p:cNvCxnSpPr>
            <a:cxnSpLocks/>
          </p:cNvCxnSpPr>
          <p:nvPr/>
        </p:nvCxnSpPr>
        <p:spPr>
          <a:xfrm>
            <a:off x="5045336" y="4208086"/>
            <a:ext cx="2571078" cy="3325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57CB56-37F3-526E-7208-399817C723AA}"/>
              </a:ext>
            </a:extLst>
          </p:cNvPr>
          <p:cNvCxnSpPr>
            <a:cxnSpLocks/>
          </p:cNvCxnSpPr>
          <p:nvPr/>
        </p:nvCxnSpPr>
        <p:spPr>
          <a:xfrm flipV="1">
            <a:off x="9423699" y="4208086"/>
            <a:ext cx="1376979" cy="3648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79CC838-A0F7-7A8F-4A67-2F514DD27310}"/>
              </a:ext>
            </a:extLst>
          </p:cNvPr>
          <p:cNvSpPr txBox="1"/>
          <p:nvPr/>
        </p:nvSpPr>
        <p:spPr>
          <a:xfrm>
            <a:off x="676465" y="6107131"/>
            <a:ext cx="3153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200" dirty="0">
                <a:solidFill>
                  <a:srgbClr val="0070C0"/>
                </a:solidFill>
                <a:latin typeface="Arial" panose="020B0604020202020204" pitchFamily="34" charset="0"/>
              </a:rPr>
              <a:t>Borrower with greater number of Credit Lines are </a:t>
            </a:r>
            <a:r>
              <a:rPr lang="en-US" altLang="en-US" sz="1200" b="1" dirty="0">
                <a:solidFill>
                  <a:srgbClr val="0070C0"/>
                </a:solidFill>
                <a:latin typeface="Arial" panose="020B0604020202020204" pitchFamily="34" charset="0"/>
              </a:rPr>
              <a:t>less likely</a:t>
            </a:r>
            <a:r>
              <a:rPr lang="en-US" altLang="en-US" sz="1200" dirty="0">
                <a:solidFill>
                  <a:srgbClr val="0070C0"/>
                </a:solidFill>
                <a:latin typeface="Arial" panose="020B0604020202020204" pitchFamily="34" charset="0"/>
              </a:rPr>
              <a:t> to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default.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6C06880-69DF-3359-6D35-57D549DE5DE8}"/>
              </a:ext>
            </a:extLst>
          </p:cNvPr>
          <p:cNvSpPr txBox="1"/>
          <p:nvPr/>
        </p:nvSpPr>
        <p:spPr>
          <a:xfrm>
            <a:off x="4457898" y="3212002"/>
            <a:ext cx="3259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Higher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DTI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shows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most likely to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default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DDC6B4-CFB4-E584-CC68-219AA0AEE7C7}"/>
              </a:ext>
            </a:extLst>
          </p:cNvPr>
          <p:cNvSpPr txBox="1"/>
          <p:nvPr/>
        </p:nvSpPr>
        <p:spPr>
          <a:xfrm>
            <a:off x="4457901" y="6118315"/>
            <a:ext cx="3259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Having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Credit Lines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longer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time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shows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less default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risk.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128A37A-E3E0-D62B-4756-A301EECC09BE}"/>
              </a:ext>
            </a:extLst>
          </p:cNvPr>
          <p:cNvSpPr txBox="1"/>
          <p:nvPr/>
        </p:nvSpPr>
        <p:spPr>
          <a:xfrm>
            <a:off x="8344920" y="3202650"/>
            <a:ext cx="31705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High usage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of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Credit Utilization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shows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2x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default rate.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603879-D04D-EDA6-A349-7266D7D050FC}"/>
              </a:ext>
            </a:extLst>
          </p:cNvPr>
          <p:cNvSpPr txBox="1"/>
          <p:nvPr/>
        </p:nvSpPr>
        <p:spPr>
          <a:xfrm>
            <a:off x="8344922" y="6107130"/>
            <a:ext cx="31705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Recent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late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payments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increase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the likelihood of default.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1FE7B4-68C7-D60E-019C-1E780A6D74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453" y="1364116"/>
            <a:ext cx="3133989" cy="183232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9A0517-F9DC-3BE5-7925-7BFB35E52746}"/>
              </a:ext>
            </a:extLst>
          </p:cNvPr>
          <p:cNvCxnSpPr>
            <a:cxnSpLocks/>
          </p:cNvCxnSpPr>
          <p:nvPr/>
        </p:nvCxnSpPr>
        <p:spPr>
          <a:xfrm>
            <a:off x="1306286" y="1481451"/>
            <a:ext cx="2341983" cy="449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22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EE23C-E37A-1421-2813-1958F7B72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2530C-47FD-348E-5771-DC6943AD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649"/>
          </a:xfrm>
        </p:spPr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54593-74F0-2CAE-A5A4-3A0FF8EE2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730" y="1187477"/>
            <a:ext cx="8537511" cy="34274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Three supervised models were trained on cleaned and engineered features.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256FAD-EE21-B6C0-E506-5AD262965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491786"/>
              </p:ext>
            </p:extLst>
          </p:nvPr>
        </p:nvGraphicFramePr>
        <p:xfrm>
          <a:off x="838200" y="1567923"/>
          <a:ext cx="5105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856">
                  <a:extLst>
                    <a:ext uri="{9D8B030D-6E8A-4147-A177-3AD203B41FA5}">
                      <a16:colId xmlns:a16="http://schemas.microsoft.com/office/drawing/2014/main" val="316816639"/>
                    </a:ext>
                  </a:extLst>
                </a:gridCol>
                <a:gridCol w="876703">
                  <a:extLst>
                    <a:ext uri="{9D8B030D-6E8A-4147-A177-3AD203B41FA5}">
                      <a16:colId xmlns:a16="http://schemas.microsoft.com/office/drawing/2014/main" val="4166317495"/>
                    </a:ext>
                  </a:extLst>
                </a:gridCol>
                <a:gridCol w="772332">
                  <a:extLst>
                    <a:ext uri="{9D8B030D-6E8A-4147-A177-3AD203B41FA5}">
                      <a16:colId xmlns:a16="http://schemas.microsoft.com/office/drawing/2014/main" val="2401306007"/>
                    </a:ext>
                  </a:extLst>
                </a:gridCol>
                <a:gridCol w="991509">
                  <a:extLst>
                    <a:ext uri="{9D8B030D-6E8A-4147-A177-3AD203B41FA5}">
                      <a16:colId xmlns:a16="http://schemas.microsoft.com/office/drawing/2014/main" val="360973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540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4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0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XGBoost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68062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87E979D-6BE1-9C5F-8B00-76722BDAB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163077"/>
            <a:ext cx="5105399" cy="318937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B799E4-52F9-3EA3-4386-12DD40B8D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518437"/>
              </p:ext>
            </p:extLst>
          </p:nvPr>
        </p:nvGraphicFramePr>
        <p:xfrm>
          <a:off x="6248398" y="1567923"/>
          <a:ext cx="51054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4857">
                  <a:extLst>
                    <a:ext uri="{9D8B030D-6E8A-4147-A177-3AD203B41FA5}">
                      <a16:colId xmlns:a16="http://schemas.microsoft.com/office/drawing/2014/main" val="316816639"/>
                    </a:ext>
                  </a:extLst>
                </a:gridCol>
                <a:gridCol w="876703">
                  <a:extLst>
                    <a:ext uri="{9D8B030D-6E8A-4147-A177-3AD203B41FA5}">
                      <a16:colId xmlns:a16="http://schemas.microsoft.com/office/drawing/2014/main" val="4166317495"/>
                    </a:ext>
                  </a:extLst>
                </a:gridCol>
                <a:gridCol w="772332">
                  <a:extLst>
                    <a:ext uri="{9D8B030D-6E8A-4147-A177-3AD203B41FA5}">
                      <a16:colId xmlns:a16="http://schemas.microsoft.com/office/drawing/2014/main" val="2401306007"/>
                    </a:ext>
                  </a:extLst>
                </a:gridCol>
                <a:gridCol w="991509">
                  <a:extLst>
                    <a:ext uri="{9D8B030D-6E8A-4147-A177-3AD203B41FA5}">
                      <a16:colId xmlns:a16="http://schemas.microsoft.com/office/drawing/2014/main" val="3609737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540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747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0.980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50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XGBoost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68062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D9B4C0-2B3D-B118-3777-29F77E43F688}"/>
              </a:ext>
            </a:extLst>
          </p:cNvPr>
          <p:cNvSpPr txBox="1"/>
          <p:nvPr/>
        </p:nvSpPr>
        <p:spPr>
          <a:xfrm>
            <a:off x="4450702" y="4757765"/>
            <a:ext cx="13062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Class Imbalance</a:t>
            </a:r>
          </a:p>
        </p:txBody>
      </p:sp>
      <p:pic>
        <p:nvPicPr>
          <p:cNvPr id="11" name="Picture 10" descr="A graph of a graph showing different types of curves&#10;&#10;AI-generated content may be incorrect.">
            <a:extLst>
              <a:ext uri="{FF2B5EF4-FFF2-40B4-BE49-F238E27FC236}">
                <a16:creationId xmlns:a16="http://schemas.microsoft.com/office/drawing/2014/main" id="{94BFE7C8-A011-C5C0-BE7E-C4BFEC001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398" y="3163077"/>
            <a:ext cx="5105399" cy="31893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163FCC-179A-388E-3529-9CFE3F807CB6}"/>
              </a:ext>
            </a:extLst>
          </p:cNvPr>
          <p:cNvSpPr txBox="1"/>
          <p:nvPr/>
        </p:nvSpPr>
        <p:spPr>
          <a:xfrm>
            <a:off x="9949543" y="4757764"/>
            <a:ext cx="13062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Class Balanced</a:t>
            </a:r>
          </a:p>
        </p:txBody>
      </p:sp>
    </p:spTree>
    <p:extLst>
      <p:ext uri="{BB962C8B-B14F-4D97-AF65-F5344CB8AC3E}">
        <p14:creationId xmlns:p14="http://schemas.microsoft.com/office/powerpoint/2010/main" val="3438977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CC0F1-C14C-46BE-9E0A-F278C8652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7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3843858A-F5C2-DBA0-A54A-603CCE343DB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93009218"/>
              </p:ext>
            </p:extLst>
          </p:nvPr>
        </p:nvGraphicFramePr>
        <p:xfrm>
          <a:off x="838200" y="1825625"/>
          <a:ext cx="496544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262438-3CB5-93D1-4DAC-06FE1AD73140}"/>
              </a:ext>
            </a:extLst>
          </p:cNvPr>
          <p:cNvSpPr txBox="1"/>
          <p:nvPr/>
        </p:nvSpPr>
        <p:spPr>
          <a:xfrm>
            <a:off x="838200" y="1206374"/>
            <a:ext cx="5181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Business Recommendation(s)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9AB288-E1DD-4622-ABB7-39FB2923CB74}"/>
              </a:ext>
            </a:extLst>
          </p:cNvPr>
          <p:cNvSpPr txBox="1"/>
          <p:nvPr/>
        </p:nvSpPr>
        <p:spPr>
          <a:xfrm>
            <a:off x="6388358" y="1206374"/>
            <a:ext cx="4965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Next Step(s)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6AE7FD-7675-1AD3-8239-90B505DBD8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777802"/>
              </p:ext>
            </p:extLst>
          </p:nvPr>
        </p:nvGraphicFramePr>
        <p:xfrm>
          <a:off x="6388358" y="1825625"/>
          <a:ext cx="496544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4289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78A63-D518-446E-7A99-BD6B6A0E5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b="1" dirty="0"/>
              <a:t>Questions?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578ED-D360-2E1B-401E-D933889BC2CA}"/>
              </a:ext>
            </a:extLst>
          </p:cNvPr>
          <p:cNvSpPr txBox="1"/>
          <p:nvPr/>
        </p:nvSpPr>
        <p:spPr>
          <a:xfrm>
            <a:off x="2192695" y="3037782"/>
            <a:ext cx="29111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44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0341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470</Words>
  <Application>Microsoft Macintosh PowerPoint</Application>
  <PresentationFormat>Widescreen</PresentationFormat>
  <Paragraphs>129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Lending Club Credit Risk Modeling  - “Maximize Profits”</vt:lpstr>
      <vt:lpstr>Business Objectives</vt:lpstr>
      <vt:lpstr>Data Overview</vt:lpstr>
      <vt:lpstr>Key Insights</vt:lpstr>
      <vt:lpstr>Model Performance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MANOHARAN, SUNDARESAN</dc:creator>
  <cp:lastModifiedBy>MANOHARAN, SUNDARESAN</cp:lastModifiedBy>
  <cp:revision>17</cp:revision>
  <dcterms:created xsi:type="dcterms:W3CDTF">2025-10-28T15:17:23Z</dcterms:created>
  <dcterms:modified xsi:type="dcterms:W3CDTF">2025-10-29T18:43:57Z</dcterms:modified>
</cp:coreProperties>
</file>