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692"/>
  </p:normalViewPr>
  <p:slideViewPr>
    <p:cSldViewPr snapToGrid="0">
      <p:cViewPr varScale="1">
        <p:scale>
          <a:sx n="137" d="100"/>
          <a:sy n="137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89E2-E602-C132-4383-2D071CF09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74163-F63A-D326-50E0-8E204A245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F6699-F3E5-5230-DEA6-5CE16759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F993-D2FB-064D-A1E3-6601C8185F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2D6E-DBD5-6489-D4BE-54FE10CE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B4CAB-E99D-81A4-62DC-99753B28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C4E-6944-CB4F-88B0-2A920F5D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8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F951-CA32-41E3-F80B-D8BA3C2C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8B387-393E-8D5B-DC93-C04271BFC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9263-8608-03A3-8C47-2F3C0B78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F993-D2FB-064D-A1E3-6601C8185F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5F5D7-B542-75F2-1862-404AC27F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3FAB2-97E7-6CAC-B0AA-AAD6EC09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C4E-6944-CB4F-88B0-2A920F5D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4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78C04-7798-28EB-9799-6B7CDD0EB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B27A6-7153-2522-A626-A174B551B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4A4F-EC58-33F3-4822-4D65C7FC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F993-D2FB-064D-A1E3-6601C8185F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078F-B5E5-C3F5-3D6D-E84C67C4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6C31-BC83-C05D-49D1-96B5B92D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C4E-6944-CB4F-88B0-2A920F5D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6509-64F6-7279-BE2D-BB6EBC34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23E2-D372-F91D-1C33-5CB68383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73762-50BF-6ADE-42BC-A3B71716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F993-D2FB-064D-A1E3-6601C8185F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1B6C0-FE27-D0F5-5AA5-26F32264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7EFC-0A99-5916-2F3A-8C9B961A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C4E-6944-CB4F-88B0-2A920F5D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5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ECCB-0D32-BC5B-3E45-BD77CFB6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CA9B1-B638-16BA-4E74-4D51AEE77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B140A-6C98-94EA-AC47-ADEB5F11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F993-D2FB-064D-A1E3-6601C8185F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BF166-D864-E62F-292B-E32E7078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4963-B938-D93B-88CA-091D676D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C4E-6944-CB4F-88B0-2A920F5D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6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B895-C71D-2D72-56A6-41A6DB0C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EAF9-26EE-6552-42F9-FD64BE672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31CE0-FB35-730B-9C2D-2443A4B36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C61C6-C106-03E2-1F00-EBFD940F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F993-D2FB-064D-A1E3-6601C8185F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547B5-8A63-4210-F06F-B6BDA180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10EEA-2D3C-62B8-14B2-D9522DBE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C4E-6944-CB4F-88B0-2A920F5D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3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B7B3-A316-D5FA-25ED-5215472A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60DB2-0A72-16E5-5014-E6597082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D1786-4716-E78D-9239-07B5EA2E3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45BDA-543D-7470-0419-B5561A76B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A473E-D794-BA49-1F7D-F722811BC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850CF-707F-DCDD-F3BE-CD76A831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F993-D2FB-064D-A1E3-6601C8185F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74905-866F-3A59-5746-7F49897C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C3DAC-E8EA-95B7-D256-6D251805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C4E-6944-CB4F-88B0-2A920F5D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02FD-854A-6B20-A037-ECAFE261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4DB34-576B-8859-2122-BDC1F149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F993-D2FB-064D-A1E3-6601C8185F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BA144-62E9-D7AA-97E3-9DE445B2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33DB5-4B88-440F-7232-F2A45FF6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C4E-6944-CB4F-88B0-2A920F5D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5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59F80-2B79-3C54-2BA1-E3E0BFEA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F993-D2FB-064D-A1E3-6601C8185F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8EA7E-566B-0D4D-5D99-FF18395D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F664D-55B3-E368-8491-3B1C751F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C4E-6944-CB4F-88B0-2A920F5D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2F87-7579-E5AF-7CEF-44AD8222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AE10-2197-7F94-221C-CE6298893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5DE6E-A420-032F-37F8-61233B716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C4F70-402D-37CE-E7FA-60876E87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F993-D2FB-064D-A1E3-6601C8185F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0BBC6-3BD1-5B22-B43C-F2A4DE6E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1E52B-58C9-BABF-C093-58BFF6E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C4E-6944-CB4F-88B0-2A920F5D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5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F24E-802D-8672-DB0C-CA1DBEC6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39E37-C226-4338-0469-24A1698F1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1654A-CA90-D6DF-240E-80DA9F9A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CE7D1-98C7-08AB-B66A-ED6572B5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F993-D2FB-064D-A1E3-6601C8185F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654D6-9931-3970-6D1F-2221C966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DA6A4-350D-DABD-FFCD-67143A91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C4E-6944-CB4F-88B0-2A920F5D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05D2-FAC3-4BF1-927B-F077C321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F5530-5B9C-5948-5762-04A065583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A5B65-5077-0E48-2E8A-50D540039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44F993-D2FB-064D-A1E3-6601C8185F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79ED-67F6-330C-C944-423ED2971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E04B8-995E-8068-B057-39CA05DB7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945C4E-6944-CB4F-88B0-2A920F5D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0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2" y="-1032052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A0659-C69B-43B7-DB93-721CD567B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5" y="735109"/>
            <a:ext cx="10053763" cy="292847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Lending Club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Credit Risk Modeling  - “</a:t>
            </a:r>
            <a:r>
              <a:rPr lang="en-US" sz="2800" i="1" dirty="0">
                <a:solidFill>
                  <a:srgbClr val="FFFFFF"/>
                </a:solidFill>
              </a:rPr>
              <a:t>Maximize Profits”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DDCF6-359B-CF63-5430-485E9E62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6" y="4870824"/>
            <a:ext cx="10005951" cy="1458259"/>
          </a:xfrm>
        </p:spPr>
        <p:txBody>
          <a:bodyPr anchor="ctr">
            <a:normAutofit/>
          </a:bodyPr>
          <a:lstStyle/>
          <a:p>
            <a:pPr algn="l"/>
            <a:r>
              <a:rPr lang="en-US" b="1" u="sng" dirty="0">
                <a:solidFill>
                  <a:srgbClr val="0070C0"/>
                </a:solidFill>
              </a:rPr>
              <a:t>Sundar</a:t>
            </a:r>
            <a:r>
              <a:rPr lang="en-US" dirty="0">
                <a:solidFill>
                  <a:srgbClr val="0070C0"/>
                </a:solidFill>
              </a:rPr>
              <a:t>esan Manoharan</a:t>
            </a:r>
          </a:p>
        </p:txBody>
      </p:sp>
    </p:spTree>
    <p:extLst>
      <p:ext uri="{BB962C8B-B14F-4D97-AF65-F5344CB8AC3E}">
        <p14:creationId xmlns:p14="http://schemas.microsoft.com/office/powerpoint/2010/main" val="413620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8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7" y="1128501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AB3BA-26FF-8B33-9132-79393232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9" y="586860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3E-60D5-36B5-84A7-2D31C1382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62" y="649485"/>
            <a:ext cx="4862447" cy="55460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To help </a:t>
            </a:r>
            <a:r>
              <a:rPr lang="en-US" sz="2400" b="1" dirty="0"/>
              <a:t>Lending Club</a:t>
            </a:r>
            <a:r>
              <a:rPr lang="en-US" sz="2400" dirty="0"/>
              <a:t> identify members most likely to </a:t>
            </a:r>
            <a:r>
              <a:rPr lang="en-US" sz="2400" b="1" dirty="0"/>
              <a:t>default </a:t>
            </a:r>
            <a:r>
              <a:rPr lang="en-US" sz="2400" dirty="0"/>
              <a:t>on their loans, enabling better </a:t>
            </a:r>
            <a:r>
              <a:rPr lang="en-US" sz="2400" b="1" dirty="0"/>
              <a:t>risk management</a:t>
            </a:r>
            <a:r>
              <a:rPr lang="en-US" sz="2400" dirty="0"/>
              <a:t>, and higher portfolio </a:t>
            </a:r>
            <a:r>
              <a:rPr lang="en-US" sz="2400" b="1" dirty="0"/>
              <a:t>profitability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Maximizing profit is a multi-faceted challenge</a:t>
            </a:r>
          </a:p>
          <a:p>
            <a:r>
              <a:rPr lang="en-US" sz="2000" b="1" dirty="0"/>
              <a:t>Balance risk and reward</a:t>
            </a:r>
          </a:p>
          <a:p>
            <a:r>
              <a:rPr lang="en-US" sz="2000" dirty="0"/>
              <a:t>Keep costs low</a:t>
            </a:r>
          </a:p>
          <a:p>
            <a:r>
              <a:rPr lang="en-US" sz="2000" dirty="0"/>
              <a:t>Optimize customer/investor experience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138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CFB3C-91C7-8258-9764-07F3BE4ED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68F6-1AF1-D40E-759F-EEEEA8A2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81233"/>
          </a:xfrm>
        </p:spPr>
        <p:txBody>
          <a:bodyPr>
            <a:normAutofit/>
          </a:bodyPr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99A1A-D5CA-D614-359D-FF3EB329C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51909"/>
            <a:ext cx="2545611" cy="432505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70C0"/>
                </a:solidFill>
              </a:rPr>
              <a:t>Borrower Demographics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FF0000"/>
                </a:solidFill>
              </a:rPr>
              <a:t>emp_title</a:t>
            </a:r>
            <a:endParaRPr lang="en-US" sz="16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00B050"/>
                </a:solidFill>
              </a:rPr>
              <a:t>emp_length</a:t>
            </a:r>
            <a:endParaRPr lang="en-US" sz="16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00B050"/>
                </a:solidFill>
              </a:rPr>
              <a:t>home_ownership</a:t>
            </a:r>
            <a:endParaRPr lang="en-US" sz="16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FF0000"/>
                </a:solidFill>
              </a:rPr>
              <a:t>zip_code</a:t>
            </a:r>
            <a:endParaRPr lang="en-US" sz="16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FF0000"/>
                </a:solidFill>
              </a:rPr>
              <a:t>addr_state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70C0"/>
                </a:solidFill>
              </a:rPr>
              <a:t>Financial Profile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00B050"/>
                </a:solidFill>
              </a:rPr>
              <a:t>annual_inc</a:t>
            </a:r>
            <a:endParaRPr lang="en-US" sz="16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00B050"/>
                </a:solidFill>
              </a:rPr>
              <a:t>verification_status</a:t>
            </a:r>
            <a:endParaRPr lang="en-US" sz="16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00B050"/>
                </a:solidFill>
              </a:rPr>
              <a:t>pymnt_plan</a:t>
            </a:r>
            <a:endParaRPr lang="en-US" sz="16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00B050"/>
                </a:solidFill>
              </a:rPr>
              <a:t>debt_to_income</a:t>
            </a:r>
            <a:endParaRPr lang="en-US" sz="16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FF0000"/>
                </a:solidFill>
              </a:rPr>
              <a:t>policy_code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70C0"/>
                </a:solidFill>
              </a:rPr>
              <a:t>Loan Attributes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</a:rPr>
              <a:t>Id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00B050"/>
                </a:solidFill>
              </a:rPr>
              <a:t>is_bad</a:t>
            </a:r>
            <a:endParaRPr lang="en-US" sz="16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</a:rPr>
              <a:t>Notes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00B050"/>
                </a:solidFill>
              </a:rPr>
              <a:t>purpose_cat</a:t>
            </a:r>
            <a:endParaRPr lang="en-US" sz="16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</a:rPr>
              <a:t>purpose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E41B4-2D19-00E7-6346-B053E1E16D6B}"/>
              </a:ext>
            </a:extLst>
          </p:cNvPr>
          <p:cNvSpPr txBox="1"/>
          <p:nvPr/>
        </p:nvSpPr>
        <p:spPr>
          <a:xfrm>
            <a:off x="3383812" y="1851909"/>
            <a:ext cx="3165845" cy="4082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0070C0"/>
                </a:solidFill>
              </a:rPr>
              <a:t>Credit History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delinq_2yrs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50"/>
                </a:solidFill>
              </a:rPr>
              <a:t>earliest_cr_line</a:t>
            </a:r>
            <a:endParaRPr lang="en-US" sz="1600" dirty="0">
              <a:solidFill>
                <a:srgbClr val="00B050"/>
              </a:solidFill>
            </a:endParaRP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inq_last_6mths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50"/>
                </a:solidFill>
              </a:rPr>
              <a:t>mths_since_last_delinq</a:t>
            </a:r>
            <a:endParaRPr lang="en-US" sz="1600" dirty="0">
              <a:solidFill>
                <a:srgbClr val="00B050"/>
              </a:solidFill>
            </a:endParaRP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mths_since_last_record</a:t>
            </a:r>
            <a:endParaRPr lang="en-US" sz="1600" dirty="0">
              <a:solidFill>
                <a:srgbClr val="FF0000"/>
              </a:solidFill>
            </a:endParaRP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50"/>
                </a:solidFill>
              </a:rPr>
              <a:t>open_acc</a:t>
            </a:r>
            <a:endParaRPr lang="en-US" sz="1600" dirty="0">
              <a:solidFill>
                <a:srgbClr val="00B050"/>
              </a:solidFill>
            </a:endParaRP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50"/>
                </a:solidFill>
              </a:rPr>
              <a:t>pub_rec</a:t>
            </a:r>
            <a:endParaRPr lang="en-US" sz="1600" dirty="0">
              <a:solidFill>
                <a:srgbClr val="00B050"/>
              </a:solidFill>
            </a:endParaRP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50"/>
                </a:solidFill>
              </a:rPr>
              <a:t>revol_bal</a:t>
            </a:r>
            <a:endParaRPr lang="en-US" sz="1600" dirty="0">
              <a:solidFill>
                <a:srgbClr val="00B050"/>
              </a:solidFill>
            </a:endParaRP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50"/>
                </a:solidFill>
              </a:rPr>
              <a:t>revol_util</a:t>
            </a:r>
            <a:endParaRPr lang="en-US" sz="1600" dirty="0">
              <a:solidFill>
                <a:srgbClr val="00B050"/>
              </a:solidFill>
            </a:endParaRP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50"/>
                </a:solidFill>
              </a:rPr>
              <a:t>total_acc</a:t>
            </a:r>
            <a:endParaRPr lang="en-US" sz="1600" dirty="0">
              <a:solidFill>
                <a:srgbClr val="00B050"/>
              </a:solidFill>
            </a:endParaRP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initial_list_status</a:t>
            </a:r>
            <a:endParaRPr lang="en-US" sz="1600" dirty="0">
              <a:solidFill>
                <a:srgbClr val="FF0000"/>
              </a:solidFill>
            </a:endParaRP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collections_12_mths_ex_med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50"/>
                </a:solidFill>
              </a:rPr>
              <a:t>mths_since_last_major_derog</a:t>
            </a:r>
            <a:endParaRPr lang="en-US" sz="16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0070C0"/>
                </a:solidFill>
              </a:rPr>
              <a:t>Target Variable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50"/>
                </a:solidFill>
              </a:rPr>
              <a:t>is_bad</a:t>
            </a:r>
            <a:endParaRPr lang="en-US" sz="16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DAFF8-DA53-9EF4-CD0A-27AFE6A82A9C}"/>
              </a:ext>
            </a:extLst>
          </p:cNvPr>
          <p:cNvSpPr txBox="1"/>
          <p:nvPr/>
        </p:nvSpPr>
        <p:spPr>
          <a:xfrm>
            <a:off x="838203" y="138882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Contains 10,000 rows and 28 columns.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6B7339-96F2-A374-513B-4D009A38D5B2}"/>
              </a:ext>
            </a:extLst>
          </p:cNvPr>
          <p:cNvSpPr txBox="1"/>
          <p:nvPr/>
        </p:nvSpPr>
        <p:spPr>
          <a:xfrm>
            <a:off x="9218429" y="112994"/>
            <a:ext cx="2796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Include for Modeling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Exclude for Modeling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C36F8-0A21-8037-3410-9C5FF645430F}"/>
              </a:ext>
            </a:extLst>
          </p:cNvPr>
          <p:cNvSpPr txBox="1"/>
          <p:nvPr/>
        </p:nvSpPr>
        <p:spPr>
          <a:xfrm>
            <a:off x="6935973" y="1851909"/>
            <a:ext cx="5078819" cy="4525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0070C0"/>
                </a:solidFill>
              </a:rPr>
              <a:t>Feature Selection</a:t>
            </a:r>
          </a:p>
          <a:p>
            <a:pPr marL="285744" indent="-28574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Based on EDA </a:t>
            </a:r>
          </a:p>
          <a:p>
            <a:pPr marL="285744" indent="-28574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Based on Domain Understanding</a:t>
            </a: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0070C0"/>
                </a:solidFill>
              </a:rPr>
              <a:t>Feature Engineering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Removed unique identifiers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Removed free form text columns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Removed columns with missing values &gt; 95%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Removed columns without domain info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Removed columns with high cardinality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Numerical columns are standardized 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Numerical columns are imputed with Median values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Categorical columns are imputed with MISSING text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0070C0"/>
                </a:solidFill>
              </a:rPr>
              <a:t>Dataset Insights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Strong class imbalance </a:t>
            </a:r>
            <a:br>
              <a:rPr lang="en-US" sz="1600" dirty="0"/>
            </a:br>
            <a:r>
              <a:rPr lang="en-US" sz="1600" b="1" dirty="0"/>
              <a:t>Good (0) – 87% | Default (1) – 13%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Not many loan related attributes present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Key Predictors - Credit History and Financial Profile features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2669D7-DFB3-EBEE-D3ED-110D2F9FB76C}"/>
              </a:ext>
            </a:extLst>
          </p:cNvPr>
          <p:cNvCxnSpPr>
            <a:cxnSpLocks/>
          </p:cNvCxnSpPr>
          <p:nvPr/>
        </p:nvCxnSpPr>
        <p:spPr>
          <a:xfrm>
            <a:off x="6666612" y="1851909"/>
            <a:ext cx="0" cy="4495732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3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4CC02-E38B-732E-B98E-30EE99B97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EA39-56A4-26B8-EE6B-6878B65C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083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88D3CE-83CB-3A60-A371-246491D474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467" y="1282544"/>
            <a:ext cx="3153408" cy="1929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9F042B-7857-AC7D-28DB-29802DB79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901" y="1282544"/>
            <a:ext cx="3259001" cy="1929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277A5E-6B4D-665F-559F-5316BEC2B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929" y="1282544"/>
            <a:ext cx="3170598" cy="1929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5A0DBB-10B6-6248-E6EC-E32FBD6AF474}"/>
              </a:ext>
            </a:extLst>
          </p:cNvPr>
          <p:cNvSpPr txBox="1"/>
          <p:nvPr/>
        </p:nvSpPr>
        <p:spPr>
          <a:xfrm>
            <a:off x="676463" y="3202650"/>
            <a:ext cx="3153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Employment length and annual income are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negatively correlated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with default.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0BBBC-0877-D6EA-D9F8-6E099AC1B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66" y="4072596"/>
            <a:ext cx="3153408" cy="20283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0D3250-2EF1-B970-A767-25BAA1B77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901" y="4072596"/>
            <a:ext cx="3259003" cy="20283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683B86-8D55-56D9-5E30-8F427948FD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4932" y="4072596"/>
            <a:ext cx="3170598" cy="202833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52BED0-D4B0-5631-8FB8-5760A6AA2223}"/>
              </a:ext>
            </a:extLst>
          </p:cNvPr>
          <p:cNvCxnSpPr>
            <a:cxnSpLocks/>
          </p:cNvCxnSpPr>
          <p:nvPr/>
        </p:nvCxnSpPr>
        <p:spPr>
          <a:xfrm flipV="1">
            <a:off x="1194318" y="1525490"/>
            <a:ext cx="2276670" cy="9769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5FDC5C-2E2D-5829-7806-FD7806B03FDB}"/>
              </a:ext>
            </a:extLst>
          </p:cNvPr>
          <p:cNvCxnSpPr>
            <a:cxnSpLocks/>
          </p:cNvCxnSpPr>
          <p:nvPr/>
        </p:nvCxnSpPr>
        <p:spPr>
          <a:xfrm flipV="1">
            <a:off x="5045336" y="1364116"/>
            <a:ext cx="2485017" cy="355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442EEE-A6A5-2F82-032A-FEBE48BE54CF}"/>
              </a:ext>
            </a:extLst>
          </p:cNvPr>
          <p:cNvCxnSpPr>
            <a:cxnSpLocks/>
          </p:cNvCxnSpPr>
          <p:nvPr/>
        </p:nvCxnSpPr>
        <p:spPr>
          <a:xfrm flipV="1">
            <a:off x="8854751" y="1485419"/>
            <a:ext cx="2333202" cy="5688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A553C4-5388-B9D3-12D6-C9ACC1F8CF49}"/>
              </a:ext>
            </a:extLst>
          </p:cNvPr>
          <p:cNvCxnSpPr>
            <a:cxnSpLocks/>
          </p:cNvCxnSpPr>
          <p:nvPr/>
        </p:nvCxnSpPr>
        <p:spPr>
          <a:xfrm>
            <a:off x="1129004" y="4208086"/>
            <a:ext cx="2593142" cy="7296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8D34EE-CA77-10CD-0786-1283AE8879DB}"/>
              </a:ext>
            </a:extLst>
          </p:cNvPr>
          <p:cNvCxnSpPr>
            <a:cxnSpLocks/>
          </p:cNvCxnSpPr>
          <p:nvPr/>
        </p:nvCxnSpPr>
        <p:spPr>
          <a:xfrm>
            <a:off x="5045336" y="4208086"/>
            <a:ext cx="2571078" cy="3325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57CB56-37F3-526E-7208-399817C723AA}"/>
              </a:ext>
            </a:extLst>
          </p:cNvPr>
          <p:cNvCxnSpPr>
            <a:cxnSpLocks/>
          </p:cNvCxnSpPr>
          <p:nvPr/>
        </p:nvCxnSpPr>
        <p:spPr>
          <a:xfrm flipV="1">
            <a:off x="9423699" y="4208086"/>
            <a:ext cx="1376979" cy="3648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79CC838-A0F7-7A8F-4A67-2F514DD27310}"/>
              </a:ext>
            </a:extLst>
          </p:cNvPr>
          <p:cNvSpPr txBox="1"/>
          <p:nvPr/>
        </p:nvSpPr>
        <p:spPr>
          <a:xfrm>
            <a:off x="676465" y="6107131"/>
            <a:ext cx="3153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Employment length and annual income are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negatively correlated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with default.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C06880-69DF-3359-6D35-57D549DE5DE8}"/>
              </a:ext>
            </a:extLst>
          </p:cNvPr>
          <p:cNvSpPr txBox="1"/>
          <p:nvPr/>
        </p:nvSpPr>
        <p:spPr>
          <a:xfrm>
            <a:off x="4457898" y="3212002"/>
            <a:ext cx="325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Employment length and annual income are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negatively correlated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with default.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DDC6B4-CFB4-E584-CC68-219AA0AEE7C7}"/>
              </a:ext>
            </a:extLst>
          </p:cNvPr>
          <p:cNvSpPr txBox="1"/>
          <p:nvPr/>
        </p:nvSpPr>
        <p:spPr>
          <a:xfrm>
            <a:off x="4457901" y="6118315"/>
            <a:ext cx="325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Employment length and annual income are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negatively correlated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with default.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28A37A-E3E0-D62B-4756-A301EECC09BE}"/>
              </a:ext>
            </a:extLst>
          </p:cNvPr>
          <p:cNvSpPr txBox="1"/>
          <p:nvPr/>
        </p:nvSpPr>
        <p:spPr>
          <a:xfrm>
            <a:off x="8344920" y="3202650"/>
            <a:ext cx="31705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Employment length and annual income are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negatively correlated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with default.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603879-D04D-EDA6-A349-7266D7D050FC}"/>
              </a:ext>
            </a:extLst>
          </p:cNvPr>
          <p:cNvSpPr txBox="1"/>
          <p:nvPr/>
        </p:nvSpPr>
        <p:spPr>
          <a:xfrm>
            <a:off x="8344922" y="6107130"/>
            <a:ext cx="31705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Employment length and annual income are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negatively correlated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with default.</a:t>
            </a:r>
          </a:p>
        </p:txBody>
      </p:sp>
    </p:spTree>
    <p:extLst>
      <p:ext uri="{BB962C8B-B14F-4D97-AF65-F5344CB8AC3E}">
        <p14:creationId xmlns:p14="http://schemas.microsoft.com/office/powerpoint/2010/main" val="303022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EE23C-E37A-1421-2813-1958F7B72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530C-47FD-348E-5771-DC6943A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649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4593-74F0-2CAE-A5A4-3A0FF8EE2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317237"/>
            <a:ext cx="4564223" cy="5457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Three supervised models were trained on cleaned and engineered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256FAD-EE21-B6C0-E506-5AD262965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301157"/>
              </p:ext>
            </p:extLst>
          </p:nvPr>
        </p:nvGraphicFramePr>
        <p:xfrm>
          <a:off x="923730" y="3914294"/>
          <a:ext cx="44786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286">
                  <a:extLst>
                    <a:ext uri="{9D8B030D-6E8A-4147-A177-3AD203B41FA5}">
                      <a16:colId xmlns:a16="http://schemas.microsoft.com/office/drawing/2014/main" val="316816639"/>
                    </a:ext>
                  </a:extLst>
                </a:gridCol>
                <a:gridCol w="769084">
                  <a:extLst>
                    <a:ext uri="{9D8B030D-6E8A-4147-A177-3AD203B41FA5}">
                      <a16:colId xmlns:a16="http://schemas.microsoft.com/office/drawing/2014/main" val="4166317495"/>
                    </a:ext>
                  </a:extLst>
                </a:gridCol>
                <a:gridCol w="677526">
                  <a:extLst>
                    <a:ext uri="{9D8B030D-6E8A-4147-A177-3AD203B41FA5}">
                      <a16:colId xmlns:a16="http://schemas.microsoft.com/office/drawing/2014/main" val="2401306007"/>
                    </a:ext>
                  </a:extLst>
                </a:gridCol>
                <a:gridCol w="869797">
                  <a:extLst>
                    <a:ext uri="{9D8B030D-6E8A-4147-A177-3AD203B41FA5}">
                      <a16:colId xmlns:a16="http://schemas.microsoft.com/office/drawing/2014/main" val="360973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54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4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0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XGBoost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68062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87E979D-6BE1-9C5F-8B00-76722BDAB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807" y="2677885"/>
            <a:ext cx="5598993" cy="339634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83C2C1-F139-3A4C-FFFA-E0085090F748}"/>
              </a:ext>
            </a:extLst>
          </p:cNvPr>
          <p:cNvSpPr txBox="1">
            <a:spLocks/>
          </p:cNvSpPr>
          <p:nvPr/>
        </p:nvSpPr>
        <p:spPr>
          <a:xfrm>
            <a:off x="838200" y="1319539"/>
            <a:ext cx="10515600" cy="1188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Credit Risk Modeling</a:t>
            </a:r>
            <a:r>
              <a:rPr lang="en-US" dirty="0"/>
              <a:t> helps maximize profitability by predicting loan defaults, enabling smarter approvals, risk-based pricing, and optimized capital allocation.</a:t>
            </a:r>
          </a:p>
        </p:txBody>
      </p:sp>
    </p:spTree>
    <p:extLst>
      <p:ext uri="{BB962C8B-B14F-4D97-AF65-F5344CB8AC3E}">
        <p14:creationId xmlns:p14="http://schemas.microsoft.com/office/powerpoint/2010/main" val="343897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C0F1-C14C-46BE-9E0A-F278C865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7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A109-967C-0FFF-E750-EBEB454A4A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Segment applicants </a:t>
            </a:r>
            <a:br>
              <a:rPr lang="en-US" sz="2400" dirty="0"/>
            </a:br>
            <a:r>
              <a:rPr lang="en-US" sz="2400" dirty="0"/>
              <a:t>(target low-risk: high income, low </a:t>
            </a:r>
            <a:r>
              <a:rPr lang="en-US" sz="2400" dirty="0" err="1"/>
              <a:t>revol_util</a:t>
            </a:r>
            <a:r>
              <a:rPr lang="en-US" sz="2400" dirty="0"/>
              <a:t>, low DTI)</a:t>
            </a:r>
          </a:p>
          <a:p>
            <a:r>
              <a:rPr lang="en-US" sz="2400" dirty="0"/>
              <a:t>Apply risk-based pricing: higher rates for higher predicted default probability.</a:t>
            </a:r>
          </a:p>
          <a:p>
            <a:r>
              <a:rPr lang="en-US" sz="2400" dirty="0"/>
              <a:t>Offer investor 'top safe loans' filter to improve returns.</a:t>
            </a:r>
          </a:p>
          <a:p>
            <a:r>
              <a:rPr lang="en-US" sz="2400" dirty="0"/>
              <a:t>Monitor fairness, performance drift; retrain quarterly.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DCF74-5F47-F190-B1C9-F94A39D268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Segment applicants </a:t>
            </a:r>
            <a:br>
              <a:rPr lang="en-US" sz="2400" dirty="0"/>
            </a:br>
            <a:r>
              <a:rPr lang="en-US" sz="2400" dirty="0"/>
              <a:t>(target low-risk: high income, low </a:t>
            </a:r>
            <a:r>
              <a:rPr lang="en-US" sz="2400" dirty="0" err="1"/>
              <a:t>revol_util</a:t>
            </a:r>
            <a:r>
              <a:rPr lang="en-US" sz="2400" dirty="0"/>
              <a:t>, low DTI)</a:t>
            </a:r>
          </a:p>
          <a:p>
            <a:r>
              <a:rPr lang="en-US" sz="2400" dirty="0"/>
              <a:t>Apply risk-based pricing: higher rates for higher predicted default probability.</a:t>
            </a:r>
          </a:p>
          <a:p>
            <a:r>
              <a:rPr lang="en-US" sz="2400" dirty="0"/>
              <a:t>Offer investor 'top safe loans' filter to improve returns.</a:t>
            </a:r>
          </a:p>
          <a:p>
            <a:r>
              <a:rPr lang="en-US" sz="2400" dirty="0"/>
              <a:t>Monitor fairness, performance drift; retrain quarterly.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62438-3CB5-93D1-4DAC-06FE1AD73140}"/>
              </a:ext>
            </a:extLst>
          </p:cNvPr>
          <p:cNvSpPr txBox="1"/>
          <p:nvPr/>
        </p:nvSpPr>
        <p:spPr>
          <a:xfrm>
            <a:off x="838200" y="1206374"/>
            <a:ext cx="518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Business Recommendation(s)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AB288-E1DD-4622-ABB7-39FB2923CB74}"/>
              </a:ext>
            </a:extLst>
          </p:cNvPr>
          <p:cNvSpPr txBox="1"/>
          <p:nvPr/>
        </p:nvSpPr>
        <p:spPr>
          <a:xfrm>
            <a:off x="6172200" y="1206374"/>
            <a:ext cx="518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Next Step(s)</a:t>
            </a:r>
          </a:p>
        </p:txBody>
      </p:sp>
    </p:spTree>
    <p:extLst>
      <p:ext uri="{BB962C8B-B14F-4D97-AF65-F5344CB8AC3E}">
        <p14:creationId xmlns:p14="http://schemas.microsoft.com/office/powerpoint/2010/main" val="174289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8A63-D518-446E-7A99-BD6B6A0E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754" y="2791788"/>
            <a:ext cx="2892491" cy="12744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0070C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0341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519</Words>
  <Application>Microsoft Macintosh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Lending Club Credit Risk Modeling  - “Maximize Profits”</vt:lpstr>
      <vt:lpstr>Business Objectives</vt:lpstr>
      <vt:lpstr>Data Overview</vt:lpstr>
      <vt:lpstr>Key Insights</vt:lpstr>
      <vt:lpstr>Model Performance</vt:lpstr>
      <vt:lpstr>Executive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MANOHARAN, SUNDARESAN</dc:creator>
  <cp:lastModifiedBy>Manoharan, Sundaresan (Contractor)</cp:lastModifiedBy>
  <cp:revision>9</cp:revision>
  <dcterms:created xsi:type="dcterms:W3CDTF">2025-10-28T15:17:23Z</dcterms:created>
  <dcterms:modified xsi:type="dcterms:W3CDTF">2025-10-29T04:29:25Z</dcterms:modified>
</cp:coreProperties>
</file>