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5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bafb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274320" rIns="274320" tIns="182880" bIns="182880" anchor="ctr" anchorCtr="1">
            <a:normAutofit/>
          </a:bodyPr>
          <a:p>
            <a:pPr algn="ctr">
              <a:lnSpc>
                <a:spcPct val="90000"/>
              </a:lnSpc>
            </a:pP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Click to edit Master title style</a:t>
            </a:r>
            <a:endParaRPr b="0" lang="en-US" sz="3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73DAE47-3C78-4A18-9EE3-1C2DFE6B2A23}" type="datetime">
              <a:rPr b="0" lang="en-US" sz="1050" spc="-1" strike="noStrike">
                <a:solidFill>
                  <a:srgbClr val="ffffff"/>
                </a:solidFill>
                <a:latin typeface="Gill Sans MT"/>
              </a:rPr>
              <a:t>6/1/21</a:t>
            </a:fld>
            <a:endParaRPr b="0" lang="pt-PT" sz="105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</p:spPr>
        <p:txBody>
          <a:bodyPr lIns="18360" rIns="18360" anchor="ctr">
            <a:noAutofit/>
          </a:bodyPr>
          <a:p>
            <a:pPr algn="ctr">
              <a:lnSpc>
                <a:spcPct val="100000"/>
              </a:lnSpc>
            </a:pPr>
            <a:fld id="{B90A65BE-5AFD-42A7-8336-85C72DE1B550}" type="slidenum">
              <a:rPr b="0" lang="en-US" sz="1100" spc="-1" strike="noStrike">
                <a:solidFill>
                  <a:srgbClr val="ffffff"/>
                </a:solidFill>
                <a:latin typeface="Gill Sans MT"/>
              </a:rPr>
              <a:t>&lt;number&gt;</a:t>
            </a:fld>
            <a:endParaRPr b="0" lang="pt-PT" sz="11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Second Outline Level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Edit Master text styles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Second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2" marL="6858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Third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3" marL="9144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Fourth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4" marL="11430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Fifth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310E0A2-15F5-4A50-9D31-029573B9C73C}" type="datetime">
              <a:rPr b="0" lang="en-US" sz="1050" spc="-1" strike="noStrike">
                <a:solidFill>
                  <a:srgbClr val="000000"/>
                </a:solidFill>
                <a:latin typeface="Gill Sans MT"/>
              </a:rPr>
              <a:t>6/1/21</a:t>
            </a:fld>
            <a:endParaRPr b="0" lang="pt-PT" sz="105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</p:spPr>
        <p:txBody>
          <a:bodyPr lIns="18360" rIns="18360" anchor="ctr">
            <a:noAutofit/>
          </a:bodyPr>
          <a:p>
            <a:pPr algn="ctr">
              <a:lnSpc>
                <a:spcPct val="100000"/>
              </a:lnSpc>
            </a:pPr>
            <a:fld id="{F488FDF4-639C-4321-B98A-95AF8E4DA544}" type="slidenum">
              <a:rPr b="0" lang="en-US" sz="1100" spc="-1" strike="noStrike">
                <a:solidFill>
                  <a:srgbClr val="ffffff"/>
                </a:solidFill>
                <a:latin typeface="Gill Sans MT"/>
              </a:rPr>
              <a:t>&lt;number&gt;</a:t>
            </a:fld>
            <a:endParaRPr b="0" lang="pt-PT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600200" y="2386800"/>
            <a:ext cx="8991360" cy="1645560"/>
          </a:xfrm>
          <a:prstGeom prst="rect">
            <a:avLst/>
          </a:prstGeom>
          <a:solidFill>
            <a:srgbClr val="ffffff"/>
          </a:solidFill>
          <a:ln cap="sq" w="38160">
            <a:solidFill>
              <a:srgbClr val="404040"/>
            </a:solidFill>
            <a:miter/>
          </a:ln>
        </p:spPr>
        <p:txBody>
          <a:bodyPr lIns="274320" rIns="274320" tIns="182880" bIns="182880" anchor="ctr" anchorCtr="1">
            <a:normAutofit fontScale="76000"/>
          </a:bodyPr>
          <a:p>
            <a:pPr algn="ctr">
              <a:lnSpc>
                <a:spcPct val="90000"/>
              </a:lnSpc>
            </a:pP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EAD Project II:</a:t>
            </a:r>
            <a:br/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World Happiness index analysis</a:t>
            </a:r>
            <a:endParaRPr b="0" lang="en-US" sz="3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2695320" y="4352400"/>
            <a:ext cx="6801120" cy="1239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Miguel Tavares up200902937</a:t>
            </a:r>
            <a:endParaRPr b="0" lang="pt-PT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Hélder Vieira up201503395</a:t>
            </a:r>
            <a:endParaRPr b="0" lang="pt-PT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MDS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2231280" y="395640"/>
            <a:ext cx="7729200" cy="684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HIERARCHICAL Clustering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648000" y="1512000"/>
            <a:ext cx="4391280" cy="5183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5400000" y="1565280"/>
            <a:ext cx="2736000" cy="258120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8210880" y="1596960"/>
            <a:ext cx="2877120" cy="399420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4"/>
          <a:stretch/>
        </p:blipFill>
        <p:spPr>
          <a:xfrm>
            <a:off x="5400000" y="3721680"/>
            <a:ext cx="2784240" cy="220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Clustering Comparison</a:t>
            </a:r>
            <a:endParaRPr b="0" lang="en-US" sz="2800" spc="199" strike="noStrike" cap="all">
              <a:solidFill>
                <a:srgbClr val="262626"/>
              </a:solidFill>
              <a:latin typeface="Gill Sans MT"/>
            </a:endParaRPr>
          </a:p>
        </p:txBody>
      </p:sp>
      <p:graphicFrame>
        <p:nvGraphicFramePr>
          <p:cNvPr id="111" name="Table 2"/>
          <p:cNvGraphicFramePr/>
          <p:nvPr/>
        </p:nvGraphicFramePr>
        <p:xfrm>
          <a:off x="3308040" y="3281760"/>
          <a:ext cx="7728840" cy="729000"/>
        </p:xfrm>
        <a:graphic>
          <a:graphicData uri="http://schemas.openxmlformats.org/drawingml/2006/table">
            <a:tbl>
              <a:tblPr/>
              <a:tblGrid>
                <a:gridCol w="1932120"/>
                <a:gridCol w="1932120"/>
                <a:gridCol w="1932120"/>
              </a:tblGrid>
              <a:tr h="3646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t-PT" sz="1800" spc="-1" strike="noStrike">
                          <a:latin typeface="Arial"/>
                        </a:rPr>
                        <a:t>Jaccard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t-PT" sz="1800" spc="-1" strike="noStrike">
                          <a:latin typeface="Arial"/>
                        </a:rPr>
                        <a:t>Rand Index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46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pt-PT" sz="1800" spc="-1" strike="noStrike">
                          <a:latin typeface="Arial"/>
                        </a:rPr>
                        <a:t>Result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t-PT" sz="1800" spc="-1" strike="noStrike">
                          <a:latin typeface="Times New Roman"/>
                        </a:rPr>
                        <a:t>0.6092326</a:t>
                      </a:r>
                      <a:endParaRPr b="0" lang="pt-PT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pt-PT" sz="1800" spc="-1" strike="noStrike">
                          <a:latin typeface="Times New Roman"/>
                        </a:rPr>
                        <a:t>0.7801489</a:t>
                      </a:r>
                      <a:endParaRPr b="0" lang="pt-PT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Classification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Data from the PCA derived components was used (75% of the total variance explained by 2 components); 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‘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Continent’ was used as the target variable;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A stratified split with 60% of the data for train (95 countries) and 40% test (61 countries) was applied, a seed was used to allow results duplication;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Classification methods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LDA – Linear Discriminant Analysis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MLR- Multinomial Logistic Regression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Classification - LDA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Training:</a:t>
            </a:r>
            <a:br/>
            <a:br/>
            <a:br/>
            <a:br/>
            <a:br/>
            <a:br/>
            <a:br/>
            <a:br/>
            <a:br/>
            <a:br/>
            <a:br/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It resulted in a 55.8% accuracy over the training data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pic>
        <p:nvPicPr>
          <p:cNvPr id="118" name="Picture 3" descr=""/>
          <p:cNvPicPr/>
          <p:nvPr/>
        </p:nvPicPr>
        <p:blipFill>
          <a:blip r:embed="rId1"/>
          <a:stretch/>
        </p:blipFill>
        <p:spPr>
          <a:xfrm>
            <a:off x="1490040" y="3155400"/>
            <a:ext cx="9211680" cy="206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Classification – Lda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Class specific training results: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grpSp>
        <p:nvGrpSpPr>
          <p:cNvPr id="121" name="Group 3"/>
          <p:cNvGrpSpPr/>
          <p:nvPr/>
        </p:nvGrpSpPr>
        <p:grpSpPr>
          <a:xfrm>
            <a:off x="777600" y="3632400"/>
            <a:ext cx="10990080" cy="1654920"/>
            <a:chOff x="777600" y="3632400"/>
            <a:chExt cx="10990080" cy="1654920"/>
          </a:xfrm>
        </p:grpSpPr>
        <p:pic>
          <p:nvPicPr>
            <p:cNvPr id="122" name="Picture 3" descr=""/>
            <p:cNvPicPr/>
            <p:nvPr/>
          </p:nvPicPr>
          <p:blipFill>
            <a:blip r:embed="rId1"/>
            <a:srcRect l="0" t="0" r="0" b="3479"/>
            <a:stretch/>
          </p:blipFill>
          <p:spPr>
            <a:xfrm>
              <a:off x="777600" y="3632400"/>
              <a:ext cx="9083520" cy="1654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3" name="Picture 4" descr=""/>
            <p:cNvPicPr/>
            <p:nvPr/>
          </p:nvPicPr>
          <p:blipFill>
            <a:blip r:embed="rId2"/>
            <a:stretch/>
          </p:blipFill>
          <p:spPr>
            <a:xfrm>
              <a:off x="9861480" y="3639600"/>
              <a:ext cx="1906200" cy="164772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Classification - lda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Test: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The model scored 67 % in terms of test accuracy;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pic>
        <p:nvPicPr>
          <p:cNvPr id="126" name="Picture 3" descr=""/>
          <p:cNvPicPr/>
          <p:nvPr/>
        </p:nvPicPr>
        <p:blipFill>
          <a:blip r:embed="rId1"/>
          <a:stretch/>
        </p:blipFill>
        <p:spPr>
          <a:xfrm>
            <a:off x="1928160" y="3274560"/>
            <a:ext cx="8335080" cy="182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Classification - MLR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2231280" y="2638080"/>
            <a:ext cx="7729200" cy="4120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Training</a:t>
            </a:r>
            <a:br/>
            <a:br/>
            <a:br/>
            <a:br/>
            <a:br/>
            <a:br/>
            <a:br/>
            <a:br/>
            <a:br/>
            <a:br/>
            <a:br/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MLR resulted in a 61% accuracy over the training set 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pic>
        <p:nvPicPr>
          <p:cNvPr id="129" name="Picture 3" descr=""/>
          <p:cNvPicPr/>
          <p:nvPr/>
        </p:nvPicPr>
        <p:blipFill>
          <a:blip r:embed="rId1"/>
          <a:stretch/>
        </p:blipFill>
        <p:spPr>
          <a:xfrm>
            <a:off x="1900440" y="3339360"/>
            <a:ext cx="8887680" cy="204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Classification - MLR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Specific class results: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pic>
        <p:nvPicPr>
          <p:cNvPr id="132" name="Picture 3" descr=""/>
          <p:cNvPicPr/>
          <p:nvPr/>
        </p:nvPicPr>
        <p:blipFill>
          <a:blip r:embed="rId1"/>
          <a:stretch/>
        </p:blipFill>
        <p:spPr>
          <a:xfrm>
            <a:off x="278280" y="3271320"/>
            <a:ext cx="11777760" cy="219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Classification - mlr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2231280" y="2638080"/>
            <a:ext cx="7729200" cy="4040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Test:</a:t>
            </a:r>
            <a:br/>
            <a:br/>
            <a:br/>
            <a:br/>
            <a:br/>
            <a:br/>
            <a:br/>
            <a:br/>
            <a:br/>
            <a:br/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 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Accuracy: 62.3%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pic>
        <p:nvPicPr>
          <p:cNvPr id="135" name="Picture 3" descr=""/>
          <p:cNvPicPr/>
          <p:nvPr/>
        </p:nvPicPr>
        <p:blipFill>
          <a:blip r:embed="rId1"/>
          <a:stretch/>
        </p:blipFill>
        <p:spPr>
          <a:xfrm>
            <a:off x="1417680" y="3227760"/>
            <a:ext cx="9535320" cy="217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Dataset description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Hapiness Index of several countries from 2019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Most of the data retrieved through surveys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Classification - mlr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Specific class test results: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pic>
        <p:nvPicPr>
          <p:cNvPr id="138" name="Picture 4" descr=""/>
          <p:cNvPicPr/>
          <p:nvPr/>
        </p:nvPicPr>
        <p:blipFill>
          <a:blip r:embed="rId1"/>
          <a:stretch/>
        </p:blipFill>
        <p:spPr>
          <a:xfrm>
            <a:off x="558720" y="3321360"/>
            <a:ext cx="11074680" cy="206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Model comparison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2231280" y="2638080"/>
            <a:ext cx="7729200" cy="3931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Both models had a similar performance with more than 60% accuracy for the test dataset;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Both classified relatively well countries that belong to Europe and Africa;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In the other continents the classification was worse, this can be explained by the fact that some of the continents like Oceania, South America and North America have a smaller representation in the dataset;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Parameter tuning could improve the obtained results;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Dataset description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Features: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Score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GDP per capita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Social Support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Healthy life expectancy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Freedom to make life choices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Generosity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Perception of corruption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 rot="6000">
            <a:off x="2802240" y="66240"/>
            <a:ext cx="6480000" cy="64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Kmeans Clustering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253880" y="2366280"/>
            <a:ext cx="6666120" cy="4113720"/>
          </a:xfrm>
          <a:prstGeom prst="rect">
            <a:avLst/>
          </a:prstGeom>
          <a:ln>
            <a:noFill/>
          </a:ln>
        </p:spPr>
      </p:pic>
      <p:sp>
        <p:nvSpPr>
          <p:cNvPr id="91" name="TextShape 2"/>
          <p:cNvSpPr txBox="1"/>
          <p:nvPr/>
        </p:nvSpPr>
        <p:spPr>
          <a:xfrm>
            <a:off x="8208000" y="4045680"/>
            <a:ext cx="295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Elbow point: k = 3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Kmeans Clustering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253880" y="2366280"/>
            <a:ext cx="6666120" cy="4113720"/>
          </a:xfrm>
          <a:prstGeom prst="rect">
            <a:avLst/>
          </a:prstGeom>
          <a:ln>
            <a:noFill/>
          </a:ln>
        </p:spPr>
      </p:pic>
      <p:sp>
        <p:nvSpPr>
          <p:cNvPr id="94" name="TextShape 2"/>
          <p:cNvSpPr txBox="1"/>
          <p:nvPr/>
        </p:nvSpPr>
        <p:spPr>
          <a:xfrm>
            <a:off x="8208000" y="4045680"/>
            <a:ext cx="295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Elbow point: k = 3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2232000" y="432000"/>
            <a:ext cx="7729200" cy="79200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Kmeans Clustering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152000" y="1800000"/>
            <a:ext cx="4176000" cy="475200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7737120" y="1800000"/>
            <a:ext cx="3134880" cy="236988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3"/>
          <a:stretch/>
        </p:blipFill>
        <p:spPr>
          <a:xfrm>
            <a:off x="6356160" y="4227120"/>
            <a:ext cx="4155840" cy="239688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4"/>
          <a:stretch/>
        </p:blipFill>
        <p:spPr>
          <a:xfrm>
            <a:off x="5400000" y="1824120"/>
            <a:ext cx="2292840" cy="231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Hierarchical Clustering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208000" y="4045680"/>
            <a:ext cx="295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Elbow point: k = 3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037880" y="2376000"/>
            <a:ext cx="6666120" cy="411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2231280" y="432000"/>
            <a:ext cx="7729200" cy="93600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HIERARCHICAL Clustering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008000" y="1656000"/>
            <a:ext cx="10247760" cy="46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98</TotalTime>
  <Application>LibreOffice/6.4.7.2$Linux_X86_64 LibreOffice_project/40$Build-2</Application>
  <Words>222</Words>
  <Paragraphs>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2021-06-01T17:34:27Z</dcterms:created>
  <dc:creator>CARVALHO VIEIRA Hélder Miguel</dc:creator>
  <dc:description/>
  <dc:language>pt-PT</dc:language>
  <cp:lastModifiedBy/>
  <dcterms:modified xsi:type="dcterms:W3CDTF">2021-06-01T21:32:48Z</dcterms:modified>
  <cp:revision>15</cp:revision>
  <dc:subject/>
  <dc:title>EAD Project II: World Happiness index analysis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