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71" r:id="rId3"/>
    <p:sldId id="258" r:id="rId4"/>
    <p:sldId id="267" r:id="rId5"/>
    <p:sldId id="268" r:id="rId6"/>
    <p:sldId id="261" r:id="rId7"/>
    <p:sldId id="262" r:id="rId8"/>
    <p:sldId id="263" r:id="rId9"/>
    <p:sldId id="264" r:id="rId10"/>
    <p:sldId id="265" r:id="rId11"/>
    <p:sldId id="266" r:id="rId12"/>
    <p:sldId id="269" r:id="rId13"/>
    <p:sldId id="270" r:id="rId14"/>
    <p:sldId id="260" r:id="rId15"/>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4" autoAdjust="0"/>
    <p:restoredTop sz="94648" autoAdjust="0"/>
  </p:normalViewPr>
  <p:slideViewPr>
    <p:cSldViewPr snapToGrid="0">
      <p:cViewPr varScale="1">
        <p:scale>
          <a:sx n="91" d="100"/>
          <a:sy n="91" d="100"/>
        </p:scale>
        <p:origin x="138"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07/12/2023</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07/12/2023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10</a:t>
            </a:fld>
            <a:endParaRPr lang="it-IT"/>
          </a:p>
        </p:txBody>
      </p:sp>
    </p:spTree>
    <p:extLst>
      <p:ext uri="{BB962C8B-B14F-4D97-AF65-F5344CB8AC3E}">
        <p14:creationId xmlns:p14="http://schemas.microsoft.com/office/powerpoint/2010/main" val="370630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11</a:t>
            </a:fld>
            <a:endParaRPr lang="it-IT"/>
          </a:p>
        </p:txBody>
      </p:sp>
    </p:spTree>
    <p:extLst>
      <p:ext uri="{BB962C8B-B14F-4D97-AF65-F5344CB8AC3E}">
        <p14:creationId xmlns:p14="http://schemas.microsoft.com/office/powerpoint/2010/main" val="3824442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12</a:t>
            </a:fld>
            <a:endParaRPr lang="it-IT"/>
          </a:p>
        </p:txBody>
      </p:sp>
    </p:spTree>
    <p:extLst>
      <p:ext uri="{BB962C8B-B14F-4D97-AF65-F5344CB8AC3E}">
        <p14:creationId xmlns:p14="http://schemas.microsoft.com/office/powerpoint/2010/main" val="2336150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13</a:t>
            </a:fld>
            <a:endParaRPr lang="it-IT"/>
          </a:p>
        </p:txBody>
      </p:sp>
    </p:spTree>
    <p:extLst>
      <p:ext uri="{BB962C8B-B14F-4D97-AF65-F5344CB8AC3E}">
        <p14:creationId xmlns:p14="http://schemas.microsoft.com/office/powerpoint/2010/main" val="4121373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14</a:t>
            </a:fld>
            <a:endParaRPr lang="it-IT"/>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2</a:t>
            </a:fld>
            <a:endParaRPr lang="it-IT"/>
          </a:p>
        </p:txBody>
      </p:sp>
    </p:spTree>
    <p:extLst>
      <p:ext uri="{BB962C8B-B14F-4D97-AF65-F5344CB8AC3E}">
        <p14:creationId xmlns:p14="http://schemas.microsoft.com/office/powerpoint/2010/main" val="89191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3</a:t>
            </a:fld>
            <a:endParaRPr lang="it-IT"/>
          </a:p>
        </p:txBody>
      </p:sp>
    </p:spTree>
    <p:extLst>
      <p:ext uri="{BB962C8B-B14F-4D97-AF65-F5344CB8AC3E}">
        <p14:creationId xmlns:p14="http://schemas.microsoft.com/office/powerpoint/2010/main" val="45280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4</a:t>
            </a:fld>
            <a:endParaRPr lang="it-IT"/>
          </a:p>
        </p:txBody>
      </p:sp>
    </p:spTree>
    <p:extLst>
      <p:ext uri="{BB962C8B-B14F-4D97-AF65-F5344CB8AC3E}">
        <p14:creationId xmlns:p14="http://schemas.microsoft.com/office/powerpoint/2010/main" val="2660120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5</a:t>
            </a:fld>
            <a:endParaRPr lang="it-IT"/>
          </a:p>
        </p:txBody>
      </p:sp>
    </p:spTree>
    <p:extLst>
      <p:ext uri="{BB962C8B-B14F-4D97-AF65-F5344CB8AC3E}">
        <p14:creationId xmlns:p14="http://schemas.microsoft.com/office/powerpoint/2010/main" val="225364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6</a:t>
            </a:fld>
            <a:endParaRPr lang="it-IT"/>
          </a:p>
        </p:txBody>
      </p:sp>
    </p:spTree>
    <p:extLst>
      <p:ext uri="{BB962C8B-B14F-4D97-AF65-F5344CB8AC3E}">
        <p14:creationId xmlns:p14="http://schemas.microsoft.com/office/powerpoint/2010/main" val="2703433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7</a:t>
            </a:fld>
            <a:endParaRPr lang="it-IT"/>
          </a:p>
        </p:txBody>
      </p:sp>
    </p:spTree>
    <p:extLst>
      <p:ext uri="{BB962C8B-B14F-4D97-AF65-F5344CB8AC3E}">
        <p14:creationId xmlns:p14="http://schemas.microsoft.com/office/powerpoint/2010/main" val="118617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8</a:t>
            </a:fld>
            <a:endParaRPr lang="it-IT"/>
          </a:p>
        </p:txBody>
      </p:sp>
    </p:spTree>
    <p:extLst>
      <p:ext uri="{BB962C8B-B14F-4D97-AF65-F5344CB8AC3E}">
        <p14:creationId xmlns:p14="http://schemas.microsoft.com/office/powerpoint/2010/main" val="410988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9</a:t>
            </a:fld>
            <a:endParaRPr lang="it-IT"/>
          </a:p>
        </p:txBody>
      </p:sp>
    </p:spTree>
    <p:extLst>
      <p:ext uri="{BB962C8B-B14F-4D97-AF65-F5344CB8AC3E}">
        <p14:creationId xmlns:p14="http://schemas.microsoft.com/office/powerpoint/2010/main" val="25504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US" noProof="0"/>
              <a:t>Click to edit Master title style</a:t>
            </a:r>
            <a:endParaRPr lang="it-IT" noProof="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it-IT" noProof="0"/>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07/12/2023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en-US" noProof="0"/>
              <a:t>Click to edit Master title style</a:t>
            </a:r>
            <a:endParaRPr lang="it-IT" noProof="0"/>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07/12/2023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en-US" noProof="0"/>
              <a:t>Click to edit Master title style</a:t>
            </a:r>
            <a:endParaRPr lang="it-IT" noProof="0"/>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07/12/2023</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en-US" noProof="0"/>
              <a:t>Click to edit Master title style</a:t>
            </a:r>
            <a:endParaRPr lang="it-IT" noProof="0"/>
          </a:p>
        </p:txBody>
      </p:sp>
      <p:sp>
        <p:nvSpPr>
          <p:cNvPr id="3" name="Segnaposto contenuto 2"/>
          <p:cNvSpPr>
            <a:spLocks noGrp="1"/>
          </p:cNvSpPr>
          <p:nvPr>
            <p:ph idx="1"/>
          </p:nvPr>
        </p:nvSpPr>
        <p:spPr>
          <a:xfrm>
            <a:off x="581192" y="2180496"/>
            <a:ext cx="11029615" cy="3678303"/>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07/12/2023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US" noProof="0"/>
              <a:t>Click to edit Master title style</a:t>
            </a:r>
            <a:endParaRPr lang="it-IT" noProof="0"/>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07/12/2023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en-US" noProof="0"/>
              <a:t>Click to edit Master title style</a:t>
            </a:r>
            <a:endParaRPr lang="it-IT" noProof="0"/>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07/12/2023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en-US" noProof="0"/>
              <a:t>Click to edit Master title style</a:t>
            </a:r>
            <a:endParaRPr lang="it-IT" noProof="0"/>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07/12/2023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07/12/2023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en-US" noProof="0"/>
              <a:t>Click to edit Master title style</a:t>
            </a:r>
            <a:endParaRPr lang="it-IT"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07/12/2023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US" noProof="0"/>
              <a:t>Click to edit Master title style</a:t>
            </a:r>
            <a:endParaRPr lang="it-IT" noProof="0"/>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07/12/2023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US" noProof="0"/>
              <a:t>Click to edit Master title style</a:t>
            </a:r>
            <a:endParaRPr lang="it-IT" noProof="0"/>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it-IT" noProof="0"/>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07/12/2023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07/12/2023</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github/mvtt3o/principi-project/blob/main/EyeTrackingTest1.0.ipynb#scrollTo=9y5ScHGX8kI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hips.hearstapps.com/autoweek/assets/s3fs-public/Eye_Tracking_on_an_F1_car%252520(1).gi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it-IT" sz="6000" dirty="0">
                <a:solidFill>
                  <a:schemeClr val="bg1"/>
                </a:solidFill>
              </a:rPr>
              <a:t>EYE TRACKING</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it-IT"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Erosione</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3" y="2228005"/>
            <a:ext cx="11029616" cy="1870660"/>
          </a:xfrm>
        </p:spPr>
        <p:txBody>
          <a:bodyPr/>
          <a:lstStyle/>
          <a:p>
            <a:r>
              <a:rPr lang="it-IT" dirty="0"/>
              <a:t>Descrizione: L'erosione è un'operazione che restringe l'area degli oggetti bianchi in un'immagine binaria.</a:t>
            </a:r>
          </a:p>
          <a:p>
            <a:r>
              <a:rPr lang="it-IT" dirty="0"/>
              <a:t>Come funziona: Simile alla dilatazione, si applica un elemento strutturante all'immagine. Tuttavia, in questo caso, tutti i pixel sottostanti diventano bianchi solo se tutti i pixel nel kernel sono bianchi.</a:t>
            </a:r>
          </a:p>
          <a:p>
            <a:r>
              <a:rPr lang="it-IT" dirty="0"/>
              <a:t>Utilizzo: L'erosione è spesso utilizzata per separare regioni di oggetti vicini e per eliminare dettagli non desiderati. </a:t>
            </a:r>
          </a:p>
        </p:txBody>
      </p:sp>
      <p:pic>
        <p:nvPicPr>
          <p:cNvPr id="3" name="Immagine 4">
            <a:extLst>
              <a:ext uri="{FF2B5EF4-FFF2-40B4-BE49-F238E27FC236}">
                <a16:creationId xmlns:a16="http://schemas.microsoft.com/office/drawing/2014/main" id="{8491E7F8-2CD7-F6B2-6A94-DF8DD93DA9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91521" y="4093903"/>
            <a:ext cx="2162175" cy="2143125"/>
          </a:xfrm>
          <a:prstGeom prst="rect">
            <a:avLst/>
          </a:prstGeom>
          <a:noFill/>
          <a:ln>
            <a:noFill/>
          </a:ln>
        </p:spPr>
      </p:pic>
      <p:pic>
        <p:nvPicPr>
          <p:cNvPr id="5" name="Immagine 3">
            <a:extLst>
              <a:ext uri="{FF2B5EF4-FFF2-40B4-BE49-F238E27FC236}">
                <a16:creationId xmlns:a16="http://schemas.microsoft.com/office/drawing/2014/main" id="{15A0C482-6471-546F-AB1A-48214ED126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88828" y="4098665"/>
            <a:ext cx="2133600" cy="2133600"/>
          </a:xfrm>
          <a:prstGeom prst="rect">
            <a:avLst/>
          </a:prstGeom>
          <a:noFill/>
          <a:ln>
            <a:noFill/>
          </a:ln>
        </p:spPr>
      </p:pic>
      <p:sp>
        <p:nvSpPr>
          <p:cNvPr id="8" name="TextBox 7">
            <a:extLst>
              <a:ext uri="{FF2B5EF4-FFF2-40B4-BE49-F238E27FC236}">
                <a16:creationId xmlns:a16="http://schemas.microsoft.com/office/drawing/2014/main" id="{28550E22-B89E-9A2E-9CA5-FE041DA750D7}"/>
              </a:ext>
            </a:extLst>
          </p:cNvPr>
          <p:cNvSpPr txBox="1"/>
          <p:nvPr/>
        </p:nvSpPr>
        <p:spPr>
          <a:xfrm>
            <a:off x="3320697" y="6321021"/>
            <a:ext cx="1903822" cy="369332"/>
          </a:xfrm>
          <a:prstGeom prst="rect">
            <a:avLst/>
          </a:prstGeom>
          <a:noFill/>
        </p:spPr>
        <p:txBody>
          <a:bodyPr wrap="square">
            <a:spAutoFit/>
          </a:bodyPr>
          <a:lstStyle/>
          <a:p>
            <a:r>
              <a:rPr lang="it-IT" sz="1800" dirty="0">
                <a:effectLst/>
                <a:latin typeface="Calibri" panose="020F0502020204030204" pitchFamily="34" charset="0"/>
                <a:ea typeface="Calibri" panose="020F0502020204030204" pitchFamily="34" charset="0"/>
                <a:cs typeface="Times New Roman" panose="02020603050405020304" pitchFamily="18" charset="0"/>
              </a:rPr>
              <a:t>immagine di base </a:t>
            </a:r>
            <a:endParaRPr lang="it-IT" dirty="0"/>
          </a:p>
        </p:txBody>
      </p:sp>
      <p:sp>
        <p:nvSpPr>
          <p:cNvPr id="10" name="TextBox 9">
            <a:extLst>
              <a:ext uri="{FF2B5EF4-FFF2-40B4-BE49-F238E27FC236}">
                <a16:creationId xmlns:a16="http://schemas.microsoft.com/office/drawing/2014/main" id="{184477E0-8828-3D3A-9FB6-14F3BEA17925}"/>
              </a:ext>
            </a:extLst>
          </p:cNvPr>
          <p:cNvSpPr txBox="1"/>
          <p:nvPr/>
        </p:nvSpPr>
        <p:spPr>
          <a:xfrm>
            <a:off x="6075325" y="6321021"/>
            <a:ext cx="6094206" cy="369332"/>
          </a:xfrm>
          <a:prstGeom prst="rect">
            <a:avLst/>
          </a:prstGeom>
          <a:noFill/>
        </p:spPr>
        <p:txBody>
          <a:bodyPr wrap="square">
            <a:spAutoFit/>
          </a:bodyPr>
          <a:lstStyle/>
          <a:p>
            <a:r>
              <a:rPr lang="it-IT"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Immagine erosa con un filtro quadrato 3x3</a:t>
            </a:r>
            <a:endParaRPr lang="it-IT" dirty="0"/>
          </a:p>
        </p:txBody>
      </p:sp>
    </p:spTree>
    <p:extLst>
      <p:ext uri="{BB962C8B-B14F-4D97-AF65-F5344CB8AC3E}">
        <p14:creationId xmlns:p14="http://schemas.microsoft.com/office/powerpoint/2010/main" val="39413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CODICE</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4"/>
            <a:ext cx="11029615" cy="418378"/>
          </a:xfrm>
        </p:spPr>
        <p:txBody>
          <a:bodyPr/>
          <a:lstStyle/>
          <a:p>
            <a:r>
              <a:rPr lang="it-IT" dirty="0">
                <a:hlinkClick r:id="rId3"/>
              </a:rPr>
              <a:t>Link</a:t>
            </a:r>
            <a:endParaRPr lang="it-IT" dirty="0"/>
          </a:p>
        </p:txBody>
      </p:sp>
    </p:spTree>
    <p:extLst>
      <p:ext uri="{BB962C8B-B14F-4D97-AF65-F5344CB8AC3E}">
        <p14:creationId xmlns:p14="http://schemas.microsoft.com/office/powerpoint/2010/main" val="110999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t>Utilizzo delle immagini</a:t>
            </a:r>
          </a:p>
        </p:txBody>
      </p:sp>
      <p:pic>
        <p:nvPicPr>
          <p:cNvPr id="3" name="Picture 2" descr="A screenshot of a computer&#10;&#10;Description automatically generated">
            <a:extLst>
              <a:ext uri="{FF2B5EF4-FFF2-40B4-BE49-F238E27FC236}">
                <a16:creationId xmlns:a16="http://schemas.microsoft.com/office/drawing/2014/main" id="{07FE3FEE-DDCF-82CC-398E-5909379A8ACD}"/>
              </a:ext>
            </a:extLst>
          </p:cNvPr>
          <p:cNvPicPr>
            <a:picLocks noChangeAspect="1"/>
          </p:cNvPicPr>
          <p:nvPr/>
        </p:nvPicPr>
        <p:blipFill rotWithShape="1">
          <a:blip r:embed="rId3"/>
          <a:srcRect l="48706" t="17332" r="10474" b="21276"/>
          <a:stretch/>
        </p:blipFill>
        <p:spPr bwMode="auto">
          <a:xfrm>
            <a:off x="1145153" y="2228003"/>
            <a:ext cx="4294470" cy="3633047"/>
          </a:xfrm>
          <a:prstGeom prst="rect">
            <a:avLst/>
          </a:prstGeom>
          <a:noFill/>
          <a:ln>
            <a:noFill/>
          </a:ln>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C1843B7C-AFF6-440A-A4FD-6DE7AC31DBDF}"/>
              </a:ext>
            </a:extLst>
          </p:cNvPr>
          <p:cNvSpPr>
            <a:spLocks noGrp="1"/>
          </p:cNvSpPr>
          <p:nvPr>
            <p:ph sz="half" idx="2"/>
          </p:nvPr>
        </p:nvSpPr>
        <p:spPr>
          <a:xfrm>
            <a:off x="6188417" y="2228003"/>
            <a:ext cx="5422392" cy="3633047"/>
          </a:xfrm>
        </p:spPr>
        <p:txBody>
          <a:bodyPr anchor="ctr">
            <a:normAutofit/>
          </a:bodyPr>
          <a:lstStyle/>
          <a:p>
            <a:pPr>
              <a:lnSpc>
                <a:spcPct val="90000"/>
              </a:lnSpc>
            </a:pPr>
            <a:r>
              <a:rPr lang="it-IT" b="1" kern="100" dirty="0">
                <a:effectLst/>
              </a:rPr>
              <a:t>Dopo questi processi, solo l'area dell'iride e della pupilla è stata contrassegnata in nero e tutte le altre aree sono diventate bianche.</a:t>
            </a:r>
          </a:p>
          <a:p>
            <a:pPr>
              <a:lnSpc>
                <a:spcPct val="90000"/>
              </a:lnSpc>
            </a:pPr>
            <a:r>
              <a:rPr lang="it-IT" b="1" dirty="0">
                <a:effectLst/>
              </a:rPr>
              <a:t>Con quattro coordinate su ciascuna immagine, è stata calcolata la matrice di trasformazione di proiezione, e quindi le altre coordinate dell'immagine dell'occhio potevano essere abbinate alla vista frontale. </a:t>
            </a:r>
          </a:p>
          <a:p>
            <a:pPr>
              <a:lnSpc>
                <a:spcPct val="90000"/>
              </a:lnSpc>
            </a:pPr>
            <a:r>
              <a:rPr lang="it-IT" b="1" kern="100" dirty="0">
                <a:effectLst/>
              </a:rPr>
              <a:t>Dopo tutti questi passaggi, il casco di tracciamento degli occhi è in grado di identificare in tempo reale dove una persona sta guardando.</a:t>
            </a:r>
            <a:endParaRPr lang="it-IT" kern="100" dirty="0">
              <a:effectLst/>
            </a:endParaRPr>
          </a:p>
        </p:txBody>
      </p:sp>
    </p:spTree>
    <p:extLst>
      <p:ext uri="{BB962C8B-B14F-4D97-AF65-F5344CB8AC3E}">
        <p14:creationId xmlns:p14="http://schemas.microsoft.com/office/powerpoint/2010/main" val="184645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Risultati finali</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3"/>
            <a:ext cx="11029615" cy="3979159"/>
          </a:xfrm>
        </p:spPr>
        <p:txBody>
          <a:bodyPr/>
          <a:lstStyle/>
          <a:p>
            <a:r>
              <a:rPr lang="it-IT" b="1" dirty="0">
                <a:solidFill>
                  <a:srgbClr val="0F0F0F"/>
                </a:solidFill>
                <a:latin typeface="Calibri" panose="020F0502020204030204" pitchFamily="34" charset="0"/>
                <a:ea typeface="Calibri" panose="020F0502020204030204" pitchFamily="34" charset="0"/>
              </a:rPr>
              <a:t>L</a:t>
            </a:r>
            <a:r>
              <a:rPr lang="it-IT" sz="1800" b="1" dirty="0">
                <a:solidFill>
                  <a:srgbClr val="0F0F0F"/>
                </a:solidFill>
                <a:effectLst/>
                <a:latin typeface="Calibri" panose="020F0502020204030204" pitchFamily="34" charset="0"/>
                <a:ea typeface="Calibri" panose="020F0502020204030204" pitchFamily="34" charset="0"/>
              </a:rPr>
              <a:t>’analisi dei movimenti oculari ha evidenziato una strategia di sguardo più variabile per i piloti automobilistici rispetto ai non piloti. I conducenti non professionisti hanno seguito una strategia di tracciamento del punto di tangenza per tutta la curva, mentre i piloti professionisti hanno spostato lo sguardo in relazione al punto di tangenza.</a:t>
            </a:r>
          </a:p>
          <a:p>
            <a:r>
              <a:rPr lang="it-IT" sz="1800" b="1" dirty="0">
                <a:solidFill>
                  <a:srgbClr val="0F0F0F"/>
                </a:solidFill>
                <a:effectLst/>
                <a:latin typeface="Calibri" panose="020F0502020204030204" pitchFamily="34" charset="0"/>
                <a:ea typeface="Calibri" panose="020F0502020204030204" pitchFamily="34" charset="0"/>
              </a:rPr>
              <a:t>Questi risultati si integrano con quelli di uno studio condotto su una pista automobilistica reale, il quale ha mostrato che un pilota automobilistico dirige il suo sguardo nelle vicinanze del punto di tangenza anziché direttamente su di esso.</a:t>
            </a:r>
            <a:r>
              <a:rPr lang="it-IT" sz="1800" dirty="0">
                <a:solidFill>
                  <a:srgbClr val="0F0F0F"/>
                </a:solidFill>
                <a:effectLst/>
                <a:latin typeface="Calibri" panose="020F0502020204030204" pitchFamily="34" charset="0"/>
                <a:ea typeface="Calibri" panose="020F0502020204030204" pitchFamily="34" charset="0"/>
              </a:rPr>
              <a:t> </a:t>
            </a:r>
            <a:endParaRPr lang="it-IT" sz="1800" b="1" dirty="0">
              <a:solidFill>
                <a:srgbClr val="0F0F0F"/>
              </a:solidFill>
              <a:effectLst/>
              <a:latin typeface="Calibri" panose="020F0502020204030204" pitchFamily="34" charset="0"/>
              <a:ea typeface="Calibri" panose="020F0502020204030204" pitchFamily="34" charset="0"/>
            </a:endParaRPr>
          </a:p>
          <a:p>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302672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it-IT" dirty="0">
                <a:solidFill>
                  <a:schemeClr val="bg2"/>
                </a:solidFill>
              </a:rPr>
              <a:t>matteo</a:t>
            </a:r>
          </a:p>
          <a:p>
            <a:pPr rtl="0"/>
            <a:r>
              <a:rPr lang="it-IT" dirty="0">
                <a:solidFill>
                  <a:schemeClr val="bg2"/>
                </a:solidFill>
              </a:rPr>
              <a:t>Matteo</a:t>
            </a:r>
          </a:p>
          <a:p>
            <a:pPr rtl="0"/>
            <a:r>
              <a:rPr lang="it-IT" dirty="0">
                <a:solidFill>
                  <a:schemeClr val="bg2"/>
                </a:solidFill>
              </a:rPr>
              <a:t>matteo</a:t>
            </a:r>
          </a:p>
          <a:p>
            <a:pPr rtl="0"/>
            <a:endParaRPr lang="it-IT" dirty="0">
              <a:solidFill>
                <a:schemeClr val="bg2"/>
              </a:solidFill>
            </a:endParaRPr>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sommario</a:t>
            </a:r>
          </a:p>
        </p:txBody>
      </p:sp>
      <p:sp>
        <p:nvSpPr>
          <p:cNvPr id="7" name="Content Placeholder 6">
            <a:extLst>
              <a:ext uri="{FF2B5EF4-FFF2-40B4-BE49-F238E27FC236}">
                <a16:creationId xmlns:a16="http://schemas.microsoft.com/office/drawing/2014/main" id="{1C56DF0A-7D95-004A-8C0E-7F0D0B6F42E0}"/>
              </a:ext>
            </a:extLst>
          </p:cNvPr>
          <p:cNvSpPr>
            <a:spLocks noGrp="1"/>
          </p:cNvSpPr>
          <p:nvPr>
            <p:ph sz="half" idx="1"/>
          </p:nvPr>
        </p:nvSpPr>
        <p:spPr/>
        <p:txBody>
          <a:bodyPr>
            <a:normAutofit lnSpcReduction="10000"/>
          </a:bodyPr>
          <a:lstStyle/>
          <a:p>
            <a:r>
              <a:rPr lang="it-IT" dirty="0"/>
              <a:t>Introduzione all’esperimento</a:t>
            </a:r>
          </a:p>
          <a:p>
            <a:pPr lvl="1"/>
            <a:r>
              <a:rPr lang="it-IT" dirty="0"/>
              <a:t>Movimenti saccadici</a:t>
            </a:r>
          </a:p>
          <a:p>
            <a:r>
              <a:rPr lang="it-IT" dirty="0"/>
              <a:t>Descrizione dell’esperimento</a:t>
            </a:r>
          </a:p>
          <a:p>
            <a:r>
              <a:rPr lang="it-IT" dirty="0"/>
              <a:t>Algoritmi usati </a:t>
            </a:r>
          </a:p>
          <a:p>
            <a:pPr lvl="1"/>
            <a:r>
              <a:rPr lang="it-IT" dirty="0"/>
              <a:t>Filtro mediano</a:t>
            </a:r>
          </a:p>
          <a:p>
            <a:pPr lvl="1"/>
            <a:r>
              <a:rPr lang="it-IT" dirty="0"/>
              <a:t>Dilatazione </a:t>
            </a:r>
          </a:p>
          <a:p>
            <a:pPr lvl="1"/>
            <a:r>
              <a:rPr lang="it-IT" dirty="0"/>
              <a:t>Erosione</a:t>
            </a:r>
          </a:p>
          <a:p>
            <a:r>
              <a:rPr lang="it-IT" dirty="0"/>
              <a:t>Codice </a:t>
            </a:r>
          </a:p>
          <a:p>
            <a:r>
              <a:rPr lang="it-IT" dirty="0"/>
              <a:t>Utilizzo delle immagini</a:t>
            </a:r>
          </a:p>
          <a:p>
            <a:r>
              <a:rPr lang="it-IT" dirty="0"/>
              <a:t>Risultati finali</a:t>
            </a:r>
          </a:p>
        </p:txBody>
      </p:sp>
    </p:spTree>
    <p:extLst>
      <p:ext uri="{BB962C8B-B14F-4D97-AF65-F5344CB8AC3E}">
        <p14:creationId xmlns:p14="http://schemas.microsoft.com/office/powerpoint/2010/main" val="127178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Introduzione all’esperimento</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3" y="2228003"/>
            <a:ext cx="11029616" cy="3633047"/>
          </a:xfrm>
        </p:spPr>
        <p:txBody>
          <a:bodyPr/>
          <a:lstStyle/>
          <a:p>
            <a:r>
              <a:rPr lang="it-IT" sz="1800" b="1" kern="100" dirty="0">
                <a:effectLst/>
                <a:latin typeface="Calibri" panose="020F0502020204030204" pitchFamily="34" charset="0"/>
                <a:ea typeface="Calibri" panose="020F0502020204030204" pitchFamily="34" charset="0"/>
                <a:cs typeface="Calibri" panose="020F0502020204030204" pitchFamily="34" charset="0"/>
              </a:rPr>
              <a:t>Lo </a:t>
            </a:r>
            <a:r>
              <a:rPr lang="it-IT" sz="1800" b="1" kern="1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studio ha esaminato le abilità percettive e cognitive di piloti automobilistici confrontandole con piloti non professionisti attraverso l'uso di un simulatore di guida. </a:t>
            </a:r>
            <a:endParaRPr lang="it-IT"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800" b="1" dirty="0">
                <a:effectLst/>
                <a:latin typeface="Calibri" panose="020F0502020204030204" pitchFamily="34" charset="0"/>
                <a:ea typeface="Calibri" panose="020F0502020204030204" pitchFamily="34" charset="0"/>
                <a:cs typeface="Times New Roman" panose="02020603050405020304" pitchFamily="18" charset="0"/>
              </a:rPr>
              <a:t>Land e Lee hanno formulato un modello che descrive come i piloti amatoriali (cioè non automobilisti professionisti) dirigono il loro veicolo.</a:t>
            </a:r>
          </a:p>
          <a:p>
            <a:endParaRPr lang="it-IT"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t>Introduzione all’esperimento</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3" y="2228003"/>
            <a:ext cx="5422390" cy="3633047"/>
          </a:xfrm>
        </p:spPr>
        <p:txBody>
          <a:bodyPr anchor="ctr">
            <a:normAutofit/>
          </a:bodyPr>
          <a:lstStyle/>
          <a:p>
            <a:r>
              <a:rPr lang="it-IT" b="1" kern="0"/>
              <a:t>Q</a:t>
            </a:r>
            <a:r>
              <a:rPr lang="it-IT" b="1" kern="0">
                <a:effectLst/>
              </a:rPr>
              <a:t>uesta ricerca ha anche dimostrato che i conducenti esperti dirigono il loro sguardo più avanti e mostrano una maggiore varianza dello sguardo rispetto ai principianti. </a:t>
            </a:r>
          </a:p>
          <a:p>
            <a:r>
              <a:rPr lang="it-IT" b="1" kern="0">
                <a:effectLst/>
              </a:rPr>
              <a:t>Infine, è stato riscontrato che fanno meno affidamento sulla visione foveale e più sulla visione periferica per il controllo dello sterzo.</a:t>
            </a:r>
            <a:endParaRPr lang="it-IT" dirty="0"/>
          </a:p>
        </p:txBody>
      </p:sp>
      <p:pic>
        <p:nvPicPr>
          <p:cNvPr id="5" name="Picture 4">
            <a:extLst>
              <a:ext uri="{FF2B5EF4-FFF2-40B4-BE49-F238E27FC236}">
                <a16:creationId xmlns:a16="http://schemas.microsoft.com/office/drawing/2014/main" id="{80862091-0FFC-D7D4-1A05-CCC3AE371B59}"/>
              </a:ext>
            </a:extLst>
          </p:cNvPr>
          <p:cNvPicPr>
            <a:picLocks noChangeAspect="1"/>
          </p:cNvPicPr>
          <p:nvPr/>
        </p:nvPicPr>
        <p:blipFill rotWithShape="1">
          <a:blip r:embed="rId3"/>
          <a:srcRect l="48860" t="6246" b="6246"/>
          <a:stretch/>
        </p:blipFill>
        <p:spPr>
          <a:xfrm>
            <a:off x="6188417" y="2559966"/>
            <a:ext cx="5422392" cy="2969121"/>
          </a:xfrm>
          <a:prstGeom prst="rect">
            <a:avLst/>
          </a:prstGeom>
          <a:noFill/>
        </p:spPr>
      </p:pic>
    </p:spTree>
    <p:extLst>
      <p:ext uri="{BB962C8B-B14F-4D97-AF65-F5344CB8AC3E}">
        <p14:creationId xmlns:p14="http://schemas.microsoft.com/office/powerpoint/2010/main" val="109917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t>Introduzione all’esperimento – movimenti saccadici</a:t>
            </a:r>
          </a:p>
        </p:txBody>
      </p:sp>
      <p:pic>
        <p:nvPicPr>
          <p:cNvPr id="1026" name="Picture 2">
            <a:hlinkClick r:id="rId3"/>
            <a:extLst>
              <a:ext uri="{FF2B5EF4-FFF2-40B4-BE49-F238E27FC236}">
                <a16:creationId xmlns:a16="http://schemas.microsoft.com/office/drawing/2014/main" id="{608AF2EC-854E-F746-3271-C821B135FEE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193" y="2519479"/>
            <a:ext cx="5422390" cy="305009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1843B7C-AFF6-440A-A4FD-6DE7AC31DBDF}"/>
              </a:ext>
            </a:extLst>
          </p:cNvPr>
          <p:cNvSpPr>
            <a:spLocks noGrp="1"/>
          </p:cNvSpPr>
          <p:nvPr>
            <p:ph sz="half" idx="2"/>
          </p:nvPr>
        </p:nvSpPr>
        <p:spPr>
          <a:xfrm>
            <a:off x="6188417" y="2228003"/>
            <a:ext cx="5422392" cy="3633047"/>
          </a:xfrm>
        </p:spPr>
        <p:txBody>
          <a:bodyPr anchor="ctr">
            <a:normAutofit/>
          </a:bodyPr>
          <a:lstStyle/>
          <a:p>
            <a:r>
              <a:rPr lang="it-IT" b="0" i="0">
                <a:effectLst/>
              </a:rPr>
              <a:t>I movimenti saccadici sono movimenti estremamente rapidi che consentono di spostare lo sguardo da un punto periferico del campo visivo, a quello di interesse.</a:t>
            </a:r>
          </a:p>
          <a:p>
            <a:r>
              <a:rPr lang="it-IT" b="0" i="0">
                <a:effectLst/>
              </a:rPr>
              <a:t>I movimenti saccadici sono il mezzo più usato ed efficace per mantenere una corretta fissazione durante la guida. </a:t>
            </a:r>
          </a:p>
        </p:txBody>
      </p:sp>
    </p:spTree>
    <p:extLst>
      <p:ext uri="{BB962C8B-B14F-4D97-AF65-F5344CB8AC3E}">
        <p14:creationId xmlns:p14="http://schemas.microsoft.com/office/powerpoint/2010/main" val="177447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t>descrizione dell’esperimento</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3" y="2228003"/>
            <a:ext cx="5422390" cy="3633047"/>
          </a:xfrm>
        </p:spPr>
        <p:txBody>
          <a:bodyPr anchor="ctr">
            <a:normAutofit/>
          </a:bodyPr>
          <a:lstStyle/>
          <a:p>
            <a:r>
              <a:rPr lang="it-IT" b="1" kern="0">
                <a:effectLst/>
              </a:rPr>
              <a:t>Per misurare e studiare questi tipi di dati si è usato un sistema di eye tracking. </a:t>
            </a:r>
            <a:endParaRPr lang="it-IT" kern="100">
              <a:effectLst/>
            </a:endParaRPr>
          </a:p>
          <a:p>
            <a:r>
              <a:rPr lang="it-IT" b="1" kern="0">
                <a:effectLst/>
              </a:rPr>
              <a:t>Un sistema di telecamere doppie è stato utilizzato per catturare sia l'immagine dell'occhio che la vista frontale. L'immagine dell'occhio è stata elaborata utilizzando OpenCV-Python per determinare le coordinate dello sguardo. Inoltre, la posizione dello sguardo è stata mappata nella vista frontale per determinare la linea di vista del pilota.</a:t>
            </a:r>
            <a:endParaRPr lang="it-IT" dirty="0"/>
          </a:p>
        </p:txBody>
      </p:sp>
      <p:pic>
        <p:nvPicPr>
          <p:cNvPr id="3" name="Picture 2" descr="A computer screen shot of a helmet&#10;&#10;Description automatically generated">
            <a:extLst>
              <a:ext uri="{FF2B5EF4-FFF2-40B4-BE49-F238E27FC236}">
                <a16:creationId xmlns:a16="http://schemas.microsoft.com/office/drawing/2014/main" id="{F885CDDD-9789-5CD1-5CC8-5D18BEDFE93F}"/>
              </a:ext>
            </a:extLst>
          </p:cNvPr>
          <p:cNvPicPr>
            <a:picLocks noChangeAspect="1"/>
          </p:cNvPicPr>
          <p:nvPr/>
        </p:nvPicPr>
        <p:blipFill rotWithShape="1">
          <a:blip r:embed="rId3"/>
          <a:srcRect l="36021" t="15223" r="9808" b="3850"/>
          <a:stretch/>
        </p:blipFill>
        <p:spPr bwMode="auto">
          <a:xfrm>
            <a:off x="6737930" y="2228003"/>
            <a:ext cx="4323366" cy="36330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340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Algoritmi usati</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3"/>
            <a:ext cx="11029615" cy="3633047"/>
          </a:xfrm>
        </p:spPr>
        <p:txBody>
          <a:bodyPr/>
          <a:lstStyle/>
          <a:p>
            <a:r>
              <a:rPr lang="it-IT" sz="1800" b="1" kern="0" dirty="0">
                <a:effectLst/>
                <a:latin typeface="Calibri" panose="020F0502020204030204" pitchFamily="34" charset="0"/>
                <a:ea typeface="Times New Roman" panose="02020603050405020304" pitchFamily="18" charset="0"/>
              </a:rPr>
              <a:t>Una volta che l’immagine dell’occhio è stata catturata dalla telecamera  viene </a:t>
            </a:r>
            <a:r>
              <a:rPr lang="it-IT" sz="1800" b="1" dirty="0">
                <a:solidFill>
                  <a:srgbClr val="0F0F0F"/>
                </a:solidFill>
                <a:effectLst/>
                <a:latin typeface="Calibri" panose="020F0502020204030204" pitchFamily="34" charset="0"/>
                <a:ea typeface="Calibri" panose="020F0502020204030204" pitchFamily="34" charset="0"/>
              </a:rPr>
              <a:t>elaborata mediante un filtro mediano per rimuovere i punti di disturbo.</a:t>
            </a:r>
          </a:p>
          <a:p>
            <a:r>
              <a:rPr lang="it-IT" sz="1800" b="1" kern="1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Questo tipo di filtro è particolarmente efficace nel ridurre il rumore nelle immagini senza introdurre troppa sfocatura.</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800" b="1" kern="1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Inoltre, è stato applicato anche un algoritmo di dilatazione ed erosione per ottimizzare la maschera.</a:t>
            </a:r>
            <a:r>
              <a:rPr lang="it-IT" sz="1800" kern="1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6459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Filtro mediano</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4"/>
            <a:ext cx="11029616" cy="1892176"/>
          </a:xfrm>
        </p:spPr>
        <p:txBody>
          <a:bodyPr>
            <a:normAutofit fontScale="92500" lnSpcReduction="10000"/>
          </a:bodyPr>
          <a:lstStyle/>
          <a:p>
            <a:r>
              <a:rPr lang="it-IT" b="1" dirty="0"/>
              <a:t>Descrizione</a:t>
            </a:r>
            <a:r>
              <a:rPr lang="it-IT" dirty="0"/>
              <a:t>:  è un filtro di smoothing utilizzato per ridurre il rumore nelle immagini, solitamente utilizzato come pre-processing prima di effettuare altre operazioni</a:t>
            </a:r>
          </a:p>
          <a:p>
            <a:r>
              <a:rPr lang="it-IT" b="1" dirty="0"/>
              <a:t>Come funziona</a:t>
            </a:r>
            <a:r>
              <a:rPr lang="it-IT" dirty="0"/>
              <a:t>:  realizza un’operazione non lineare sui pixel appartenenti alla maschera: i valori vengono ordinati e poi calcolato il valore che si trova nella posizione centrale dell’ordinamento (valore mediano)</a:t>
            </a:r>
          </a:p>
          <a:p>
            <a:r>
              <a:rPr lang="it-IT" b="1" dirty="0"/>
              <a:t>Utilizzo</a:t>
            </a:r>
            <a:r>
              <a:rPr lang="it-IT" dirty="0"/>
              <a:t>: il filtro mediano è usato per ridurre la presenza di rumore nelle immagini ed è usato grazie alla sua capacità di non sfocare troppo </a:t>
            </a:r>
          </a:p>
          <a:p>
            <a:endParaRPr lang="it-IT" dirty="0"/>
          </a:p>
        </p:txBody>
      </p:sp>
      <p:pic>
        <p:nvPicPr>
          <p:cNvPr id="3" name="Immagine 5">
            <a:extLst>
              <a:ext uri="{FF2B5EF4-FFF2-40B4-BE49-F238E27FC236}">
                <a16:creationId xmlns:a16="http://schemas.microsoft.com/office/drawing/2014/main" id="{A4085E00-4D6D-1CA2-A644-0D8C815620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4647" y="3949653"/>
            <a:ext cx="2289109" cy="2289109"/>
          </a:xfrm>
          <a:prstGeom prst="rect">
            <a:avLst/>
          </a:prstGeom>
          <a:noFill/>
          <a:ln>
            <a:noFill/>
          </a:ln>
        </p:spPr>
      </p:pic>
      <p:pic>
        <p:nvPicPr>
          <p:cNvPr id="5" name="Immagine 6">
            <a:extLst>
              <a:ext uri="{FF2B5EF4-FFF2-40B4-BE49-F238E27FC236}">
                <a16:creationId xmlns:a16="http://schemas.microsoft.com/office/drawing/2014/main" id="{8A86305C-F487-A421-F888-47C3F7C590A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41958" y="3949653"/>
            <a:ext cx="2289110" cy="2289110"/>
          </a:xfrm>
          <a:prstGeom prst="rect">
            <a:avLst/>
          </a:prstGeom>
          <a:noFill/>
          <a:ln>
            <a:noFill/>
          </a:ln>
        </p:spPr>
      </p:pic>
      <p:sp>
        <p:nvSpPr>
          <p:cNvPr id="8" name="TextBox 7">
            <a:extLst>
              <a:ext uri="{FF2B5EF4-FFF2-40B4-BE49-F238E27FC236}">
                <a16:creationId xmlns:a16="http://schemas.microsoft.com/office/drawing/2014/main" id="{6A28EDEE-F406-944E-5054-91721EA540CB}"/>
              </a:ext>
            </a:extLst>
          </p:cNvPr>
          <p:cNvSpPr txBox="1"/>
          <p:nvPr/>
        </p:nvSpPr>
        <p:spPr>
          <a:xfrm>
            <a:off x="5727774" y="6308139"/>
            <a:ext cx="3556074" cy="369332"/>
          </a:xfrm>
          <a:prstGeom prst="rect">
            <a:avLst/>
          </a:prstGeom>
          <a:noFill/>
        </p:spPr>
        <p:txBody>
          <a:bodyPr wrap="square">
            <a:spAutoFit/>
          </a:bodyPr>
          <a:lstStyle/>
          <a:p>
            <a:r>
              <a:rPr lang="it-IT"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smoothing tramite filtro mediano</a:t>
            </a:r>
            <a:endParaRPr lang="it-IT" dirty="0"/>
          </a:p>
        </p:txBody>
      </p:sp>
      <p:sp>
        <p:nvSpPr>
          <p:cNvPr id="10" name="TextBox 9">
            <a:extLst>
              <a:ext uri="{FF2B5EF4-FFF2-40B4-BE49-F238E27FC236}">
                <a16:creationId xmlns:a16="http://schemas.microsoft.com/office/drawing/2014/main" id="{007B71D7-DD82-E589-DF8E-5A8CBDDFB69C}"/>
              </a:ext>
            </a:extLst>
          </p:cNvPr>
          <p:cNvSpPr txBox="1"/>
          <p:nvPr/>
        </p:nvSpPr>
        <p:spPr>
          <a:xfrm>
            <a:off x="2216496" y="6351843"/>
            <a:ext cx="2287260" cy="369332"/>
          </a:xfrm>
          <a:prstGeom prst="rect">
            <a:avLst/>
          </a:prstGeom>
          <a:noFill/>
        </p:spPr>
        <p:txBody>
          <a:bodyPr wrap="square">
            <a:spAutoFit/>
          </a:bodyPr>
          <a:lstStyle/>
          <a:p>
            <a:r>
              <a:rPr lang="it-IT" sz="1800" b="1" dirty="0">
                <a:solidFill>
                  <a:srgbClr val="0F0F0F"/>
                </a:solidFill>
                <a:effectLst/>
                <a:latin typeface="Calibri" panose="020F0502020204030204" pitchFamily="34" charset="0"/>
                <a:ea typeface="Calibri" panose="020F0502020204030204" pitchFamily="34" charset="0"/>
              </a:rPr>
              <a:t> </a:t>
            </a:r>
            <a:r>
              <a:rPr lang="it-IT" sz="1800" dirty="0">
                <a:effectLst/>
                <a:latin typeface="Calibri" panose="020F0502020204030204" pitchFamily="34" charset="0"/>
                <a:ea typeface="Calibri" panose="020F0502020204030204" pitchFamily="34" charset="0"/>
                <a:cs typeface="Times New Roman" panose="02020603050405020304" pitchFamily="18" charset="0"/>
              </a:rPr>
              <a:t>immagine rumorosa </a:t>
            </a:r>
            <a:endParaRPr lang="it-IT" dirty="0"/>
          </a:p>
        </p:txBody>
      </p:sp>
    </p:spTree>
    <p:extLst>
      <p:ext uri="{BB962C8B-B14F-4D97-AF65-F5344CB8AC3E}">
        <p14:creationId xmlns:p14="http://schemas.microsoft.com/office/powerpoint/2010/main" val="265713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dilatazione</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3"/>
            <a:ext cx="11029615" cy="1784599"/>
          </a:xfrm>
        </p:spPr>
        <p:txBody>
          <a:bodyPr>
            <a:normAutofit lnSpcReduction="10000"/>
          </a:bodyPr>
          <a:lstStyle/>
          <a:p>
            <a:r>
              <a:rPr lang="it-IT" dirty="0"/>
              <a:t>Descrizione: La dilatazione è un'operazione che allarga l'area di oggetti bianchi in un'immagine binaria.</a:t>
            </a:r>
          </a:p>
          <a:p>
            <a:r>
              <a:rPr lang="it-IT" dirty="0"/>
              <a:t>Come funziona: Si applica un elemento strutturante (un piccolo kernel, spesso un quadrato o un cerchio) all'immagine. Per ogni posizione del kernel, se anche solo un pixel è bianco, tutti i pixel sottostanti nel risultato diventano bianchi.</a:t>
            </a:r>
          </a:p>
          <a:p>
            <a:r>
              <a:rPr lang="it-IT" dirty="0"/>
              <a:t>Utilizzo: La dilatazione è spesso utilizzata per unire regioni vicine di pixel bianchi e per riempire buchi in oggetti.</a:t>
            </a:r>
          </a:p>
          <a:p>
            <a:endParaRPr lang="it-IT" dirty="0"/>
          </a:p>
        </p:txBody>
      </p:sp>
      <p:pic>
        <p:nvPicPr>
          <p:cNvPr id="3" name="Immagine 1">
            <a:extLst>
              <a:ext uri="{FF2B5EF4-FFF2-40B4-BE49-F238E27FC236}">
                <a16:creationId xmlns:a16="http://schemas.microsoft.com/office/drawing/2014/main" id="{7B9C814B-8F63-6C4F-9408-9925EF7B3B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8498" y="3928067"/>
            <a:ext cx="2219325" cy="2200275"/>
          </a:xfrm>
          <a:prstGeom prst="rect">
            <a:avLst/>
          </a:prstGeom>
          <a:noFill/>
          <a:ln>
            <a:noFill/>
          </a:ln>
        </p:spPr>
      </p:pic>
      <p:pic>
        <p:nvPicPr>
          <p:cNvPr id="5" name="Immagine 2">
            <a:extLst>
              <a:ext uri="{FF2B5EF4-FFF2-40B4-BE49-F238E27FC236}">
                <a16:creationId xmlns:a16="http://schemas.microsoft.com/office/drawing/2014/main" id="{EABF057D-4E99-26A5-BA7C-6800A355F5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84782" y="3928066"/>
            <a:ext cx="2200275" cy="2200275"/>
          </a:xfrm>
          <a:prstGeom prst="rect">
            <a:avLst/>
          </a:prstGeom>
          <a:noFill/>
          <a:ln>
            <a:noFill/>
          </a:ln>
        </p:spPr>
      </p:pic>
      <p:sp>
        <p:nvSpPr>
          <p:cNvPr id="10" name="TextBox 9">
            <a:extLst>
              <a:ext uri="{FF2B5EF4-FFF2-40B4-BE49-F238E27FC236}">
                <a16:creationId xmlns:a16="http://schemas.microsoft.com/office/drawing/2014/main" id="{2C5CFBE0-4B5E-28CE-BB1E-A811A01A28B8}"/>
              </a:ext>
            </a:extLst>
          </p:cNvPr>
          <p:cNvSpPr txBox="1"/>
          <p:nvPr/>
        </p:nvSpPr>
        <p:spPr>
          <a:xfrm>
            <a:off x="2548498" y="6269922"/>
            <a:ext cx="1872895" cy="369332"/>
          </a:xfrm>
          <a:prstGeom prst="rect">
            <a:avLst/>
          </a:prstGeom>
          <a:noFill/>
        </p:spPr>
        <p:txBody>
          <a:bodyPr wrap="square">
            <a:spAutoFit/>
          </a:bodyPr>
          <a:lstStyle/>
          <a:p>
            <a:r>
              <a:rPr lang="it-IT" sz="1800" dirty="0">
                <a:effectLst/>
                <a:latin typeface="Calibri" panose="020F0502020204030204" pitchFamily="34" charset="0"/>
                <a:ea typeface="Calibri" panose="020F0502020204030204" pitchFamily="34" charset="0"/>
                <a:cs typeface="Times New Roman" panose="02020603050405020304" pitchFamily="18" charset="0"/>
              </a:rPr>
              <a:t>immagine di base</a:t>
            </a:r>
            <a:endParaRPr lang="it-IT" dirty="0"/>
          </a:p>
        </p:txBody>
      </p:sp>
      <p:sp>
        <p:nvSpPr>
          <p:cNvPr id="12" name="TextBox 11">
            <a:extLst>
              <a:ext uri="{FF2B5EF4-FFF2-40B4-BE49-F238E27FC236}">
                <a16:creationId xmlns:a16="http://schemas.microsoft.com/office/drawing/2014/main" id="{29C5C676-6302-7B29-8805-EC6B29F52FDE}"/>
              </a:ext>
            </a:extLst>
          </p:cNvPr>
          <p:cNvSpPr txBox="1"/>
          <p:nvPr/>
        </p:nvSpPr>
        <p:spPr>
          <a:xfrm>
            <a:off x="5516601" y="6269922"/>
            <a:ext cx="6094206" cy="369332"/>
          </a:xfrm>
          <a:prstGeom prst="rect">
            <a:avLst/>
          </a:prstGeom>
          <a:noFill/>
        </p:spPr>
        <p:txBody>
          <a:bodyPr wrap="square">
            <a:spAutoFit/>
          </a:bodyPr>
          <a:lstStyle/>
          <a:p>
            <a:pPr marL="449580" indent="7620">
              <a:spcAft>
                <a:spcPts val="1000"/>
              </a:spcAft>
            </a:pPr>
            <a:r>
              <a:rPr lang="it-IT"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Immagine dilatata con un filtro quadrato 3x3</a:t>
            </a:r>
          </a:p>
        </p:txBody>
      </p:sp>
    </p:spTree>
    <p:extLst>
      <p:ext uri="{BB962C8B-B14F-4D97-AF65-F5344CB8AC3E}">
        <p14:creationId xmlns:p14="http://schemas.microsoft.com/office/powerpoint/2010/main" val="1031242264"/>
      </p:ext>
    </p:extLst>
  </p:cSld>
  <p:clrMapOvr>
    <a:masterClrMapping/>
  </p:clrMapOvr>
</p:sld>
</file>

<file path=ppt/theme/theme1.xml><?xml version="1.0" encoding="utf-8"?>
<a:theme xmlns:a="http://schemas.openxmlformats.org/drawingml/2006/main" name="Personalizzata">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FCB14B3E-2B92-48B8-A334-05E7A8EE34E1}" vid="{B6EC9E21-8C82-4EB1-BBE7-A370F785D0C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{9BAABC2F-C65F-43C7-8677-4EF91EF19452}tf56390039_win32</Template>
  <TotalTime>126</TotalTime>
  <Words>774</Words>
  <Application>Microsoft Office PowerPoint</Application>
  <PresentationFormat>Widescreen</PresentationFormat>
  <Paragraphs>73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Wingdings 2</vt:lpstr>
      <vt:lpstr>Personalizzata</vt:lpstr>
      <vt:lpstr>EYE TRACKING</vt:lpstr>
      <vt:lpstr>sommario</vt:lpstr>
      <vt:lpstr>Introduzione all’esperimento</vt:lpstr>
      <vt:lpstr>Introduzione all’esperimento</vt:lpstr>
      <vt:lpstr>Introduzione all’esperimento – movimenti saccadici</vt:lpstr>
      <vt:lpstr>descrizione dell’esperimento</vt:lpstr>
      <vt:lpstr>Algoritmi usati</vt:lpstr>
      <vt:lpstr>Filtro mediano</vt:lpstr>
      <vt:lpstr>dilatazione</vt:lpstr>
      <vt:lpstr>Erosione</vt:lpstr>
      <vt:lpstr>CODICE</vt:lpstr>
      <vt:lpstr>Utilizzo delle immagini</vt:lpstr>
      <vt:lpstr>Risultati finali</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TRACKING</dc:title>
  <dc:creator>Matteo Chinaglia</dc:creator>
  <cp:lastModifiedBy>Matteo Chinaglia</cp:lastModifiedBy>
  <cp:revision>11</cp:revision>
  <dcterms:created xsi:type="dcterms:W3CDTF">2023-12-07T09:47:50Z</dcterms:created>
  <dcterms:modified xsi:type="dcterms:W3CDTF">2023-12-07T11:54:06Z</dcterms:modified>
</cp:coreProperties>
</file>