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9" r:id="rId6"/>
    <p:sldId id="271" r:id="rId7"/>
    <p:sldId id="272" r:id="rId8"/>
    <p:sldId id="260" r:id="rId9"/>
    <p:sldId id="270" r:id="rId10"/>
    <p:sldId id="273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957" autoAdjust="0"/>
  </p:normalViewPr>
  <p:slideViewPr>
    <p:cSldViewPr snapToGrid="0">
      <p:cViewPr varScale="1">
        <p:scale>
          <a:sx n="99" d="100"/>
          <a:sy n="99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8B32A-4F5D-4B64-A4F2-12C5B4BCECA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EDED62-0894-4737-9087-9E769557DB33}">
      <dgm:prSet/>
      <dgm:spPr/>
      <dgm:t>
        <a:bodyPr/>
        <a:lstStyle/>
        <a:p>
          <a:r>
            <a:rPr lang="hr-HR"/>
            <a:t>Rezultati metoda nisu u potpunosti točni</a:t>
          </a:r>
          <a:endParaRPr lang="en-US"/>
        </a:p>
      </dgm:t>
    </dgm:pt>
    <dgm:pt modelId="{0314825C-8577-444D-9C7F-F55011010F32}" type="parTrans" cxnId="{B631B87A-6270-48F3-B320-EB5852B07A2B}">
      <dgm:prSet/>
      <dgm:spPr/>
      <dgm:t>
        <a:bodyPr/>
        <a:lstStyle/>
        <a:p>
          <a:endParaRPr lang="en-US"/>
        </a:p>
      </dgm:t>
    </dgm:pt>
    <dgm:pt modelId="{19ED40F7-834D-450F-8081-B04FDE2E2CF9}" type="sibTrans" cxnId="{B631B87A-6270-48F3-B320-EB5852B07A2B}">
      <dgm:prSet/>
      <dgm:spPr/>
      <dgm:t>
        <a:bodyPr/>
        <a:lstStyle/>
        <a:p>
          <a:endParaRPr lang="en-US"/>
        </a:p>
      </dgm:t>
    </dgm:pt>
    <dgm:pt modelId="{F93232B7-665B-490D-B7E3-DCA46FA68794}">
      <dgm:prSet/>
      <dgm:spPr/>
      <dgm:t>
        <a:bodyPr/>
        <a:lstStyle/>
        <a:p>
          <a:r>
            <a:rPr lang="hr-HR"/>
            <a:t>Zbog: šum u očitanju, sinkronizacija obrade i očitanja podataka, oblik okoline, …</a:t>
          </a:r>
          <a:endParaRPr lang="en-US"/>
        </a:p>
      </dgm:t>
    </dgm:pt>
    <dgm:pt modelId="{122CA88A-1B41-4E4E-8281-07E3B1B30282}" type="parTrans" cxnId="{48AF979F-4214-4315-8A10-2A202DB28254}">
      <dgm:prSet/>
      <dgm:spPr/>
      <dgm:t>
        <a:bodyPr/>
        <a:lstStyle/>
        <a:p>
          <a:endParaRPr lang="en-US"/>
        </a:p>
      </dgm:t>
    </dgm:pt>
    <dgm:pt modelId="{7B86855A-1180-457E-B277-23AC48F08B38}" type="sibTrans" cxnId="{48AF979F-4214-4315-8A10-2A202DB28254}">
      <dgm:prSet/>
      <dgm:spPr/>
      <dgm:t>
        <a:bodyPr/>
        <a:lstStyle/>
        <a:p>
          <a:endParaRPr lang="en-US"/>
        </a:p>
      </dgm:t>
    </dgm:pt>
    <dgm:pt modelId="{F94D89F3-E5F0-4F5C-ABAD-970A62C82B9A}">
      <dgm:prSet/>
      <dgm:spPr/>
      <dgm:t>
        <a:bodyPr/>
        <a:lstStyle/>
        <a:p>
          <a:r>
            <a:rPr lang="hr-HR"/>
            <a:t>Cilj: smanjenje greške tj. razlike stvarne i estimirane lokacije</a:t>
          </a:r>
          <a:endParaRPr lang="en-US"/>
        </a:p>
      </dgm:t>
    </dgm:pt>
    <dgm:pt modelId="{DEDA0A98-C881-4C94-B98B-BD688C3EC3EF}" type="parTrans" cxnId="{A669B9E4-A63C-4DA6-BEE7-CA763B4670BD}">
      <dgm:prSet/>
      <dgm:spPr/>
      <dgm:t>
        <a:bodyPr/>
        <a:lstStyle/>
        <a:p>
          <a:endParaRPr lang="en-US"/>
        </a:p>
      </dgm:t>
    </dgm:pt>
    <dgm:pt modelId="{64C4ABB0-431F-46DC-B39D-320EE91FA0B6}" type="sibTrans" cxnId="{A669B9E4-A63C-4DA6-BEE7-CA763B4670BD}">
      <dgm:prSet/>
      <dgm:spPr/>
      <dgm:t>
        <a:bodyPr/>
        <a:lstStyle/>
        <a:p>
          <a:endParaRPr lang="en-US"/>
        </a:p>
      </dgm:t>
    </dgm:pt>
    <dgm:pt modelId="{FB110545-E948-4703-9472-DC544CC1F772}" type="pres">
      <dgm:prSet presAssocID="{F348B32A-4F5D-4B64-A4F2-12C5B4BCEC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31FEA2-BA0A-44EF-A08D-C66338ACD1F9}" type="pres">
      <dgm:prSet presAssocID="{19EDED62-0894-4737-9087-9E769557DB33}" presName="hierRoot1" presStyleCnt="0"/>
      <dgm:spPr/>
    </dgm:pt>
    <dgm:pt modelId="{FC0AED00-3129-4F31-BA3F-2990CA147276}" type="pres">
      <dgm:prSet presAssocID="{19EDED62-0894-4737-9087-9E769557DB33}" presName="composite" presStyleCnt="0"/>
      <dgm:spPr/>
    </dgm:pt>
    <dgm:pt modelId="{BF50085E-5558-436F-8319-842E6DABE40F}" type="pres">
      <dgm:prSet presAssocID="{19EDED62-0894-4737-9087-9E769557DB33}" presName="background" presStyleLbl="node0" presStyleIdx="0" presStyleCnt="3"/>
      <dgm:spPr/>
    </dgm:pt>
    <dgm:pt modelId="{4CFF07A3-B28F-402D-950C-281BEBF116DF}" type="pres">
      <dgm:prSet presAssocID="{19EDED62-0894-4737-9087-9E769557DB33}" presName="text" presStyleLbl="fgAcc0" presStyleIdx="0" presStyleCnt="3">
        <dgm:presLayoutVars>
          <dgm:chPref val="3"/>
        </dgm:presLayoutVars>
      </dgm:prSet>
      <dgm:spPr/>
    </dgm:pt>
    <dgm:pt modelId="{E426C2C3-75BD-439F-8E91-0369E4EE870A}" type="pres">
      <dgm:prSet presAssocID="{19EDED62-0894-4737-9087-9E769557DB33}" presName="hierChild2" presStyleCnt="0"/>
      <dgm:spPr/>
    </dgm:pt>
    <dgm:pt modelId="{6B97CCEA-661E-4935-A9E9-28F61B3B923B}" type="pres">
      <dgm:prSet presAssocID="{F93232B7-665B-490D-B7E3-DCA46FA68794}" presName="hierRoot1" presStyleCnt="0"/>
      <dgm:spPr/>
    </dgm:pt>
    <dgm:pt modelId="{93356EE5-6F43-49E0-BF05-21256F85AC2D}" type="pres">
      <dgm:prSet presAssocID="{F93232B7-665B-490D-B7E3-DCA46FA68794}" presName="composite" presStyleCnt="0"/>
      <dgm:spPr/>
    </dgm:pt>
    <dgm:pt modelId="{744FA5EE-9889-4811-B081-F8DD7D5DAC4D}" type="pres">
      <dgm:prSet presAssocID="{F93232B7-665B-490D-B7E3-DCA46FA68794}" presName="background" presStyleLbl="node0" presStyleIdx="1" presStyleCnt="3"/>
      <dgm:spPr/>
    </dgm:pt>
    <dgm:pt modelId="{08FF86AB-7CC5-4DA2-BE27-54C78A98AC25}" type="pres">
      <dgm:prSet presAssocID="{F93232B7-665B-490D-B7E3-DCA46FA68794}" presName="text" presStyleLbl="fgAcc0" presStyleIdx="1" presStyleCnt="3">
        <dgm:presLayoutVars>
          <dgm:chPref val="3"/>
        </dgm:presLayoutVars>
      </dgm:prSet>
      <dgm:spPr/>
    </dgm:pt>
    <dgm:pt modelId="{25E5340E-41F5-4C6B-AAFD-FB100FFA5BF7}" type="pres">
      <dgm:prSet presAssocID="{F93232B7-665B-490D-B7E3-DCA46FA68794}" presName="hierChild2" presStyleCnt="0"/>
      <dgm:spPr/>
    </dgm:pt>
    <dgm:pt modelId="{F18BB36D-1B58-45C7-A244-401CF008DF51}" type="pres">
      <dgm:prSet presAssocID="{F94D89F3-E5F0-4F5C-ABAD-970A62C82B9A}" presName="hierRoot1" presStyleCnt="0"/>
      <dgm:spPr/>
    </dgm:pt>
    <dgm:pt modelId="{E7664BFB-F92B-40B5-8479-D865B906FE6C}" type="pres">
      <dgm:prSet presAssocID="{F94D89F3-E5F0-4F5C-ABAD-970A62C82B9A}" presName="composite" presStyleCnt="0"/>
      <dgm:spPr/>
    </dgm:pt>
    <dgm:pt modelId="{B5C09CF4-F386-4FFF-BC1F-EF32D0B9EC3F}" type="pres">
      <dgm:prSet presAssocID="{F94D89F3-E5F0-4F5C-ABAD-970A62C82B9A}" presName="background" presStyleLbl="node0" presStyleIdx="2" presStyleCnt="3"/>
      <dgm:spPr/>
    </dgm:pt>
    <dgm:pt modelId="{3A975796-43B9-4988-8B5D-B2CE27D2EAC0}" type="pres">
      <dgm:prSet presAssocID="{F94D89F3-E5F0-4F5C-ABAD-970A62C82B9A}" presName="text" presStyleLbl="fgAcc0" presStyleIdx="2" presStyleCnt="3">
        <dgm:presLayoutVars>
          <dgm:chPref val="3"/>
        </dgm:presLayoutVars>
      </dgm:prSet>
      <dgm:spPr/>
    </dgm:pt>
    <dgm:pt modelId="{0DB81125-42E8-4004-967B-00B51E416A3B}" type="pres">
      <dgm:prSet presAssocID="{F94D89F3-E5F0-4F5C-ABAD-970A62C82B9A}" presName="hierChild2" presStyleCnt="0"/>
      <dgm:spPr/>
    </dgm:pt>
  </dgm:ptLst>
  <dgm:cxnLst>
    <dgm:cxn modelId="{B471B925-93D0-4F24-8EDC-B8E4EC305E14}" type="presOf" srcId="{19EDED62-0894-4737-9087-9E769557DB33}" destId="{4CFF07A3-B28F-402D-950C-281BEBF116DF}" srcOrd="0" destOrd="0" presId="urn:microsoft.com/office/officeart/2005/8/layout/hierarchy1"/>
    <dgm:cxn modelId="{B631B87A-6270-48F3-B320-EB5852B07A2B}" srcId="{F348B32A-4F5D-4B64-A4F2-12C5B4BCECA0}" destId="{19EDED62-0894-4737-9087-9E769557DB33}" srcOrd="0" destOrd="0" parTransId="{0314825C-8577-444D-9C7F-F55011010F32}" sibTransId="{19ED40F7-834D-450F-8081-B04FDE2E2CF9}"/>
    <dgm:cxn modelId="{48AF979F-4214-4315-8A10-2A202DB28254}" srcId="{F348B32A-4F5D-4B64-A4F2-12C5B4BCECA0}" destId="{F93232B7-665B-490D-B7E3-DCA46FA68794}" srcOrd="1" destOrd="0" parTransId="{122CA88A-1B41-4E4E-8281-07E3B1B30282}" sibTransId="{7B86855A-1180-457E-B277-23AC48F08B38}"/>
    <dgm:cxn modelId="{C41D3DAB-F4A5-41F8-8C5C-6FA8344BB22F}" type="presOf" srcId="{F348B32A-4F5D-4B64-A4F2-12C5B4BCECA0}" destId="{FB110545-E948-4703-9472-DC544CC1F772}" srcOrd="0" destOrd="0" presId="urn:microsoft.com/office/officeart/2005/8/layout/hierarchy1"/>
    <dgm:cxn modelId="{4BD63DB9-A7A6-48A6-AE7F-993E9D8499F5}" type="presOf" srcId="{F93232B7-665B-490D-B7E3-DCA46FA68794}" destId="{08FF86AB-7CC5-4DA2-BE27-54C78A98AC25}" srcOrd="0" destOrd="0" presId="urn:microsoft.com/office/officeart/2005/8/layout/hierarchy1"/>
    <dgm:cxn modelId="{A669B9E4-A63C-4DA6-BEE7-CA763B4670BD}" srcId="{F348B32A-4F5D-4B64-A4F2-12C5B4BCECA0}" destId="{F94D89F3-E5F0-4F5C-ABAD-970A62C82B9A}" srcOrd="2" destOrd="0" parTransId="{DEDA0A98-C881-4C94-B98B-BD688C3EC3EF}" sibTransId="{64C4ABB0-431F-46DC-B39D-320EE91FA0B6}"/>
    <dgm:cxn modelId="{8A840BFE-96B0-475B-A971-1865FE323BCC}" type="presOf" srcId="{F94D89F3-E5F0-4F5C-ABAD-970A62C82B9A}" destId="{3A975796-43B9-4988-8B5D-B2CE27D2EAC0}" srcOrd="0" destOrd="0" presId="urn:microsoft.com/office/officeart/2005/8/layout/hierarchy1"/>
    <dgm:cxn modelId="{3644D12F-F460-49C4-A30B-16DC2F085B80}" type="presParOf" srcId="{FB110545-E948-4703-9472-DC544CC1F772}" destId="{DB31FEA2-BA0A-44EF-A08D-C66338ACD1F9}" srcOrd="0" destOrd="0" presId="urn:microsoft.com/office/officeart/2005/8/layout/hierarchy1"/>
    <dgm:cxn modelId="{942E462B-7B31-4215-A6DE-BB886C8521E8}" type="presParOf" srcId="{DB31FEA2-BA0A-44EF-A08D-C66338ACD1F9}" destId="{FC0AED00-3129-4F31-BA3F-2990CA147276}" srcOrd="0" destOrd="0" presId="urn:microsoft.com/office/officeart/2005/8/layout/hierarchy1"/>
    <dgm:cxn modelId="{4C1D444A-F81D-435A-B5CD-0D19394F2904}" type="presParOf" srcId="{FC0AED00-3129-4F31-BA3F-2990CA147276}" destId="{BF50085E-5558-436F-8319-842E6DABE40F}" srcOrd="0" destOrd="0" presId="urn:microsoft.com/office/officeart/2005/8/layout/hierarchy1"/>
    <dgm:cxn modelId="{6CBDD709-14BE-4D1D-802C-45123589E7DE}" type="presParOf" srcId="{FC0AED00-3129-4F31-BA3F-2990CA147276}" destId="{4CFF07A3-B28F-402D-950C-281BEBF116DF}" srcOrd="1" destOrd="0" presId="urn:microsoft.com/office/officeart/2005/8/layout/hierarchy1"/>
    <dgm:cxn modelId="{9892AC81-3A48-4D53-BA07-DDC296125AE1}" type="presParOf" srcId="{DB31FEA2-BA0A-44EF-A08D-C66338ACD1F9}" destId="{E426C2C3-75BD-439F-8E91-0369E4EE870A}" srcOrd="1" destOrd="0" presId="urn:microsoft.com/office/officeart/2005/8/layout/hierarchy1"/>
    <dgm:cxn modelId="{BC08360F-EA76-4E9B-9537-BE8DBB95E345}" type="presParOf" srcId="{FB110545-E948-4703-9472-DC544CC1F772}" destId="{6B97CCEA-661E-4935-A9E9-28F61B3B923B}" srcOrd="1" destOrd="0" presId="urn:microsoft.com/office/officeart/2005/8/layout/hierarchy1"/>
    <dgm:cxn modelId="{0C804BC8-0B94-4AC6-872C-7D0A12414BD0}" type="presParOf" srcId="{6B97CCEA-661E-4935-A9E9-28F61B3B923B}" destId="{93356EE5-6F43-49E0-BF05-21256F85AC2D}" srcOrd="0" destOrd="0" presId="urn:microsoft.com/office/officeart/2005/8/layout/hierarchy1"/>
    <dgm:cxn modelId="{D03E031C-71BE-4E90-8700-A3467AFE7301}" type="presParOf" srcId="{93356EE5-6F43-49E0-BF05-21256F85AC2D}" destId="{744FA5EE-9889-4811-B081-F8DD7D5DAC4D}" srcOrd="0" destOrd="0" presId="urn:microsoft.com/office/officeart/2005/8/layout/hierarchy1"/>
    <dgm:cxn modelId="{C542675A-A97C-4966-8A58-22F7B20C5628}" type="presParOf" srcId="{93356EE5-6F43-49E0-BF05-21256F85AC2D}" destId="{08FF86AB-7CC5-4DA2-BE27-54C78A98AC25}" srcOrd="1" destOrd="0" presId="urn:microsoft.com/office/officeart/2005/8/layout/hierarchy1"/>
    <dgm:cxn modelId="{E628470B-A7F4-4B8D-886C-B72374003B94}" type="presParOf" srcId="{6B97CCEA-661E-4935-A9E9-28F61B3B923B}" destId="{25E5340E-41F5-4C6B-AAFD-FB100FFA5BF7}" srcOrd="1" destOrd="0" presId="urn:microsoft.com/office/officeart/2005/8/layout/hierarchy1"/>
    <dgm:cxn modelId="{B0A4822C-F035-49E6-9469-4B20BD008B32}" type="presParOf" srcId="{FB110545-E948-4703-9472-DC544CC1F772}" destId="{F18BB36D-1B58-45C7-A244-401CF008DF51}" srcOrd="2" destOrd="0" presId="urn:microsoft.com/office/officeart/2005/8/layout/hierarchy1"/>
    <dgm:cxn modelId="{2CA83665-AC93-4B40-AA01-FF894398BADD}" type="presParOf" srcId="{F18BB36D-1B58-45C7-A244-401CF008DF51}" destId="{E7664BFB-F92B-40B5-8479-D865B906FE6C}" srcOrd="0" destOrd="0" presId="urn:microsoft.com/office/officeart/2005/8/layout/hierarchy1"/>
    <dgm:cxn modelId="{1EC9851A-1183-4793-BB84-85D6FE069A79}" type="presParOf" srcId="{E7664BFB-F92B-40B5-8479-D865B906FE6C}" destId="{B5C09CF4-F386-4FFF-BC1F-EF32D0B9EC3F}" srcOrd="0" destOrd="0" presId="urn:microsoft.com/office/officeart/2005/8/layout/hierarchy1"/>
    <dgm:cxn modelId="{591E944B-C13A-4F49-9272-895DAEE6A7C0}" type="presParOf" srcId="{E7664BFB-F92B-40B5-8479-D865B906FE6C}" destId="{3A975796-43B9-4988-8B5D-B2CE27D2EAC0}" srcOrd="1" destOrd="0" presId="urn:microsoft.com/office/officeart/2005/8/layout/hierarchy1"/>
    <dgm:cxn modelId="{082A9C53-0020-496A-9A37-B5DAABFB0C82}" type="presParOf" srcId="{F18BB36D-1B58-45C7-A244-401CF008DF51}" destId="{0DB81125-42E8-4004-967B-00B51E416A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0085E-5558-436F-8319-842E6DABE40F}">
      <dsp:nvSpPr>
        <dsp:cNvPr id="0" name=""/>
        <dsp:cNvSpPr/>
      </dsp:nvSpPr>
      <dsp:spPr>
        <a:xfrm>
          <a:off x="0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FF07A3-B28F-402D-950C-281BEBF116DF}">
      <dsp:nvSpPr>
        <dsp:cNvPr id="0" name=""/>
        <dsp:cNvSpPr/>
      </dsp:nvSpPr>
      <dsp:spPr>
        <a:xfrm>
          <a:off x="329803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/>
            <a:t>Rezultati metoda nisu u potpunosti točni</a:t>
          </a:r>
          <a:endParaRPr lang="en-US" sz="2000" kern="1200"/>
        </a:p>
      </dsp:txBody>
      <dsp:txXfrm>
        <a:off x="385008" y="951819"/>
        <a:ext cx="2857818" cy="1774414"/>
      </dsp:txXfrm>
    </dsp:sp>
    <dsp:sp modelId="{744FA5EE-9889-4811-B081-F8DD7D5DAC4D}">
      <dsp:nvSpPr>
        <dsp:cNvPr id="0" name=""/>
        <dsp:cNvSpPr/>
      </dsp:nvSpPr>
      <dsp:spPr>
        <a:xfrm>
          <a:off x="3627834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FF86AB-7CC5-4DA2-BE27-54C78A98AC25}">
      <dsp:nvSpPr>
        <dsp:cNvPr id="0" name=""/>
        <dsp:cNvSpPr/>
      </dsp:nvSpPr>
      <dsp:spPr>
        <a:xfrm>
          <a:off x="3957637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/>
            <a:t>Zbog: šum u očitanju, sinkronizacija obrade i očitanja podataka, oblik okoline, …</a:t>
          </a:r>
          <a:endParaRPr lang="en-US" sz="2000" kern="1200"/>
        </a:p>
      </dsp:txBody>
      <dsp:txXfrm>
        <a:off x="4012842" y="951819"/>
        <a:ext cx="2857818" cy="1774414"/>
      </dsp:txXfrm>
    </dsp:sp>
    <dsp:sp modelId="{B5C09CF4-F386-4FFF-BC1F-EF32D0B9EC3F}">
      <dsp:nvSpPr>
        <dsp:cNvPr id="0" name=""/>
        <dsp:cNvSpPr/>
      </dsp:nvSpPr>
      <dsp:spPr>
        <a:xfrm>
          <a:off x="7255668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975796-43B9-4988-8B5D-B2CE27D2EAC0}">
      <dsp:nvSpPr>
        <dsp:cNvPr id="0" name=""/>
        <dsp:cNvSpPr/>
      </dsp:nvSpPr>
      <dsp:spPr>
        <a:xfrm>
          <a:off x="7585471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/>
            <a:t>Cilj: smanjenje greške tj. razlike stvarne i estimirane lokacije</a:t>
          </a:r>
          <a:endParaRPr lang="en-US" sz="2000" kern="1200"/>
        </a:p>
      </dsp:txBody>
      <dsp:txXfrm>
        <a:off x="7640676" y="951819"/>
        <a:ext cx="2857818" cy="177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B52B8-CDDD-4320-88E6-762C23B6BFEE}" type="datetimeFigureOut">
              <a:rPr lang="hr-HR" smtClean="0"/>
              <a:t>10.7.2019.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D7D34-DDD2-48DE-B416-EC910F3735D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171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Vozilo na ravnoj cesti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D34-DDD2-48DE-B416-EC910F3735DA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369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skretanje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D34-DDD2-48DE-B416-EC910F3735DA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4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skretanje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D34-DDD2-48DE-B416-EC910F3735DA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506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3EBC1-424F-4557-A0A4-0CEF6C169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hr-HR">
                <a:solidFill>
                  <a:schemeClr val="tx1"/>
                </a:solidFill>
              </a:rPr>
              <a:t>Lokalizacija autonomnog vozila u simuliranom urbanom okruženju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0D142-4A18-4EB8-846D-6AC443B34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hr-HR" dirty="0"/>
              <a:t>Matija Vukić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871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B4211-CCD3-4D65-BA37-3B115F11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Point cloud primjer – katedrala u Zagrebu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66CECF97-9EA2-4D3E-8468-01880395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647" y="2276795"/>
            <a:ext cx="7556705" cy="425064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62096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E71F-1C60-40B9-9626-28816AA9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r-HR"/>
              <a:t>Prikupljanje podataka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AC1B-8526-442E-9930-B6ECE3508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Carla server</a:t>
            </a:r>
          </a:p>
          <a:p>
            <a:r>
              <a:rPr lang="hr-HR" dirty="0"/>
              <a:t>Klijentska skripta u </a:t>
            </a:r>
            <a:r>
              <a:rPr lang="hr-HR" dirty="0" err="1"/>
              <a:t>python</a:t>
            </a:r>
            <a:r>
              <a:rPr lang="hr-HR" dirty="0"/>
              <a:t>-u</a:t>
            </a:r>
          </a:p>
          <a:p>
            <a:r>
              <a:rPr lang="hr-HR" dirty="0"/>
              <a:t>Mogućnost sinkroniziranog rada</a:t>
            </a:r>
          </a:p>
        </p:txBody>
      </p:sp>
    </p:spTree>
    <p:extLst>
      <p:ext uri="{BB962C8B-B14F-4D97-AF65-F5344CB8AC3E}">
        <p14:creationId xmlns:p14="http://schemas.microsoft.com/office/powerpoint/2010/main" val="424768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5DFF-DC9A-4247-9DD8-D482ADB2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Obrada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5E34-1F94-49FA-9EE4-25EB9AFC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ICP algoritam – c++ jezik s PCL bibliotekom</a:t>
            </a:r>
          </a:p>
          <a:p>
            <a:pPr lvl="1"/>
            <a:r>
              <a:rPr lang="hr-HR" dirty="0"/>
              <a:t>Single Value Decomposition</a:t>
            </a:r>
          </a:p>
          <a:p>
            <a:pPr lvl="1"/>
            <a:r>
              <a:rPr lang="hr-HR" dirty="0"/>
              <a:t>Generalizirani ICP algoritam</a:t>
            </a:r>
          </a:p>
          <a:p>
            <a:pPr lvl="1"/>
            <a:r>
              <a:rPr lang="hr-HR" dirty="0"/>
              <a:t>ICP algoritam s grupiranjem točaka (eng. </a:t>
            </a:r>
            <a:r>
              <a:rPr lang="hr-HR" dirty="0" err="1"/>
              <a:t>Voxelgrid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Izvođenje nad </a:t>
            </a:r>
            <a:r>
              <a:rPr lang="hr-HR" dirty="0" err="1"/>
              <a:t>podskupovima</a:t>
            </a:r>
            <a:r>
              <a:rPr lang="hr-HR" dirty="0"/>
              <a:t> podataka</a:t>
            </a:r>
          </a:p>
          <a:p>
            <a:r>
              <a:rPr lang="hr-HR" dirty="0"/>
              <a:t>Ulazni podaci su oblaci točaka</a:t>
            </a:r>
          </a:p>
          <a:p>
            <a:r>
              <a:rPr lang="hr-HR" dirty="0"/>
              <a:t>Parametri:</a:t>
            </a:r>
          </a:p>
          <a:p>
            <a:pPr lvl="1"/>
            <a:r>
              <a:rPr lang="hr-HR" dirty="0"/>
              <a:t>uvjeti zaustavljanja (broj iteracija, minimalna greška)</a:t>
            </a:r>
          </a:p>
          <a:p>
            <a:pPr lvl="1"/>
            <a:r>
              <a:rPr lang="hr-HR" dirty="0"/>
              <a:t>filtriranje</a:t>
            </a:r>
          </a:p>
          <a:p>
            <a:r>
              <a:rPr lang="hr-HR" dirty="0"/>
              <a:t>Izlaz su transformacijske matrice</a:t>
            </a:r>
          </a:p>
        </p:txBody>
      </p:sp>
    </p:spTree>
    <p:extLst>
      <p:ext uri="{BB962C8B-B14F-4D97-AF65-F5344CB8AC3E}">
        <p14:creationId xmlns:p14="http://schemas.microsoft.com/office/powerpoint/2010/main" val="212821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D253-123F-4A1E-93F0-E18DE372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Prikaz rezultata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6068-D9FA-4A78-ADD5-CE8BA28C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Pomoću grafova – </a:t>
            </a:r>
            <a:r>
              <a:rPr lang="hr-HR" dirty="0" err="1"/>
              <a:t>XChart</a:t>
            </a:r>
            <a:r>
              <a:rPr lang="hr-HR" dirty="0"/>
              <a:t> biblioteka i </a:t>
            </a:r>
            <a:r>
              <a:rPr lang="hr-HR" dirty="0" err="1"/>
              <a:t>Kotlin</a:t>
            </a:r>
            <a:r>
              <a:rPr lang="hr-HR" dirty="0"/>
              <a:t> jezika</a:t>
            </a:r>
          </a:p>
          <a:p>
            <a:r>
              <a:rPr lang="hr-HR" dirty="0"/>
              <a:t>Koriste se referentni podaci (lokacije, rotacije) i transformacijske matrice</a:t>
            </a:r>
          </a:p>
          <a:p>
            <a:r>
              <a:rPr lang="hr-HR" dirty="0"/>
              <a:t>Generiranje </a:t>
            </a:r>
            <a:r>
              <a:rPr lang="hr-HR" dirty="0" err="1"/>
              <a:t>estimiranih</a:t>
            </a:r>
            <a:r>
              <a:rPr lang="hr-HR" dirty="0"/>
              <a:t> podataka iz transformacijskih matrica</a:t>
            </a:r>
          </a:p>
          <a:p>
            <a:pPr lvl="1"/>
            <a:r>
              <a:rPr lang="hr-HR" dirty="0"/>
              <a:t>Množenje matrica - </a:t>
            </a:r>
            <a:r>
              <a:rPr lang="hr-HR" i="1" dirty="0"/>
              <a:t>R(z)R(y)R(x)</a:t>
            </a:r>
          </a:p>
          <a:p>
            <a:pPr lvl="1"/>
            <a:r>
              <a:rPr lang="hr-HR" i="1" dirty="0"/>
              <a:t>Izvlačenje lokacija i rotacija iz matrica</a:t>
            </a:r>
          </a:p>
        </p:txBody>
      </p:sp>
    </p:spTree>
    <p:extLst>
      <p:ext uri="{BB962C8B-B14F-4D97-AF65-F5344CB8AC3E}">
        <p14:creationId xmlns:p14="http://schemas.microsoft.com/office/powerpoint/2010/main" val="254673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BB23B-DD3D-4256-84AA-24D76E15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Primjeri</a:t>
            </a:r>
          </a:p>
        </p:txBody>
      </p:sp>
      <p:sp>
        <p:nvSpPr>
          <p:cNvPr id="55" name="Freeform: Shape 1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1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E21C92D-0B51-4D60-AE2A-A7E9CEE4A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9830" y="1725012"/>
            <a:ext cx="5792729" cy="3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8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E0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72CA701-3FB6-4B7E-8962-921C4A8C2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2499" y="786900"/>
            <a:ext cx="8807002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3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E2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9B12A42-A830-4143-A787-186EFAD57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2499" y="786900"/>
            <a:ext cx="8807002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6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455B-EB98-4DCE-A535-70196C3B9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4000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61112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E814-F649-4F07-9DBB-E3BE516C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Lokalizacija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A739-6BEA-40CF-86AA-0FC1472A8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Postupak određivanja lokacije u prostoru</a:t>
            </a:r>
          </a:p>
          <a:p>
            <a:r>
              <a:rPr lang="hr-HR" dirty="0"/>
              <a:t>Vozila, roboti</a:t>
            </a:r>
          </a:p>
          <a:p>
            <a:r>
              <a:rPr lang="hr-HR" dirty="0"/>
              <a:t>Lokalna, globalna</a:t>
            </a:r>
          </a:p>
          <a:p>
            <a:r>
              <a:rPr lang="hr-HR" dirty="0"/>
              <a:t>Mnoge metode: Praćenje pozicije, Metoda </a:t>
            </a:r>
            <a:r>
              <a:rPr lang="hr-HR" dirty="0" err="1"/>
              <a:t>interacije</a:t>
            </a:r>
            <a:r>
              <a:rPr lang="hr-HR" dirty="0"/>
              <a:t> najbližih točaka, metoda usporedbe očitanja, …</a:t>
            </a:r>
          </a:p>
        </p:txBody>
      </p:sp>
    </p:spTree>
    <p:extLst>
      <p:ext uri="{BB962C8B-B14F-4D97-AF65-F5344CB8AC3E}">
        <p14:creationId xmlns:p14="http://schemas.microsoft.com/office/powerpoint/2010/main" val="279048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4B22-81EC-4E50-B339-8342B757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hr-HR" dirty="0"/>
              <a:t>Problem lokalizacije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FC83A5-1FDF-4ED1-BD82-6BAC18483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67835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02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7D269-F56F-458D-90A5-870B8CF5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54307"/>
            <a:ext cx="10571998" cy="970450"/>
          </a:xfrm>
        </p:spPr>
        <p:txBody>
          <a:bodyPr>
            <a:normAutofit/>
          </a:bodyPr>
          <a:lstStyle/>
          <a:p>
            <a:r>
              <a:rPr lang="hr-HR" dirty="0"/>
              <a:t>Simulacija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3032754-1A8C-4456-89F4-4A82A285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009293"/>
            <a:ext cx="3236706" cy="32367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E8D3-A21A-40BC-A4F1-B2526E21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192" y="810001"/>
            <a:ext cx="6968094" cy="3580281"/>
          </a:xfrm>
          <a:effectLst/>
        </p:spPr>
        <p:txBody>
          <a:bodyPr>
            <a:normAutofit/>
          </a:bodyPr>
          <a:lstStyle/>
          <a:p>
            <a:r>
              <a:rPr lang="hr-HR" dirty="0"/>
              <a:t>Izvor referentnih podataka</a:t>
            </a:r>
          </a:p>
          <a:p>
            <a:r>
              <a:rPr lang="hr-HR" dirty="0"/>
              <a:t>Potpuna kontrola na okolinom, konzistentni podaci, točni podaci</a:t>
            </a:r>
          </a:p>
          <a:p>
            <a:r>
              <a:rPr lang="hr-HR" dirty="0"/>
              <a:t>Open </a:t>
            </a:r>
            <a:r>
              <a:rPr lang="hr-HR" dirty="0" err="1"/>
              <a:t>source</a:t>
            </a:r>
            <a:r>
              <a:rPr lang="hr-HR" dirty="0"/>
              <a:t> i komercijalna rješenja</a:t>
            </a:r>
          </a:p>
          <a:p>
            <a:r>
              <a:rPr lang="hr-HR" dirty="0"/>
              <a:t>Carla simulator</a:t>
            </a:r>
          </a:p>
          <a:p>
            <a:r>
              <a:rPr lang="hr-HR" dirty="0"/>
              <a:t>Parametri: rezolucija, fps, karta, kvaliteta okoline, ...</a:t>
            </a:r>
          </a:p>
        </p:txBody>
      </p:sp>
      <p:sp>
        <p:nvSpPr>
          <p:cNvPr id="24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09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5555-0333-4C64-B47D-CE06631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hr-HR" sz="3200" dirty="0">
                <a:solidFill>
                  <a:srgbClr val="FFFFFF"/>
                </a:solidFill>
              </a:rPr>
              <a:t>Carla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C165146-B13E-4BF5-AD60-ECC24D7D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hr-HR" sz="1600" dirty="0">
                <a:solidFill>
                  <a:srgbClr val="FFFFFF"/>
                </a:solidFill>
              </a:rPr>
              <a:t>Pogled na kartu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DDB0493F-10F2-4CCD-BC71-872B9E2E8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803919"/>
            <a:ext cx="6267743" cy="49515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39440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2DA8E-FE34-4E64-B278-3EFFAE18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Primjer senzora - Segmentacija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1E5DB-CA76-40CB-8865-60085A030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514" y="2337461"/>
            <a:ext cx="9844971" cy="36918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49940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9F3E1-8BE1-4DFC-A54C-E95E1710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Primjer senzora – RGB kamera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28023A-F1DA-46BE-8DC5-F7B0050F6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757" y="2337461"/>
            <a:ext cx="4922485" cy="36918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03485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AA2B-64DF-4C7A-B8B6-DF7AF9ED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Podaci simulatora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1200-E4DB-491B-9B92-9249A944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Senzori – LIDAR</a:t>
            </a:r>
          </a:p>
          <a:p>
            <a:pPr lvl="1"/>
            <a:r>
              <a:rPr lang="hr-HR" dirty="0"/>
              <a:t>Parametri: rotacija, dubina lasera, broj lasera, broj točaka u jednome očitanju</a:t>
            </a:r>
          </a:p>
          <a:p>
            <a:pPr lvl="1"/>
            <a:r>
              <a:rPr lang="hr-HR" dirty="0"/>
              <a:t>Oblak točaka</a:t>
            </a:r>
          </a:p>
          <a:p>
            <a:r>
              <a:rPr lang="hr-HR" dirty="0"/>
              <a:t>Lokacija i rotacija vozila</a:t>
            </a:r>
          </a:p>
          <a:p>
            <a:pPr lvl="1"/>
            <a:r>
              <a:rPr lang="hr-HR" dirty="0"/>
              <a:t>Koordinate (X, Y, Z)</a:t>
            </a:r>
          </a:p>
          <a:p>
            <a:pPr lvl="1"/>
            <a:r>
              <a:rPr lang="hr-HR" dirty="0"/>
              <a:t>Rotacija (valjanje, skretanje, poniranje)</a:t>
            </a:r>
          </a:p>
        </p:txBody>
      </p:sp>
    </p:spTree>
    <p:extLst>
      <p:ext uri="{BB962C8B-B14F-4D97-AF65-F5344CB8AC3E}">
        <p14:creationId xmlns:p14="http://schemas.microsoft.com/office/powerpoint/2010/main" val="25809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C6593-C107-4A6E-A635-9BB999578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147" y="643467"/>
            <a:ext cx="89137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6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293</Words>
  <Application>Microsoft Office PowerPoint</Application>
  <PresentationFormat>Widescreen</PresentationFormat>
  <Paragraphs>58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Century Gothic</vt:lpstr>
      <vt:lpstr>Wingdings 2</vt:lpstr>
      <vt:lpstr>Quotable</vt:lpstr>
      <vt:lpstr>Lokalizacija autonomnog vozila u simuliranom urbanom okruženju</vt:lpstr>
      <vt:lpstr>Lokalizacija</vt:lpstr>
      <vt:lpstr>Problem lokalizacije</vt:lpstr>
      <vt:lpstr>Simulacija</vt:lpstr>
      <vt:lpstr>Carla</vt:lpstr>
      <vt:lpstr>Primjer senzora - Segmentacija</vt:lpstr>
      <vt:lpstr>Primjer senzora – RGB kamera</vt:lpstr>
      <vt:lpstr>Podaci simulatora</vt:lpstr>
      <vt:lpstr>PowerPoint Presentation</vt:lpstr>
      <vt:lpstr>Point cloud primjer – katedrala u Zagrebu</vt:lpstr>
      <vt:lpstr>Prikupljanje podataka</vt:lpstr>
      <vt:lpstr>Obrada podataka</vt:lpstr>
      <vt:lpstr>Prikaz rezultata</vt:lpstr>
      <vt:lpstr>Primjeri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Lokalizacija autonomnog vozila u simuliranom urbanom okruženju</dc:title>
  <dc:creator>Matija Vukic</dc:creator>
  <cp:lastModifiedBy>Matija Vukić</cp:lastModifiedBy>
  <cp:revision>4</cp:revision>
  <dcterms:created xsi:type="dcterms:W3CDTF">2019-07-10T06:46:25Z</dcterms:created>
  <dcterms:modified xsi:type="dcterms:W3CDTF">2019-07-10T11:22:52Z</dcterms:modified>
</cp:coreProperties>
</file>