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85" r:id="rId3"/>
    <p:sldId id="286" r:id="rId4"/>
    <p:sldId id="272" r:id="rId5"/>
    <p:sldId id="287" r:id="rId6"/>
    <p:sldId id="288" r:id="rId7"/>
    <p:sldId id="259" r:id="rId8"/>
    <p:sldId id="289" r:id="rId9"/>
    <p:sldId id="269" r:id="rId10"/>
    <p:sldId id="278" r:id="rId11"/>
    <p:sldId id="290" r:id="rId12"/>
    <p:sldId id="291" r:id="rId13"/>
    <p:sldId id="292" r:id="rId14"/>
    <p:sldId id="293" r:id="rId15"/>
    <p:sldId id="295" r:id="rId16"/>
    <p:sldId id="296" r:id="rId17"/>
    <p:sldId id="297" r:id="rId18"/>
    <p:sldId id="298" r:id="rId19"/>
    <p:sldId id="299" r:id="rId20"/>
    <p:sldId id="300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Economica" panose="020B060402020202020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71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0ECD5D71-141D-57E2-EE18-53B836DC7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>
            <a:extLst>
              <a:ext uri="{FF2B5EF4-FFF2-40B4-BE49-F238E27FC236}">
                <a16:creationId xmlns:a16="http://schemas.microsoft.com/office/drawing/2014/main" id="{81614291-A344-7BB8-5BBA-724EECE3F5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>
            <a:extLst>
              <a:ext uri="{FF2B5EF4-FFF2-40B4-BE49-F238E27FC236}">
                <a16:creationId xmlns:a16="http://schemas.microsoft.com/office/drawing/2014/main" id="{A3D51BF5-3677-BA51-A7D0-971CE5928B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829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010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E952B59F-7244-B078-5D9D-0EA4223BC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A180D6C1-E7DD-4EA4-F4E0-10E1845C8E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136876C7-A1A3-DCA4-24C7-C0949080B8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868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CF2E83CB-2440-7B81-D5D1-89B35501D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ED85C513-E118-FA87-92A3-C681129FE4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4E435D41-0649-F725-0D4B-889BF0C24E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04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FEB03915-F63F-2012-22E1-035FE7F02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A09C7A57-BB65-F7E4-4D14-637CAD5E20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06BB0D1D-F523-6884-C60B-CE03D72092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68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61489" y="1269167"/>
            <a:ext cx="4094523" cy="15326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ДОСЛІДЖЕННЯ МЕТОДІВ ОЦІНЮВАННЯ ТА ОПТИМІЗАЦІЇ ПРОДУКТИВНОСТІ </a:t>
            </a:r>
            <a:r>
              <a:rPr lang="en-US" sz="2000" dirty="0"/>
              <a:t>JAVA-</a:t>
            </a:r>
            <a:r>
              <a:rPr lang="ru-RU" sz="2000" dirty="0"/>
              <a:t>ФРЕЙМВОРКІВ ДЛЯ ОБРОБКИ ВЕЛИКИХ ОБСЯГІВ ДАНИХ</a:t>
            </a:r>
            <a:endParaRPr lang="ru-RU" sz="48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635125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Лаух</a:t>
            </a:r>
            <a:r>
              <a:rPr lang="uk-UA" dirty="0" err="1"/>
              <a:t>ін</a:t>
            </a:r>
            <a:r>
              <a:rPr lang="uk-UA" dirty="0"/>
              <a:t> О.А</a:t>
            </a:r>
            <a:r>
              <a:rPr lang="uk" dirty="0"/>
              <a:t>., ІПЗм-23-1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Науковий керівник: проф. Власенко Л.А.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23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3"/>
          <p:cNvSpPr txBox="1">
            <a:spLocks/>
          </p:cNvSpPr>
          <p:nvPr/>
        </p:nvSpPr>
        <p:spPr>
          <a:xfrm>
            <a:off x="2761489" y="777131"/>
            <a:ext cx="3823950" cy="37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l"/>
            <a:endParaRPr lang="ru-RU" sz="2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</a:t>
            </a:fld>
            <a:endParaRPr lang="u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6FA0D22E-9CE9-AD3D-569D-680D4B87F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ACB31DA1-0494-A750-8DAD-EBC19D0B31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43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Зміст проведеного дослідження</a:t>
            </a:r>
            <a:endParaRPr lang="ru-RU" sz="3200" dirty="0"/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69F6FC04-B76D-B3C9-209B-572FC9FEF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087118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buNone/>
            </a:pPr>
            <a:r>
              <a:rPr lang="uk-UA" dirty="0"/>
              <a:t>Методи:</a:t>
            </a:r>
          </a:p>
          <a:p>
            <a:pPr marL="285750" lvl="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Систематичний</a:t>
            </a:r>
            <a:r>
              <a:rPr lang="ru-RU" dirty="0"/>
              <a:t> </a:t>
            </a:r>
            <a:r>
              <a:rPr lang="ru-RU" dirty="0" err="1"/>
              <a:t>огляд</a:t>
            </a:r>
            <a:r>
              <a:rPr lang="ru-RU" dirty="0"/>
              <a:t> </a:t>
            </a:r>
            <a:r>
              <a:rPr lang="ru-RU" dirty="0" err="1"/>
              <a:t>літератури</a:t>
            </a:r>
            <a:r>
              <a:rPr lang="ru-RU" dirty="0"/>
              <a:t>;</a:t>
            </a:r>
          </a:p>
          <a:p>
            <a:pPr marL="285750" lvl="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Порівняльний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характеристик </a:t>
            </a:r>
            <a:r>
              <a:rPr lang="ru-RU" dirty="0" err="1"/>
              <a:t>фреймворків</a:t>
            </a:r>
            <a:endParaRPr lang="ru-RU" dirty="0"/>
          </a:p>
          <a:p>
            <a:pPr marL="285750" lvl="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Багатокритеріальне</a:t>
            </a:r>
            <a:r>
              <a:rPr lang="ru-RU" dirty="0"/>
              <a:t> </a:t>
            </a:r>
            <a:r>
              <a:rPr lang="ru-RU" dirty="0" err="1"/>
              <a:t>оцінювання</a:t>
            </a:r>
            <a:r>
              <a:rPr lang="ru-RU" dirty="0"/>
              <a:t> альтернатив.</a:t>
            </a:r>
            <a:endParaRPr lang="uk-UA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3B49BD03-6A47-DCEB-9A43-1B54C22639B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EE0943A-BF4A-2638-146C-AA76F04BAD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10</a:t>
            </a:fld>
            <a:endParaRPr lang="uk"/>
          </a:p>
        </p:txBody>
      </p:sp>
      <p:sp>
        <p:nvSpPr>
          <p:cNvPr id="3" name="Google Shape;93;p17">
            <a:extLst>
              <a:ext uri="{FF2B5EF4-FFF2-40B4-BE49-F238E27FC236}">
                <a16:creationId xmlns:a16="http://schemas.microsoft.com/office/drawing/2014/main" id="{1AC1BA3C-FD69-315D-6DD2-FC709A10D0BD}"/>
              </a:ext>
            </a:extLst>
          </p:cNvPr>
          <p:cNvSpPr txBox="1">
            <a:spLocks/>
          </p:cNvSpPr>
          <p:nvPr/>
        </p:nvSpPr>
        <p:spPr>
          <a:xfrm>
            <a:off x="4398818" y="1225225"/>
            <a:ext cx="4087118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50000"/>
              </a:lnSpc>
              <a:buFont typeface="Open Sans"/>
              <a:buNone/>
            </a:pPr>
            <a:r>
              <a:rPr lang="uk-UA" dirty="0"/>
              <a:t>Вхідні дані: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Публікації</a:t>
            </a:r>
            <a:r>
              <a:rPr lang="ru-RU" dirty="0"/>
              <a:t> з </a:t>
            </a:r>
            <a:r>
              <a:rPr lang="ru-RU" dirty="0" err="1"/>
              <a:t>оптимізації</a:t>
            </a:r>
            <a:r>
              <a:rPr lang="ru-RU" dirty="0"/>
              <a:t> </a:t>
            </a:r>
            <a:r>
              <a:rPr lang="en-US" dirty="0"/>
              <a:t>Java-</a:t>
            </a:r>
            <a:r>
              <a:rPr lang="ru-RU" dirty="0"/>
              <a:t>систем;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Технічна</a:t>
            </a:r>
            <a:r>
              <a:rPr lang="ru-RU" dirty="0"/>
              <a:t> </a:t>
            </a:r>
            <a:r>
              <a:rPr lang="ru-RU" dirty="0" err="1"/>
              <a:t>документація</a:t>
            </a:r>
            <a:r>
              <a:rPr lang="ru-RU" dirty="0"/>
              <a:t> та бенчмарки </a:t>
            </a:r>
            <a:r>
              <a:rPr lang="ru-RU" dirty="0" err="1"/>
              <a:t>фреймворків</a:t>
            </a:r>
            <a:r>
              <a:rPr lang="ru-RU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Метрики </a:t>
            </a:r>
            <a:r>
              <a:rPr lang="ru-RU" dirty="0" err="1"/>
              <a:t>продуктивності</a:t>
            </a:r>
            <a:r>
              <a:rPr lang="ru-RU" dirty="0"/>
              <a:t> кожного </a:t>
            </a:r>
            <a:r>
              <a:rPr lang="ru-RU" dirty="0" err="1"/>
              <a:t>рішення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344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95B7ED03-4B25-7FCA-C77E-473AC3C85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1CEB6A45-FF34-0517-11E2-D5C0507FB9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43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Зміст проведеного дослідження</a:t>
            </a:r>
            <a:endParaRPr lang="ru-RU" sz="3200" dirty="0"/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8A52712C-C02D-8D13-6199-96F63C8282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087118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buNone/>
            </a:pPr>
            <a:r>
              <a:rPr lang="uk-UA" dirty="0"/>
              <a:t>Критерії:</a:t>
            </a:r>
          </a:p>
          <a:p>
            <a:pPr marL="285750" lvl="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Продуктивність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;</a:t>
            </a:r>
          </a:p>
          <a:p>
            <a:pPr marL="285750" lvl="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Масштабованість</a:t>
            </a:r>
            <a:r>
              <a:rPr lang="ru-RU" dirty="0"/>
              <a:t>;</a:t>
            </a:r>
          </a:p>
          <a:p>
            <a:pPr marL="285750" lvl="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Надійність</a:t>
            </a:r>
            <a:r>
              <a:rPr lang="ru-RU" dirty="0"/>
              <a:t>;</a:t>
            </a:r>
          </a:p>
          <a:p>
            <a:pPr marL="285750" lvl="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Зручність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; </a:t>
            </a:r>
          </a:p>
          <a:p>
            <a:pPr marL="285750" lvl="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Функціональні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.</a:t>
            </a:r>
          </a:p>
          <a:p>
            <a:pPr marL="0" lvl="0" indent="0" algn="l" rtl="0">
              <a:lnSpc>
                <a:spcPct val="150000"/>
              </a:lnSpc>
              <a:buNone/>
            </a:pPr>
            <a:endParaRPr lang="uk-UA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C400D16D-7BD8-22FC-B01D-18C4E48F37C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C3B4373-38CC-10CA-CBE5-A7FE0B97EA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11</a:t>
            </a:fld>
            <a:endParaRPr lang="uk"/>
          </a:p>
        </p:txBody>
      </p:sp>
      <p:sp>
        <p:nvSpPr>
          <p:cNvPr id="3" name="Google Shape;93;p17">
            <a:extLst>
              <a:ext uri="{FF2B5EF4-FFF2-40B4-BE49-F238E27FC236}">
                <a16:creationId xmlns:a16="http://schemas.microsoft.com/office/drawing/2014/main" id="{78851C94-363F-D814-8A38-153FD279B027}"/>
              </a:ext>
            </a:extLst>
          </p:cNvPr>
          <p:cNvSpPr txBox="1">
            <a:spLocks/>
          </p:cNvSpPr>
          <p:nvPr/>
        </p:nvSpPr>
        <p:spPr>
          <a:xfrm>
            <a:off x="4398818" y="1225225"/>
            <a:ext cx="4087118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50000"/>
              </a:lnSpc>
              <a:buFont typeface="Open Sans"/>
              <a:buNone/>
            </a:pPr>
            <a:r>
              <a:rPr lang="uk-UA" dirty="0"/>
              <a:t>Послідовність:</a:t>
            </a:r>
          </a:p>
          <a:p>
            <a:pPr marL="342900">
              <a:lnSpc>
                <a:spcPct val="150000"/>
              </a:lnSpc>
              <a:buFont typeface="+mj-lt"/>
              <a:buAutoNum type="arabicPeriod"/>
            </a:pPr>
            <a:r>
              <a:rPr lang="ru-RU" dirty="0" err="1"/>
              <a:t>Відбір</a:t>
            </a:r>
            <a:r>
              <a:rPr lang="ru-RU" dirty="0"/>
              <a:t> </a:t>
            </a:r>
            <a:r>
              <a:rPr lang="ru-RU" dirty="0" err="1"/>
              <a:t>релевантних</a:t>
            </a:r>
            <a:r>
              <a:rPr lang="ru-RU" dirty="0"/>
              <a:t> </a:t>
            </a:r>
            <a:r>
              <a:rPr lang="ru-RU" dirty="0" err="1"/>
              <a:t>фреймворків</a:t>
            </a:r>
            <a:r>
              <a:rPr lang="ru-RU" dirty="0"/>
              <a:t>;</a:t>
            </a:r>
            <a:endParaRPr lang="uk-UA" dirty="0"/>
          </a:p>
          <a:p>
            <a:pPr marL="342900">
              <a:lnSpc>
                <a:spcPct val="150000"/>
              </a:lnSpc>
              <a:buFont typeface="+mj-lt"/>
              <a:buAutoNum type="arabicPeriod"/>
            </a:pPr>
            <a:r>
              <a:rPr lang="ru-RU" dirty="0" err="1"/>
              <a:t>Визначення</a:t>
            </a:r>
            <a:r>
              <a:rPr lang="ru-RU" dirty="0"/>
              <a:t> метрик </a:t>
            </a:r>
            <a:r>
              <a:rPr lang="ru-RU" dirty="0" err="1"/>
              <a:t>оцінювання</a:t>
            </a:r>
            <a:r>
              <a:rPr lang="ru-RU" dirty="0"/>
              <a:t>;</a:t>
            </a:r>
            <a:endParaRPr lang="uk-UA" dirty="0"/>
          </a:p>
          <a:p>
            <a:pPr marL="342900">
              <a:lnSpc>
                <a:spcPct val="150000"/>
              </a:lnSpc>
              <a:buFont typeface="+mj-lt"/>
              <a:buAutoNum type="arabicPeriod"/>
            </a:pPr>
            <a:r>
              <a:rPr lang="ru-RU" dirty="0" err="1"/>
              <a:t>Нормування</a:t>
            </a:r>
            <a:r>
              <a:rPr lang="ru-RU" dirty="0"/>
              <a:t> </a:t>
            </a:r>
            <a:r>
              <a:rPr lang="ru-RU" dirty="0" err="1"/>
              <a:t>критеріїв</a:t>
            </a:r>
            <a:r>
              <a:rPr lang="ru-RU" dirty="0"/>
              <a:t>;</a:t>
            </a:r>
            <a:endParaRPr lang="uk-UA" dirty="0"/>
          </a:p>
          <a:p>
            <a:pPr marL="342900">
              <a:lnSpc>
                <a:spcPct val="150000"/>
              </a:lnSpc>
              <a:buFont typeface="+mj-lt"/>
              <a:buAutoNum type="arabicPeriod"/>
            </a:pPr>
            <a:r>
              <a:rPr lang="ru-RU" dirty="0" err="1"/>
              <a:t>Застосування</a:t>
            </a:r>
            <a:r>
              <a:rPr lang="ru-RU" dirty="0"/>
              <a:t> принципу Парето;</a:t>
            </a:r>
          </a:p>
          <a:p>
            <a:pPr marL="342900">
              <a:lnSpc>
                <a:spcPct val="150000"/>
              </a:lnSpc>
              <a:buFont typeface="+mj-lt"/>
              <a:buAutoNum type="arabicPeriod"/>
            </a:pPr>
            <a:r>
              <a:rPr lang="ru-RU" dirty="0" err="1"/>
              <a:t>Проведення</a:t>
            </a:r>
            <a:r>
              <a:rPr lang="ru-RU" dirty="0"/>
              <a:t> </a:t>
            </a:r>
            <a:r>
              <a:rPr lang="ru-RU" dirty="0" err="1"/>
              <a:t>багатокритеріального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.</a:t>
            </a:r>
            <a:endParaRPr lang="uk-UA" dirty="0"/>
          </a:p>
          <a:p>
            <a:pPr marL="0" indent="0">
              <a:lnSpc>
                <a:spcPct val="150000"/>
              </a:lnSpc>
              <a:buFont typeface="Open Sans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14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301B131B-C0B4-68CA-8A31-B94867F67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474AA2A3-2E45-5416-2428-834BED6B7F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43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Зміст проведеного дослідження</a:t>
            </a:r>
            <a:endParaRPr lang="ru-RU" sz="3200" dirty="0"/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8A3AB318-23A1-46F1-0802-66426CC246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225225"/>
            <a:ext cx="8437445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buNone/>
            </a:pPr>
            <a:r>
              <a:rPr lang="uk-UA" dirty="0"/>
              <a:t>Вимірювання:</a:t>
            </a:r>
          </a:p>
          <a:p>
            <a:pPr marL="285750" lvl="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Оцінка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r>
              <a:rPr lang="ru-RU" dirty="0"/>
              <a:t> кожного фреймворку;</a:t>
            </a:r>
          </a:p>
          <a:p>
            <a:pPr marL="285750" lvl="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Виявлення</a:t>
            </a:r>
            <a:r>
              <a:rPr lang="ru-RU" dirty="0"/>
              <a:t> Парето-</a:t>
            </a:r>
            <a:r>
              <a:rPr lang="ru-RU" dirty="0" err="1"/>
              <a:t>оптимальних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;</a:t>
            </a:r>
          </a:p>
          <a:p>
            <a:pPr marL="285750" lvl="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Ранжування</a:t>
            </a:r>
            <a:r>
              <a:rPr lang="ru-RU" dirty="0"/>
              <a:t> альтернатив для практичного </a:t>
            </a:r>
            <a:r>
              <a:rPr lang="ru-RU" dirty="0" err="1"/>
              <a:t>впровадження</a:t>
            </a:r>
            <a:r>
              <a:rPr lang="ru-RU" dirty="0"/>
              <a:t> в </a:t>
            </a:r>
            <a:r>
              <a:rPr lang="ru-RU" dirty="0" err="1"/>
              <a:t>системи</a:t>
            </a:r>
            <a:r>
              <a:rPr lang="ru-RU" dirty="0"/>
              <a:t>.</a:t>
            </a:r>
            <a:endParaRPr lang="uk-UA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E7ED5678-2456-5FA9-C171-1F38D6B191D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5252B92-1262-E882-0464-3C31215AAA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12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25105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4293B-6F3B-6C9E-2BF1-D38A03DD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900" dirty="0"/>
              <a:t>Результати дослідження</a:t>
            </a:r>
            <a:endParaRPr lang="en-US" sz="29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DB1452-C8DD-1679-8790-DEDBDC124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883717"/>
            <a:ext cx="8520600" cy="695507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A852D4-228A-64FE-CC47-8E6D4BD1CB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13</a:t>
            </a:fld>
            <a:endParaRPr lang="uk"/>
          </a:p>
        </p:txBody>
      </p:sp>
      <p:pic>
        <p:nvPicPr>
          <p:cNvPr id="5" name="Рисунок 4" descr="Изображение выглядит как снимок экрана, текст, диаграмма, Граф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DB96900-BDF4-C183-8F16-C8EE1201C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082" y="1225225"/>
            <a:ext cx="6613554" cy="258049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6" name="Google Shape;94;p17">
            <a:extLst>
              <a:ext uri="{FF2B5EF4-FFF2-40B4-BE49-F238E27FC236}">
                <a16:creationId xmlns:a16="http://schemas.microsoft.com/office/drawing/2014/main" id="{468F2DB9-A207-02D8-A20E-B1D47852A78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6275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562A1-68E8-9A41-51AA-966DCAE93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BCD4D-D78D-AB76-32F2-72492178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900" dirty="0"/>
              <a:t>Результати дослідження</a:t>
            </a:r>
            <a:endParaRPr lang="en-US" sz="29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850A97-CF43-1E5C-FEEE-FAB598164A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14</a:t>
            </a:fld>
            <a:endParaRPr lang="uk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23702FC-241F-AD6E-324C-49CD6A413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92296"/>
              </p:ext>
            </p:extLst>
          </p:nvPr>
        </p:nvGraphicFramePr>
        <p:xfrm>
          <a:off x="1272857" y="1475266"/>
          <a:ext cx="6293485" cy="30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1605208449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383674907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979285336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842582041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2423803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uk-UA" sz="1400" dirty="0">
                          <a:effectLst/>
                        </a:rPr>
                        <a:t>Фреймворк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uk-UA" sz="1400">
                          <a:effectLst/>
                        </a:rPr>
                        <a:t>Агрегація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uk-UA" sz="1400">
                          <a:effectLst/>
                        </a:rPr>
                        <a:t>З</a:t>
                      </a:r>
                      <a:r>
                        <a:rPr lang="en-US" sz="1400">
                          <a:effectLst/>
                        </a:rPr>
                        <a:t>’</a:t>
                      </a:r>
                      <a:r>
                        <a:rPr lang="uk-UA" sz="1400">
                          <a:effectLst/>
                        </a:rPr>
                        <a:t>єднання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uk-UA" sz="1400">
                          <a:effectLst/>
                        </a:rPr>
                        <a:t>Потокова обробка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uk-UA" sz="1400">
                          <a:effectLst/>
                        </a:rPr>
                        <a:t>Пакетна трансформація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935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Apache Spark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282.3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566.5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64.1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814.7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9733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Apache Kafka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748.6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34.8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1242.1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9128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Apache Storm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843.7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1861.2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1665.3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7899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Spring Batch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1064.4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1910.1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1241.8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057292"/>
                  </a:ext>
                </a:extLst>
              </a:tr>
            </a:tbl>
          </a:graphicData>
        </a:graphic>
      </p:graphicFrame>
      <p:pic>
        <p:nvPicPr>
          <p:cNvPr id="7" name="Google Shape;94;p17">
            <a:extLst>
              <a:ext uri="{FF2B5EF4-FFF2-40B4-BE49-F238E27FC236}">
                <a16:creationId xmlns:a16="http://schemas.microsoft.com/office/drawing/2014/main" id="{B0C69162-46B2-F30E-A8BB-6DFB34333BB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430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9F7F0-DE96-0B05-6280-7391D3EF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900" dirty="0"/>
              <a:t>Результати дослідження</a:t>
            </a:r>
            <a:endParaRPr lang="en-US" sz="2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9E41A216-D3C2-5BD9-CFBA-6FAAD29282B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285750" indent="-285750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Для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Apache Spark: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1=0.8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Для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Apache Kafka: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0=0.75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uk-UA" dirty="0"/>
                  <a:t>Для </a:t>
                </a:r>
                <a:r>
                  <a:rPr lang="en-US" dirty="0"/>
                  <a:t>Apache Storm: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num>
                      <m:den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20</m:t>
                        </m:r>
                      </m:den>
                    </m:f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1+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20</m:t>
                        </m:r>
                      </m:den>
                    </m:f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20</m:t>
                        </m:r>
                      </m:den>
                    </m:f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20</m:t>
                        </m:r>
                      </m:den>
                    </m:f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0+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20</m:t>
                        </m:r>
                      </m:den>
                    </m:f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0=0.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Для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Spring Batch: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0=0.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9E41A216-D3C2-5BD9-CFBA-6FAAD2928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29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A117F5-A092-53DD-6466-633F430A1B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15</a:t>
            </a:fld>
            <a:endParaRPr lang="uk"/>
          </a:p>
        </p:txBody>
      </p:sp>
      <p:pic>
        <p:nvPicPr>
          <p:cNvPr id="5" name="Google Shape;94;p17">
            <a:extLst>
              <a:ext uri="{FF2B5EF4-FFF2-40B4-BE49-F238E27FC236}">
                <a16:creationId xmlns:a16="http://schemas.microsoft.com/office/drawing/2014/main" id="{D94FAC00-06F9-4E6C-43F9-79901164E33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6634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B4375-D827-85FE-16FA-EB4B2064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900" dirty="0"/>
              <a:t>Архітектура системи</a:t>
            </a:r>
            <a:endParaRPr lang="en-US" sz="29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41CBB1-66CB-779E-2938-4703C8182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5225"/>
            <a:ext cx="8520600" cy="360235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uk-UA" dirty="0"/>
              <a:t>Архітектура:</a:t>
            </a:r>
          </a:p>
          <a:p>
            <a:pPr marL="114300" indent="0">
              <a:buNone/>
            </a:pPr>
            <a:endParaRPr lang="uk-UA" dirty="0"/>
          </a:p>
          <a:p>
            <a:r>
              <a:rPr lang="ru-RU" dirty="0"/>
              <a:t>Тестове </a:t>
            </a:r>
            <a:r>
              <a:rPr lang="ru-RU" dirty="0" err="1"/>
              <a:t>середовище</a:t>
            </a:r>
            <a:r>
              <a:rPr lang="ru-RU" dirty="0"/>
              <a:t> з модульною структурою для </a:t>
            </a:r>
            <a:r>
              <a:rPr lang="ru-RU" dirty="0" err="1"/>
              <a:t>порівняння</a:t>
            </a:r>
            <a:r>
              <a:rPr lang="ru-RU" dirty="0"/>
              <a:t> </a:t>
            </a:r>
            <a:r>
              <a:rPr lang="ru-RU" dirty="0" err="1"/>
              <a:t>фреймворків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модуль </a:t>
            </a:r>
            <a:r>
              <a:rPr lang="en-US" dirty="0"/>
              <a:t>Apache Spark;</a:t>
            </a:r>
            <a:endParaRPr lang="ru-RU" dirty="0"/>
          </a:p>
          <a:p>
            <a:pPr lvl="1"/>
            <a:r>
              <a:rPr lang="ru-RU" dirty="0"/>
              <a:t>модуль </a:t>
            </a:r>
            <a:r>
              <a:rPr lang="en-US" dirty="0"/>
              <a:t>Apache Kafka;</a:t>
            </a:r>
            <a:endParaRPr lang="ru-RU" dirty="0"/>
          </a:p>
          <a:p>
            <a:pPr lvl="1"/>
            <a:r>
              <a:rPr lang="ru-RU" dirty="0"/>
              <a:t>модуль </a:t>
            </a:r>
            <a:r>
              <a:rPr lang="en-US" dirty="0"/>
              <a:t>Apache Storm;</a:t>
            </a:r>
            <a:endParaRPr lang="ru-RU" dirty="0"/>
          </a:p>
          <a:p>
            <a:pPr lvl="1"/>
            <a:r>
              <a:rPr lang="ru-RU" dirty="0"/>
              <a:t>модуль </a:t>
            </a:r>
            <a:r>
              <a:rPr lang="en-US" dirty="0"/>
              <a:t>Spring Batch</a:t>
            </a:r>
            <a:r>
              <a:rPr lang="uk-UA" dirty="0"/>
              <a:t>.</a:t>
            </a:r>
          </a:p>
          <a:p>
            <a:r>
              <a:rPr lang="ru-RU" dirty="0" err="1"/>
              <a:t>Кластерна</a:t>
            </a:r>
            <a:r>
              <a:rPr lang="ru-RU" dirty="0"/>
              <a:t> </a:t>
            </a:r>
            <a:r>
              <a:rPr lang="ru-RU" dirty="0" err="1"/>
              <a:t>інфраструктура</a:t>
            </a:r>
            <a:r>
              <a:rPr lang="ru-RU" dirty="0"/>
              <a:t> (</a:t>
            </a:r>
            <a:r>
              <a:rPr lang="ru-RU" dirty="0" err="1"/>
              <a:t>DigitalOcean</a:t>
            </a:r>
            <a:r>
              <a:rPr lang="ru-RU" dirty="0"/>
              <a:t>) – </a:t>
            </a:r>
            <a:r>
              <a:rPr lang="ru-RU" dirty="0" err="1"/>
              <a:t>розгортання</a:t>
            </a:r>
            <a:r>
              <a:rPr lang="ru-RU" dirty="0"/>
              <a:t> </a:t>
            </a:r>
            <a:r>
              <a:rPr lang="ru-RU" dirty="0" err="1"/>
              <a:t>тестових</a:t>
            </a:r>
            <a:r>
              <a:rPr lang="ru-RU" dirty="0"/>
              <a:t> </a:t>
            </a:r>
            <a:r>
              <a:rPr lang="ru-RU" dirty="0" err="1"/>
              <a:t>навантажень</a:t>
            </a:r>
            <a:r>
              <a:rPr lang="ru-RU" dirty="0"/>
              <a:t>, </a:t>
            </a:r>
            <a:r>
              <a:rPr lang="ru-RU" dirty="0" err="1"/>
              <a:t>збір</a:t>
            </a:r>
            <a:r>
              <a:rPr lang="ru-RU" dirty="0"/>
              <a:t> метрик </a:t>
            </a:r>
            <a:r>
              <a:rPr lang="ru-RU" dirty="0" err="1"/>
              <a:t>продуктивності</a:t>
            </a:r>
            <a:r>
              <a:rPr lang="ru-RU" dirty="0"/>
              <a:t>, </a:t>
            </a:r>
            <a:r>
              <a:rPr lang="ru-RU" dirty="0" err="1"/>
              <a:t>моніторинг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BE537A-403C-85C1-B93F-09B8BE0E9C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16</a:t>
            </a:fld>
            <a:endParaRPr lang="uk"/>
          </a:p>
        </p:txBody>
      </p:sp>
      <p:pic>
        <p:nvPicPr>
          <p:cNvPr id="6" name="Google Shape;94;p17">
            <a:extLst>
              <a:ext uri="{FF2B5EF4-FFF2-40B4-BE49-F238E27FC236}">
                <a16:creationId xmlns:a16="http://schemas.microsoft.com/office/drawing/2014/main" id="{67F72AC1-4089-E4B7-2897-3871DE53A76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882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4523B-BCDB-8637-8798-0AE0F63B2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AC424-63C1-369C-0962-519F67A6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900" dirty="0"/>
              <a:t>Опис програмного забезпечення</a:t>
            </a:r>
            <a:endParaRPr lang="en-US" sz="29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859C52-2663-0F0E-0B75-FF64EF01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5225"/>
            <a:ext cx="8520600" cy="360235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err="1"/>
              <a:t>Опис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:</a:t>
            </a:r>
            <a:endParaRPr lang="uk-UA" dirty="0"/>
          </a:p>
          <a:p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базується</a:t>
            </a:r>
            <a:r>
              <a:rPr lang="ru-RU" dirty="0"/>
              <a:t> на результатах теоретичного </a:t>
            </a:r>
            <a:r>
              <a:rPr lang="ru-RU" dirty="0" err="1"/>
              <a:t>дослідження</a:t>
            </a:r>
            <a:r>
              <a:rPr lang="ru-RU" dirty="0"/>
              <a:t>: </a:t>
            </a:r>
            <a:r>
              <a:rPr lang="ru-RU" dirty="0" err="1"/>
              <a:t>обрані</a:t>
            </a:r>
            <a:r>
              <a:rPr lang="ru-RU" dirty="0"/>
              <a:t> </a:t>
            </a:r>
            <a:r>
              <a:rPr lang="ru-RU" dirty="0" err="1"/>
              <a:t>найефективніші</a:t>
            </a:r>
            <a:r>
              <a:rPr lang="ru-RU" dirty="0"/>
              <a:t> Java-фреймворки;</a:t>
            </a:r>
            <a:endParaRPr lang="uk-UA" dirty="0"/>
          </a:p>
          <a:p>
            <a:r>
              <a:rPr lang="uk-UA" dirty="0"/>
              <a:t>Етапи розробки:</a:t>
            </a:r>
          </a:p>
          <a:p>
            <a:pPr lvl="1"/>
            <a:r>
              <a:rPr lang="ru-RU" dirty="0" err="1"/>
              <a:t>створення</a:t>
            </a:r>
            <a:r>
              <a:rPr lang="ru-RU" dirty="0"/>
              <a:t> тестового </a:t>
            </a:r>
            <a:r>
              <a:rPr lang="ru-RU" dirty="0" err="1"/>
              <a:t>середовища</a:t>
            </a:r>
            <a:r>
              <a:rPr lang="ru-RU" dirty="0"/>
              <a:t> та </a:t>
            </a:r>
            <a:r>
              <a:rPr lang="ru-RU" dirty="0" err="1"/>
              <a:t>конфігурації</a:t>
            </a:r>
            <a:r>
              <a:rPr lang="ru-RU" dirty="0"/>
              <a:t> кластера;</a:t>
            </a:r>
            <a:endParaRPr lang="uk-UA" dirty="0"/>
          </a:p>
          <a:p>
            <a:pPr lvl="1"/>
            <a:r>
              <a:rPr lang="ru-RU" dirty="0" err="1"/>
              <a:t>налаштування</a:t>
            </a:r>
            <a:r>
              <a:rPr lang="ru-RU" dirty="0"/>
              <a:t> </a:t>
            </a:r>
            <a:r>
              <a:rPr lang="ru-RU" dirty="0" err="1"/>
              <a:t>інструментів</a:t>
            </a:r>
            <a:r>
              <a:rPr lang="ru-RU" dirty="0"/>
              <a:t> </a:t>
            </a:r>
            <a:r>
              <a:rPr lang="ru-RU" dirty="0" err="1"/>
              <a:t>моніторингу</a:t>
            </a:r>
            <a:r>
              <a:rPr lang="ru-RU" dirty="0"/>
              <a:t> в </a:t>
            </a:r>
            <a:r>
              <a:rPr lang="ru-RU" dirty="0" err="1"/>
              <a:t>Docker</a:t>
            </a:r>
            <a:r>
              <a:rPr lang="ru-RU" dirty="0"/>
              <a:t>-контейнерах;</a:t>
            </a:r>
            <a:endParaRPr lang="uk-UA" dirty="0"/>
          </a:p>
          <a:p>
            <a:pPr lvl="1"/>
            <a:r>
              <a:rPr lang="ru-RU" dirty="0" err="1"/>
              <a:t>імплементація</a:t>
            </a:r>
            <a:r>
              <a:rPr lang="ru-RU" dirty="0"/>
              <a:t> </a:t>
            </a:r>
            <a:r>
              <a:rPr lang="ru-RU" dirty="0" err="1"/>
              <a:t>однотипних</a:t>
            </a:r>
            <a:r>
              <a:rPr lang="ru-RU" dirty="0"/>
              <a:t> </a:t>
            </a:r>
            <a:r>
              <a:rPr lang="ru-RU" dirty="0" err="1"/>
              <a:t>операцій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;</a:t>
            </a:r>
            <a:endParaRPr lang="uk-UA" dirty="0"/>
          </a:p>
          <a:p>
            <a:pPr lvl="1"/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модулів</a:t>
            </a:r>
            <a:r>
              <a:rPr lang="ru-RU" dirty="0"/>
              <a:t> для </a:t>
            </a:r>
            <a:r>
              <a:rPr lang="en-US" dirty="0"/>
              <a:t>Spark, Kafka, Storm </a:t>
            </a:r>
            <a:r>
              <a:rPr lang="ru-RU" dirty="0"/>
              <a:t>та </a:t>
            </a:r>
            <a:r>
              <a:rPr lang="en-US" dirty="0"/>
              <a:t>Spring Batch;</a:t>
            </a:r>
            <a:endParaRPr lang="uk-UA" dirty="0"/>
          </a:p>
          <a:p>
            <a:pPr lvl="1"/>
            <a:r>
              <a:rPr lang="ru-RU" dirty="0" err="1"/>
              <a:t>проведення</a:t>
            </a:r>
            <a:r>
              <a:rPr lang="ru-RU" dirty="0"/>
              <a:t> </a:t>
            </a:r>
            <a:r>
              <a:rPr lang="ru-RU" dirty="0" err="1"/>
              <a:t>експериментів</a:t>
            </a:r>
            <a:r>
              <a:rPr lang="ru-RU" dirty="0"/>
              <a:t> та </a:t>
            </a:r>
            <a:r>
              <a:rPr lang="ru-RU" dirty="0" err="1"/>
              <a:t>збір</a:t>
            </a:r>
            <a:r>
              <a:rPr lang="ru-RU" dirty="0"/>
              <a:t> метрик </a:t>
            </a:r>
            <a:r>
              <a:rPr lang="ru-RU" dirty="0" err="1"/>
              <a:t>продуктивності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594CED-7CC0-3466-C90E-2FF320DD9C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17</a:t>
            </a:fld>
            <a:endParaRPr lang="uk"/>
          </a:p>
        </p:txBody>
      </p:sp>
      <p:pic>
        <p:nvPicPr>
          <p:cNvPr id="6" name="Google Shape;94;p17">
            <a:extLst>
              <a:ext uri="{FF2B5EF4-FFF2-40B4-BE49-F238E27FC236}">
                <a16:creationId xmlns:a16="http://schemas.microsoft.com/office/drawing/2014/main" id="{34F4B8BC-BB11-8DF7-D747-220A6ABD7E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451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2F953-20A2-5688-A581-51A0B9EA9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EE4D8-7B41-41B0-FC48-D7743A22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900" dirty="0"/>
              <a:t>Публікація результатів</a:t>
            </a:r>
            <a:endParaRPr lang="en-US" sz="29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EF5649-30D5-DCEF-926E-D200F56E0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0326" y="1225225"/>
            <a:ext cx="4481973" cy="1095411"/>
          </a:xfrm>
        </p:spPr>
        <p:txBody>
          <a:bodyPr>
            <a:normAutofit fontScale="85000" lnSpcReduction="20000"/>
          </a:bodyPr>
          <a:lstStyle/>
          <a:p>
            <a:pPr marL="114300" indent="0" algn="ctr">
              <a:buNone/>
            </a:pPr>
            <a:r>
              <a:rPr lang="uk-UA" dirty="0"/>
              <a:t>1 Міжнародна науково-практична конференція «СУЧАСНІ ІНФОРМАЦІЙНІ ТЕХНОЛОГІЇ ТА СИСТЕМИ ШТУЧНОГО ІНТЕЛЕКТУ </a:t>
            </a:r>
            <a:r>
              <a:rPr lang="en-US" dirty="0"/>
              <a:t>MIT@AIS-2025</a:t>
            </a:r>
            <a:r>
              <a:rPr lang="uk-UA" dirty="0"/>
              <a:t>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4D46D0-4983-1408-7E8F-ACA9A4904F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18</a:t>
            </a:fld>
            <a:endParaRPr lang="uk"/>
          </a:p>
        </p:txBody>
      </p:sp>
      <p:pic>
        <p:nvPicPr>
          <p:cNvPr id="6" name="Google Shape;94;p17">
            <a:extLst>
              <a:ext uri="{FF2B5EF4-FFF2-40B4-BE49-F238E27FC236}">
                <a16:creationId xmlns:a16="http://schemas.microsoft.com/office/drawing/2014/main" id="{EA92F9EB-04D8-3574-3E8C-92A7BF391EB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6CB11C-BD0C-D52D-1D8A-7665B0A29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786" y="1225225"/>
            <a:ext cx="2408714" cy="34657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F2822B-1C44-AC93-75B9-5723F8BEC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148" y="2571750"/>
            <a:ext cx="1862327" cy="185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92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D61D5-8E3C-43BE-2B09-908E5945B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0DC64-DD96-66F1-90E9-FD057F12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900" dirty="0"/>
              <a:t>Підсумки</a:t>
            </a:r>
            <a:endParaRPr lang="en-US" sz="29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83DB5C-1E34-F0AC-6569-27565E932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5224"/>
            <a:ext cx="8520600" cy="3367557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ru-RU" dirty="0" err="1"/>
              <a:t>Результати</a:t>
            </a:r>
            <a:r>
              <a:rPr lang="ru-RU" dirty="0"/>
              <a:t> теоретичного та </a:t>
            </a:r>
            <a:r>
              <a:rPr lang="ru-RU" dirty="0" err="1"/>
              <a:t>експериментального</a:t>
            </a:r>
            <a:r>
              <a:rPr lang="ru-RU" dirty="0"/>
              <a:t> </a:t>
            </a:r>
            <a:r>
              <a:rPr lang="ru-RU" dirty="0" err="1"/>
              <a:t>досліджень</a:t>
            </a:r>
            <a:r>
              <a:rPr lang="ru-RU" dirty="0"/>
              <a:t> </a:t>
            </a:r>
            <a:r>
              <a:rPr lang="ru-RU" dirty="0" err="1"/>
              <a:t>демонструють</a:t>
            </a:r>
            <a:r>
              <a:rPr lang="ru-RU" dirty="0"/>
              <a:t> </a:t>
            </a:r>
            <a:r>
              <a:rPr lang="ru-RU" dirty="0" err="1"/>
              <a:t>різну</a:t>
            </a:r>
            <a:r>
              <a:rPr lang="ru-RU" dirty="0"/>
              <a:t> </a:t>
            </a:r>
            <a:r>
              <a:rPr lang="ru-RU" dirty="0" err="1"/>
              <a:t>ефективність</a:t>
            </a:r>
            <a:r>
              <a:rPr lang="ru-RU" dirty="0"/>
              <a:t> Java-</a:t>
            </a:r>
            <a:r>
              <a:rPr lang="ru-RU" dirty="0" err="1"/>
              <a:t>фреймворків</a:t>
            </a:r>
            <a:r>
              <a:rPr lang="ru-RU" dirty="0"/>
              <a:t> для </a:t>
            </a:r>
            <a:r>
              <a:rPr lang="ru-RU" dirty="0" err="1"/>
              <a:t>обробки</a:t>
            </a:r>
            <a:r>
              <a:rPr lang="ru-RU" dirty="0"/>
              <a:t> великих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акцентуючи</a:t>
            </a:r>
            <a:r>
              <a:rPr lang="ru-RU" dirty="0"/>
              <a:t> </a:t>
            </a:r>
            <a:r>
              <a:rPr lang="ru-RU" dirty="0" err="1"/>
              <a:t>увагу</a:t>
            </a:r>
            <a:r>
              <a:rPr lang="ru-RU" dirty="0"/>
              <a:t> на </a:t>
            </a:r>
            <a:r>
              <a:rPr lang="ru-RU" dirty="0" err="1"/>
              <a:t>їхніх</a:t>
            </a:r>
            <a:r>
              <a:rPr lang="ru-RU" dirty="0"/>
              <a:t> </a:t>
            </a:r>
            <a:r>
              <a:rPr lang="ru-RU" dirty="0" err="1"/>
              <a:t>перевагах</a:t>
            </a:r>
            <a:r>
              <a:rPr lang="ru-RU" dirty="0"/>
              <a:t> і </a:t>
            </a:r>
            <a:r>
              <a:rPr lang="ru-RU" dirty="0" err="1"/>
              <a:t>недоліках</a:t>
            </a:r>
            <a:r>
              <a:rPr lang="ru-RU" dirty="0"/>
              <a:t> у </a:t>
            </a:r>
            <a:r>
              <a:rPr lang="ru-RU" dirty="0" err="1"/>
              <a:t>специфічних</a:t>
            </a:r>
            <a:r>
              <a:rPr lang="ru-RU" dirty="0"/>
              <a:t> </a:t>
            </a:r>
            <a:r>
              <a:rPr lang="ru-RU" dirty="0" err="1"/>
              <a:t>сценаріях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не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висвітлено</a:t>
            </a:r>
            <a:r>
              <a:rPr lang="ru-RU" dirty="0"/>
              <a:t> у </a:t>
            </a:r>
            <a:r>
              <a:rPr lang="ru-RU" dirty="0" err="1"/>
              <a:t>попередніх</a:t>
            </a:r>
            <a:r>
              <a:rPr lang="ru-RU" dirty="0"/>
              <a:t> роботах.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 err="1"/>
              <a:t>Розроблена</a:t>
            </a:r>
            <a:r>
              <a:rPr lang="ru-RU" dirty="0"/>
              <a:t> методика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об'єднує</a:t>
            </a:r>
            <a:r>
              <a:rPr lang="ru-RU" dirty="0"/>
              <a:t> </a:t>
            </a:r>
            <a:r>
              <a:rPr lang="ru-RU" dirty="0" err="1"/>
              <a:t>критерії</a:t>
            </a:r>
            <a:r>
              <a:rPr lang="ru-RU" dirty="0"/>
              <a:t> для </a:t>
            </a:r>
            <a:r>
              <a:rPr lang="en-US" dirty="0"/>
              <a:t>Apache Spark, Kafka, Storm </a:t>
            </a:r>
            <a:r>
              <a:rPr lang="ru-RU" dirty="0"/>
              <a:t>та </a:t>
            </a:r>
            <a:r>
              <a:rPr lang="en-US" dirty="0"/>
              <a:t>Spring Batch,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комплексне</a:t>
            </a:r>
            <a:r>
              <a:rPr lang="ru-RU" dirty="0"/>
              <a:t> й </a:t>
            </a:r>
            <a:r>
              <a:rPr lang="ru-RU" dirty="0" err="1"/>
              <a:t>об'єктивне</a:t>
            </a:r>
            <a:r>
              <a:rPr lang="ru-RU" dirty="0"/>
              <a:t> </a:t>
            </a:r>
            <a:r>
              <a:rPr lang="ru-RU" dirty="0" err="1"/>
              <a:t>порівняння</a:t>
            </a:r>
            <a:r>
              <a:rPr lang="ru-RU" dirty="0"/>
              <a:t> </a:t>
            </a:r>
            <a:r>
              <a:rPr lang="ru-RU" dirty="0" err="1"/>
              <a:t>підходів</a:t>
            </a:r>
            <a:r>
              <a:rPr lang="ru-RU" dirty="0"/>
              <a:t> за </a:t>
            </a:r>
            <a:r>
              <a:rPr lang="ru-RU" dirty="0" err="1"/>
              <a:t>розширеним</a:t>
            </a:r>
            <a:r>
              <a:rPr lang="ru-RU" dirty="0"/>
              <a:t> набором метрик і </a:t>
            </a:r>
            <a:r>
              <a:rPr lang="ru-RU" dirty="0" err="1"/>
              <a:t>заповнює</a:t>
            </a:r>
            <a:r>
              <a:rPr lang="ru-RU" dirty="0"/>
              <a:t> прогалину </a:t>
            </a:r>
            <a:r>
              <a:rPr lang="ru-RU" dirty="0" err="1"/>
              <a:t>щодо</a:t>
            </a:r>
            <a:r>
              <a:rPr lang="ru-RU" dirty="0"/>
              <a:t> </a:t>
            </a:r>
            <a:r>
              <a:rPr lang="ru-RU" dirty="0" err="1"/>
              <a:t>недостатності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для </a:t>
            </a:r>
            <a:r>
              <a:rPr lang="ru-RU" dirty="0" err="1"/>
              <a:t>повної</a:t>
            </a:r>
            <a:r>
              <a:rPr lang="ru-RU" dirty="0"/>
              <a:t> </a:t>
            </a:r>
            <a:r>
              <a:rPr lang="ru-RU" dirty="0" err="1"/>
              <a:t>оцінки</a:t>
            </a:r>
            <a:r>
              <a:rPr lang="ru-RU" dirty="0"/>
              <a:t>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 err="1"/>
              <a:t>Сформульовані</a:t>
            </a:r>
            <a:r>
              <a:rPr lang="ru-RU" dirty="0"/>
              <a:t> </a:t>
            </a:r>
            <a:r>
              <a:rPr lang="ru-RU" dirty="0" err="1"/>
              <a:t>практичні</a:t>
            </a:r>
            <a:r>
              <a:rPr lang="ru-RU" dirty="0"/>
              <a:t> </a:t>
            </a:r>
            <a:r>
              <a:rPr lang="ru-RU" dirty="0" err="1"/>
              <a:t>рекомендації</a:t>
            </a:r>
            <a:r>
              <a:rPr lang="ru-RU" dirty="0"/>
              <a:t>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розробникам</a:t>
            </a:r>
            <a:r>
              <a:rPr lang="ru-RU" dirty="0"/>
              <a:t> </a:t>
            </a:r>
            <a:r>
              <a:rPr lang="ru-RU" dirty="0" err="1"/>
              <a:t>робити</a:t>
            </a:r>
            <a:r>
              <a:rPr lang="ru-RU" dirty="0"/>
              <a:t> </a:t>
            </a:r>
            <a:r>
              <a:rPr lang="ru-RU" dirty="0" err="1"/>
              <a:t>обґрунтований</a:t>
            </a:r>
            <a:r>
              <a:rPr lang="ru-RU" dirty="0"/>
              <a:t>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ефективного</a:t>
            </a:r>
            <a:r>
              <a:rPr lang="ru-RU" dirty="0"/>
              <a:t> </a:t>
            </a:r>
            <a:r>
              <a:rPr lang="ru-RU" dirty="0" err="1"/>
              <a:t>інструменту</a:t>
            </a:r>
            <a:r>
              <a:rPr lang="ru-RU" dirty="0"/>
              <a:t> для </a:t>
            </a:r>
            <a:r>
              <a:rPr lang="ru-RU" dirty="0" err="1"/>
              <a:t>досягнення</a:t>
            </a:r>
            <a:r>
              <a:rPr lang="ru-RU" dirty="0"/>
              <a:t> </a:t>
            </a:r>
            <a:r>
              <a:rPr lang="ru-RU" dirty="0" err="1"/>
              <a:t>оптимальної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r>
              <a:rPr lang="ru-RU" dirty="0"/>
              <a:t> систем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виходячи</a:t>
            </a:r>
            <a:r>
              <a:rPr lang="ru-RU" dirty="0"/>
              <a:t> з </a:t>
            </a:r>
            <a:r>
              <a:rPr lang="ru-RU" dirty="0" err="1"/>
              <a:t>домінуючих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операцій</a:t>
            </a:r>
            <a:r>
              <a:rPr lang="ru-RU" dirty="0"/>
              <a:t>:</a:t>
            </a:r>
          </a:p>
          <a:p>
            <a:pPr marL="114300" indent="0">
              <a:buNone/>
            </a:pPr>
            <a:endParaRPr lang="ru-RU" dirty="0"/>
          </a:p>
          <a:p>
            <a:r>
              <a:rPr lang="ru-RU" dirty="0"/>
              <a:t>Apache Spark для </a:t>
            </a:r>
            <a:r>
              <a:rPr lang="ru-RU" dirty="0" err="1"/>
              <a:t>комплексної</a:t>
            </a:r>
            <a:r>
              <a:rPr lang="ru-RU" dirty="0"/>
              <a:t> </a:t>
            </a:r>
            <a:r>
              <a:rPr lang="ru-RU" dirty="0" err="1"/>
              <a:t>аналітики</a:t>
            </a:r>
            <a:r>
              <a:rPr lang="ru-RU" dirty="0"/>
              <a:t> та </a:t>
            </a:r>
            <a:r>
              <a:rPr lang="ru-RU" dirty="0" err="1"/>
              <a:t>пакетної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;</a:t>
            </a:r>
          </a:p>
          <a:p>
            <a:r>
              <a:rPr lang="ru-RU" dirty="0"/>
              <a:t>Apache </a:t>
            </a:r>
            <a:r>
              <a:rPr lang="ru-RU" dirty="0" err="1"/>
              <a:t>Kafka</a:t>
            </a:r>
            <a:r>
              <a:rPr lang="ru-RU" dirty="0"/>
              <a:t> для </a:t>
            </a:r>
            <a:r>
              <a:rPr lang="ru-RU" dirty="0" err="1"/>
              <a:t>потокової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у реальному </a:t>
            </a:r>
            <a:r>
              <a:rPr lang="ru-RU" dirty="0" err="1"/>
              <a:t>часі</a:t>
            </a:r>
            <a:r>
              <a:rPr lang="ru-RU" dirty="0"/>
              <a:t>;</a:t>
            </a:r>
          </a:p>
          <a:p>
            <a:r>
              <a:rPr lang="ru-RU" dirty="0"/>
              <a:t>Apache Storm для систем з </a:t>
            </a:r>
            <a:r>
              <a:rPr lang="ru-RU" dirty="0" err="1"/>
              <a:t>обмеженими</a:t>
            </a:r>
            <a:r>
              <a:rPr lang="ru-RU" dirty="0"/>
              <a:t> ресурсами </a:t>
            </a:r>
            <a:r>
              <a:rPr lang="ru-RU" dirty="0" err="1"/>
              <a:t>пам'яті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AFDA1B-A749-F599-181A-D34236B81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19</a:t>
            </a:fld>
            <a:endParaRPr lang="uk"/>
          </a:p>
        </p:txBody>
      </p:sp>
      <p:pic>
        <p:nvPicPr>
          <p:cNvPr id="6" name="Google Shape;94;p17">
            <a:extLst>
              <a:ext uri="{FF2B5EF4-FFF2-40B4-BE49-F238E27FC236}">
                <a16:creationId xmlns:a16="http://schemas.microsoft.com/office/drawing/2014/main" id="{93B0A3C0-2E15-29A9-5B1B-3005ADEF403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321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C4ECD-880A-7090-0CA9-66A7275C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8625"/>
            <a:ext cx="8520600" cy="831300"/>
          </a:xfrm>
        </p:spPr>
        <p:txBody>
          <a:bodyPr>
            <a:normAutofit/>
          </a:bodyPr>
          <a:lstStyle/>
          <a:p>
            <a:r>
              <a:rPr lang="uk-UA" sz="2900" dirty="0"/>
              <a:t>Дослідження</a:t>
            </a:r>
            <a:endParaRPr lang="en-US" sz="29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7C0CA2-8AEF-33CE-B3F0-08DE483CF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uk-UA" dirty="0"/>
              <a:t>Актуальність: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Обсяги даних подвоюються кожні 2 роки;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Java-</a:t>
            </a:r>
            <a:r>
              <a:rPr lang="uk-UA" dirty="0"/>
              <a:t>фреймворки потребують оптимального налаштування продуктивності;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Правильний </a:t>
            </a:r>
            <a:r>
              <a:rPr lang="uk-UA" dirty="0" err="1"/>
              <a:t>вибор</a:t>
            </a:r>
            <a:r>
              <a:rPr lang="uk-UA" dirty="0"/>
              <a:t> фреймворку критично важливий.</a:t>
            </a:r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r>
              <a:rPr lang="uk-UA" dirty="0"/>
              <a:t>Стан розвитку галузі: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Активні дослідження методів оптимізації продуктивності;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Використання статистичних і когнітивних моделей;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Популяризація цифрових інструментів оцінювання.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302A07-1EDD-62AD-3871-2222A68228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</a:t>
            </a:fld>
            <a:endParaRPr lang="uk"/>
          </a:p>
        </p:txBody>
      </p:sp>
      <p:pic>
        <p:nvPicPr>
          <p:cNvPr id="5" name="Google Shape;94;p17">
            <a:extLst>
              <a:ext uri="{FF2B5EF4-FFF2-40B4-BE49-F238E27FC236}">
                <a16:creationId xmlns:a16="http://schemas.microsoft.com/office/drawing/2014/main" id="{515144F0-5450-B8C5-2C67-C819A0F7F1E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7116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683BF-8552-3C6D-A511-379C57A4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03507"/>
            <a:ext cx="8520600" cy="831300"/>
          </a:xfrm>
        </p:spPr>
        <p:txBody>
          <a:bodyPr/>
          <a:lstStyle/>
          <a:p>
            <a:r>
              <a:rPr lang="uk-UA" dirty="0"/>
              <a:t>Дякую за увагу!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852096-3A6D-4876-D612-064F4B15B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150B3D-5C3A-6E90-D3B5-F83FD3B454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20</a:t>
            </a:fld>
            <a:endParaRPr lang="uk"/>
          </a:p>
        </p:txBody>
      </p:sp>
      <p:pic>
        <p:nvPicPr>
          <p:cNvPr id="5" name="Google Shape;94;p17">
            <a:extLst>
              <a:ext uri="{FF2B5EF4-FFF2-40B4-BE49-F238E27FC236}">
                <a16:creationId xmlns:a16="http://schemas.microsoft.com/office/drawing/2014/main" id="{579C59C7-D74B-B854-7D4F-2D1AA6CF370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28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1A1B1-E913-01BF-E000-14C14FA5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900" dirty="0"/>
              <a:t>Дослідження</a:t>
            </a:r>
            <a:endParaRPr lang="en-US" sz="29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866936-4F86-3F0E-E362-F597A52C7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5225"/>
            <a:ext cx="3622991" cy="3276000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uk-UA" dirty="0"/>
              <a:t>Напрям дослідження:</a:t>
            </a:r>
          </a:p>
          <a:p>
            <a:pPr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ru-RU" dirty="0" err="1"/>
              <a:t>оцінювання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r>
              <a:rPr lang="ru-RU" dirty="0"/>
              <a:t> Java-</a:t>
            </a:r>
            <a:r>
              <a:rPr lang="ru-RU" dirty="0" err="1"/>
              <a:t>фреймворків</a:t>
            </a:r>
            <a:r>
              <a:rPr lang="ru-RU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Формування</a:t>
            </a:r>
            <a:r>
              <a:rPr lang="ru-RU" dirty="0"/>
              <a:t> </a:t>
            </a:r>
            <a:r>
              <a:rPr lang="ru-RU" dirty="0" err="1"/>
              <a:t>багатокритеріальної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порівняння</a:t>
            </a:r>
            <a:r>
              <a:rPr lang="ru-RU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Орієнтація</a:t>
            </a:r>
            <a:r>
              <a:rPr lang="ru-RU" dirty="0"/>
              <a:t> на </a:t>
            </a:r>
            <a:r>
              <a:rPr lang="ru-RU" dirty="0" err="1"/>
              <a:t>оптимізацію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великих </a:t>
            </a:r>
            <a:r>
              <a:rPr lang="ru-RU" dirty="0" err="1"/>
              <a:t>даних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94367B-39EA-286F-9862-1C065C6AC7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3</a:t>
            </a:fld>
            <a:endParaRPr lang="uk"/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12FCDCD1-0FDB-0D56-842A-3048D2E7017C}"/>
              </a:ext>
            </a:extLst>
          </p:cNvPr>
          <p:cNvSpPr txBox="1">
            <a:spLocks/>
          </p:cNvSpPr>
          <p:nvPr/>
        </p:nvSpPr>
        <p:spPr>
          <a:xfrm>
            <a:off x="4572000" y="1147225"/>
            <a:ext cx="3622991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uk-UA" dirty="0"/>
              <a:t>Об</a:t>
            </a:r>
            <a:r>
              <a:rPr lang="en-US" dirty="0"/>
              <a:t>’</a:t>
            </a:r>
            <a:r>
              <a:rPr lang="uk-UA" dirty="0" err="1"/>
              <a:t>єкт</a:t>
            </a:r>
            <a:r>
              <a:rPr lang="uk-UA" dirty="0"/>
              <a:t> дослідження:</a:t>
            </a:r>
            <a:endParaRPr lang="en-US" dirty="0"/>
          </a:p>
          <a:p>
            <a:pPr marL="114300" indent="0">
              <a:buFont typeface="Open Sans"/>
              <a:buNone/>
            </a:pPr>
            <a:endParaRPr lang="uk-UA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Процеси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великих </a:t>
            </a:r>
            <a:r>
              <a:rPr lang="ru-RU" dirty="0" err="1"/>
              <a:t>обсягів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;</a:t>
            </a:r>
            <a:endParaRPr lang="uk-UA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оцінки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r>
              <a:rPr lang="ru-RU" dirty="0"/>
              <a:t> </a:t>
            </a:r>
            <a:r>
              <a:rPr lang="ru-RU" dirty="0" err="1"/>
              <a:t>фреймворків</a:t>
            </a:r>
            <a:r>
              <a:rPr lang="ru-RU" dirty="0"/>
              <a:t>;</a:t>
            </a:r>
            <a:endParaRPr lang="uk-UA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Підходи</a:t>
            </a:r>
            <a:r>
              <a:rPr lang="ru-RU" dirty="0"/>
              <a:t> до </a:t>
            </a:r>
            <a:r>
              <a:rPr lang="ru-RU" dirty="0" err="1"/>
              <a:t>оптимізації</a:t>
            </a:r>
            <a:r>
              <a:rPr lang="ru-RU" dirty="0"/>
              <a:t> </a:t>
            </a:r>
            <a:r>
              <a:rPr lang="ru-RU" dirty="0" err="1"/>
              <a:t>конфігурацій</a:t>
            </a:r>
            <a:r>
              <a:rPr lang="ru-RU" dirty="0"/>
              <a:t>;</a:t>
            </a:r>
            <a:endParaRPr lang="uk-UA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en-US" dirty="0"/>
              <a:t>Apache Spark, Kafka, Storm, Spring Batch;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Оцінювання</a:t>
            </a:r>
            <a:r>
              <a:rPr lang="ru-RU" dirty="0"/>
              <a:t> </a:t>
            </a:r>
            <a:r>
              <a:rPr lang="ru-RU" dirty="0" err="1"/>
              <a:t>масштабованості</a:t>
            </a:r>
            <a:r>
              <a:rPr lang="ru-RU" dirty="0"/>
              <a:t> систем.</a:t>
            </a:r>
            <a:endParaRPr lang="en-US" dirty="0"/>
          </a:p>
        </p:txBody>
      </p:sp>
      <p:pic>
        <p:nvPicPr>
          <p:cNvPr id="6" name="Google Shape;94;p17">
            <a:extLst>
              <a:ext uri="{FF2B5EF4-FFF2-40B4-BE49-F238E27FC236}">
                <a16:creationId xmlns:a16="http://schemas.microsoft.com/office/drawing/2014/main" id="{E277B161-D413-B6C8-CA00-1415CA28B35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92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87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-UA" sz="2900" dirty="0"/>
              <a:t>Огляд літератури</a:t>
            </a:r>
            <a:endParaRPr sz="29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60000"/>
              </a:lnSpc>
              <a:buNone/>
            </a:pPr>
            <a:r>
              <a:rPr lang="ru-RU" dirty="0" err="1"/>
              <a:t>Ключові</a:t>
            </a:r>
            <a:r>
              <a:rPr lang="ru-RU" dirty="0"/>
              <a:t> </a:t>
            </a:r>
            <a:r>
              <a:rPr lang="ru-RU" dirty="0" err="1"/>
              <a:t>джерела</a:t>
            </a:r>
            <a:r>
              <a:rPr lang="ru-RU" dirty="0"/>
              <a:t>:</a:t>
            </a:r>
          </a:p>
          <a:p>
            <a:pPr marL="0" lvl="0" indent="0" algn="l" rtl="0">
              <a:lnSpc>
                <a:spcPct val="160000"/>
              </a:lnSpc>
              <a:buNone/>
            </a:pPr>
            <a:endParaRPr lang="ru-RU" dirty="0"/>
          </a:p>
          <a:p>
            <a:pPr marL="285750" lvl="0" indent="-285750" algn="l" rtl="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Ishizaki K. &amp; Liang, K. "Analyzing and Optimizing Java Code Generation for Apache Spark Query Plan" — </a:t>
            </a:r>
            <a:r>
              <a:rPr lang="ru-RU" dirty="0"/>
              <a:t>роль </a:t>
            </a:r>
            <a:r>
              <a:rPr lang="ru-RU" dirty="0" err="1"/>
              <a:t>оптимізації</a:t>
            </a:r>
            <a:r>
              <a:rPr lang="ru-RU" dirty="0"/>
              <a:t> </a:t>
            </a:r>
            <a:r>
              <a:rPr lang="ru-RU" dirty="0" err="1"/>
              <a:t>генерації</a:t>
            </a:r>
            <a:r>
              <a:rPr lang="ru-RU" dirty="0"/>
              <a:t> коду та </a:t>
            </a:r>
            <a:r>
              <a:rPr lang="en-US" dirty="0"/>
              <a:t>JIT-</a:t>
            </a:r>
            <a:r>
              <a:rPr lang="ru-RU" dirty="0" err="1"/>
              <a:t>компіляції</a:t>
            </a:r>
            <a:r>
              <a:rPr lang="ru-RU" dirty="0"/>
              <a:t> у </a:t>
            </a:r>
            <a:r>
              <a:rPr lang="ru-RU" dirty="0" err="1"/>
              <a:t>підвищенні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r>
              <a:rPr lang="ru-RU" dirty="0"/>
              <a:t>;</a:t>
            </a:r>
          </a:p>
          <a:p>
            <a:pPr marL="285750" lvl="0" indent="-285750" algn="l" rtl="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Ekanayake, S., </a:t>
            </a:r>
            <a:r>
              <a:rPr lang="en-US" dirty="0" err="1"/>
              <a:t>Kamburugamuve</a:t>
            </a:r>
            <a:r>
              <a:rPr lang="en-US" dirty="0"/>
              <a:t>, S. "Java thread and process performance for parallel machine learning" — </a:t>
            </a:r>
            <a:r>
              <a:rPr lang="ru-RU" dirty="0" err="1"/>
              <a:t>вплив</a:t>
            </a:r>
            <a:r>
              <a:rPr lang="ru-RU" dirty="0"/>
              <a:t> </a:t>
            </a:r>
            <a:r>
              <a:rPr lang="ru-RU" dirty="0" err="1"/>
              <a:t>паралельних</a:t>
            </a:r>
            <a:r>
              <a:rPr lang="ru-RU" dirty="0"/>
              <a:t> </a:t>
            </a:r>
            <a:r>
              <a:rPr lang="ru-RU" dirty="0" err="1"/>
              <a:t>обчислень</a:t>
            </a:r>
            <a:r>
              <a:rPr lang="ru-RU" dirty="0"/>
              <a:t> на </a:t>
            </a:r>
            <a:r>
              <a:rPr lang="ru-RU" dirty="0" err="1"/>
              <a:t>ефективність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великих </a:t>
            </a:r>
            <a:r>
              <a:rPr lang="ru-RU" dirty="0" err="1"/>
              <a:t>даних</a:t>
            </a:r>
            <a:r>
              <a:rPr lang="ru-RU" dirty="0"/>
              <a:t>;</a:t>
            </a:r>
          </a:p>
          <a:p>
            <a:pPr marL="285750" lvl="0" indent="-285750" algn="l" rtl="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Zeuch</a:t>
            </a:r>
            <a:r>
              <a:rPr lang="en-US" dirty="0"/>
              <a:t>, S., </a:t>
            </a:r>
            <a:r>
              <a:rPr lang="en-US" dirty="0" err="1"/>
              <a:t>Breß</a:t>
            </a:r>
            <a:r>
              <a:rPr lang="en-US" dirty="0"/>
              <a:t>, S., </a:t>
            </a:r>
            <a:r>
              <a:rPr lang="en-US" dirty="0" err="1"/>
              <a:t>Rabl</a:t>
            </a:r>
            <a:r>
              <a:rPr lang="en-US" dirty="0"/>
              <a:t>, T. "Analyzing Efficient Stream Processing on Modern Hardware" — </a:t>
            </a:r>
            <a:r>
              <a:rPr lang="ru-RU" dirty="0" err="1"/>
              <a:t>необхідність</a:t>
            </a:r>
            <a:r>
              <a:rPr lang="ru-RU" dirty="0"/>
              <a:t> </a:t>
            </a:r>
            <a:r>
              <a:rPr lang="ru-RU" dirty="0" err="1"/>
              <a:t>врахування</a:t>
            </a:r>
            <a:r>
              <a:rPr lang="ru-RU" dirty="0"/>
              <a:t> </a:t>
            </a:r>
            <a:r>
              <a:rPr lang="ru-RU" dirty="0" err="1"/>
              <a:t>апаратної</a:t>
            </a:r>
            <a:r>
              <a:rPr lang="ru-RU" dirty="0"/>
              <a:t> </a:t>
            </a:r>
            <a:r>
              <a:rPr lang="ru-RU" dirty="0" err="1"/>
              <a:t>архітектури</a:t>
            </a:r>
            <a:r>
              <a:rPr lang="ru-RU" dirty="0"/>
              <a:t> при </a:t>
            </a:r>
            <a:r>
              <a:rPr lang="ru-RU" dirty="0" err="1"/>
              <a:t>оцінці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r>
              <a:rPr lang="ru-RU" dirty="0"/>
              <a:t>;</a:t>
            </a:r>
          </a:p>
          <a:p>
            <a:pPr marL="285750" lvl="0" indent="-285750" algn="l" rtl="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Song, W. W., Yang, Y. "Apache Nemo: A Framework for Optimizing Distributed Data Processing" — </a:t>
            </a:r>
            <a:r>
              <a:rPr lang="ru-RU" dirty="0"/>
              <a:t>проблема </a:t>
            </a:r>
            <a:r>
              <a:rPr lang="ru-RU" dirty="0" err="1"/>
              <a:t>адаптивної</a:t>
            </a:r>
            <a:r>
              <a:rPr lang="ru-RU" dirty="0"/>
              <a:t> </a:t>
            </a:r>
            <a:r>
              <a:rPr lang="ru-RU" dirty="0" err="1"/>
              <a:t>оптимізації</a:t>
            </a:r>
            <a:r>
              <a:rPr lang="ru-RU" dirty="0"/>
              <a:t> та </a:t>
            </a:r>
            <a:r>
              <a:rPr lang="ru-RU" dirty="0" err="1"/>
              <a:t>вплив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ru-RU" dirty="0" err="1"/>
              <a:t>конфігурації</a:t>
            </a:r>
            <a:r>
              <a:rPr lang="ru-RU" dirty="0"/>
              <a:t> на </a:t>
            </a:r>
            <a:r>
              <a:rPr lang="ru-RU" dirty="0" err="1"/>
              <a:t>результати</a:t>
            </a:r>
            <a:r>
              <a:rPr lang="ru-RU" dirty="0"/>
              <a:t>.</a:t>
            </a: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4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40910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F8321-F4E1-FF08-AAA6-5F400420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900" dirty="0"/>
              <a:t>Огляд літератури</a:t>
            </a:r>
            <a:endParaRPr lang="en-US" sz="29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8964CF-A00C-5C6B-62EA-D92AFE11E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uk-UA" dirty="0"/>
              <a:t>Основні теоретичні підходи:</a:t>
            </a:r>
          </a:p>
          <a:p>
            <a:pPr marL="114300" indent="0">
              <a:buNone/>
            </a:pPr>
            <a:endParaRPr lang="uk-UA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Оптимізація</a:t>
            </a:r>
            <a:r>
              <a:rPr lang="ru-RU" dirty="0"/>
              <a:t> </a:t>
            </a:r>
            <a:r>
              <a:rPr lang="ru-RU" dirty="0" err="1"/>
              <a:t>генерації</a:t>
            </a:r>
            <a:r>
              <a:rPr lang="ru-RU" dirty="0"/>
              <a:t> коду </a:t>
            </a:r>
            <a:br>
              <a:rPr lang="ru-RU" dirty="0"/>
            </a:b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підвищення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r>
              <a:rPr lang="ru-RU" dirty="0"/>
              <a:t> </a:t>
            </a:r>
            <a:r>
              <a:rPr lang="ru-RU" dirty="0" err="1"/>
              <a:t>фреймворків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обробляють</a:t>
            </a:r>
            <a:r>
              <a:rPr lang="ru-RU" dirty="0"/>
              <a:t> </a:t>
            </a:r>
            <a:r>
              <a:rPr lang="ru-RU" dirty="0" err="1"/>
              <a:t>великі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en-US" dirty="0"/>
              <a:t>JIT-</a:t>
            </a:r>
            <a:r>
              <a:rPr lang="ru-RU" dirty="0" err="1"/>
              <a:t>компіляції</a:t>
            </a:r>
            <a:r>
              <a:rPr lang="ru-RU" dirty="0"/>
              <a:t> в </a:t>
            </a:r>
            <a:r>
              <a:rPr lang="en-US" dirty="0"/>
              <a:t>Apache Spark,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прискорити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аналітичних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динамічної</a:t>
            </a:r>
            <a:r>
              <a:rPr lang="ru-RU" dirty="0"/>
              <a:t> </a:t>
            </a:r>
            <a:r>
              <a:rPr lang="ru-RU" dirty="0" err="1"/>
              <a:t>оптимізації</a:t>
            </a:r>
            <a:r>
              <a:rPr lang="ru-RU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Багатокритеріальне</a:t>
            </a:r>
            <a:r>
              <a:rPr lang="ru-RU" dirty="0"/>
              <a:t> </a:t>
            </a:r>
            <a:r>
              <a:rPr lang="ru-RU" dirty="0" err="1"/>
              <a:t>оцінювання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 err="1"/>
              <a:t>Теорія</a:t>
            </a:r>
            <a:r>
              <a:rPr lang="ru-RU" dirty="0"/>
              <a:t> </a:t>
            </a:r>
            <a:r>
              <a:rPr lang="ru-RU" dirty="0" err="1"/>
              <a:t>багатокритеріального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 є основою </a:t>
            </a:r>
            <a:r>
              <a:rPr lang="ru-RU" dirty="0" err="1"/>
              <a:t>порівняння</a:t>
            </a:r>
            <a:r>
              <a:rPr lang="ru-RU" dirty="0"/>
              <a:t> </a:t>
            </a:r>
            <a:r>
              <a:rPr lang="ru-RU" dirty="0" err="1"/>
              <a:t>фреймворків</a:t>
            </a:r>
            <a:r>
              <a:rPr lang="ru-RU" dirty="0"/>
              <a:t>, де система </a:t>
            </a:r>
            <a:r>
              <a:rPr lang="ru-RU" dirty="0" err="1"/>
              <a:t>враховує</a:t>
            </a:r>
            <a:r>
              <a:rPr lang="ru-RU" dirty="0"/>
              <a:t> </a:t>
            </a:r>
            <a:r>
              <a:rPr lang="ru-RU" dirty="0" err="1"/>
              <a:t>множину</a:t>
            </a:r>
            <a:r>
              <a:rPr lang="ru-RU" dirty="0"/>
              <a:t> </a:t>
            </a:r>
            <a:r>
              <a:rPr lang="ru-RU" dirty="0" err="1"/>
              <a:t>показників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r>
              <a:rPr lang="ru-RU" dirty="0"/>
              <a:t> </a:t>
            </a:r>
            <a:r>
              <a:rPr lang="ru-RU" dirty="0" err="1"/>
              <a:t>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типу </a:t>
            </a:r>
            <a:r>
              <a:rPr lang="ru-RU" dirty="0" err="1"/>
              <a:t>навантаження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об'єктивно</a:t>
            </a:r>
            <a:r>
              <a:rPr lang="ru-RU" dirty="0"/>
              <a:t> </a:t>
            </a:r>
            <a:r>
              <a:rPr lang="ru-RU" dirty="0" err="1"/>
              <a:t>визначати</a:t>
            </a:r>
            <a:r>
              <a:rPr lang="ru-RU" dirty="0"/>
              <a:t> </a:t>
            </a:r>
            <a:r>
              <a:rPr lang="ru-RU" dirty="0" err="1"/>
              <a:t>оптимальні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r>
              <a:rPr lang="ru-RU" dirty="0"/>
              <a:t> </a:t>
            </a:r>
            <a:r>
              <a:rPr lang="ru-RU" dirty="0" err="1"/>
              <a:t>розподілених</a:t>
            </a:r>
            <a:r>
              <a:rPr lang="ru-RU" dirty="0"/>
              <a:t> систем </a:t>
            </a:r>
            <a:br>
              <a:rPr lang="ru-RU" dirty="0"/>
            </a:b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закономірностей</a:t>
            </a:r>
            <a:r>
              <a:rPr lang="ru-RU" dirty="0"/>
              <a:t> у </a:t>
            </a:r>
            <a:r>
              <a:rPr lang="ru-RU" dirty="0" err="1"/>
              <a:t>поведінці</a:t>
            </a:r>
            <a:r>
              <a:rPr lang="ru-RU" dirty="0"/>
              <a:t> </a:t>
            </a:r>
            <a:r>
              <a:rPr lang="ru-RU" dirty="0" err="1"/>
              <a:t>фреймворків</a:t>
            </a:r>
            <a:r>
              <a:rPr lang="ru-RU" dirty="0"/>
              <a:t>, </a:t>
            </a:r>
            <a:r>
              <a:rPr lang="ru-RU" dirty="0" err="1"/>
              <a:t>ефективності</a:t>
            </a:r>
            <a:r>
              <a:rPr lang="ru-RU" dirty="0"/>
              <a:t> </a:t>
            </a:r>
            <a:r>
              <a:rPr lang="ru-RU" dirty="0" err="1"/>
              <a:t>масштабування</a:t>
            </a:r>
            <a:r>
              <a:rPr lang="ru-RU" dirty="0"/>
              <a:t> та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. </a:t>
            </a:r>
            <a:r>
              <a:rPr lang="ru-RU" dirty="0" err="1"/>
              <a:t>Сюди</a:t>
            </a:r>
            <a:r>
              <a:rPr lang="ru-RU" dirty="0"/>
              <a:t> </a:t>
            </a:r>
            <a:r>
              <a:rPr lang="ru-RU" dirty="0" err="1"/>
              <a:t>входять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профілювання</a:t>
            </a:r>
            <a:r>
              <a:rPr lang="ru-RU" dirty="0"/>
              <a:t>, </a:t>
            </a:r>
            <a:r>
              <a:rPr lang="ru-RU" dirty="0" err="1"/>
              <a:t>бенчмаркінгу</a:t>
            </a:r>
            <a:r>
              <a:rPr lang="ru-RU" dirty="0"/>
              <a:t> та </a:t>
            </a:r>
            <a:r>
              <a:rPr lang="ru-RU" dirty="0" err="1"/>
              <a:t>моделювання</a:t>
            </a:r>
            <a:r>
              <a:rPr lang="ru-RU" dirty="0"/>
              <a:t> </a:t>
            </a:r>
            <a:r>
              <a:rPr lang="ru-RU" dirty="0" err="1"/>
              <a:t>навантаження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BBF62A-A819-04D6-E659-1E7A83DD28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5</a:t>
            </a:fld>
            <a:endParaRPr lang="uk"/>
          </a:p>
        </p:txBody>
      </p:sp>
      <p:pic>
        <p:nvPicPr>
          <p:cNvPr id="5" name="Google Shape;94;p17">
            <a:extLst>
              <a:ext uri="{FF2B5EF4-FFF2-40B4-BE49-F238E27FC236}">
                <a16:creationId xmlns:a16="http://schemas.microsoft.com/office/drawing/2014/main" id="{94BE1938-446C-8477-D083-71A675E6BF6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301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E79B8-7188-F1F9-75C3-ADBE7F3E0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9EA03-9BE2-2C4A-0B4B-D58362F3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900" dirty="0"/>
              <a:t>Огляд літератури</a:t>
            </a:r>
            <a:endParaRPr lang="en-US" sz="29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8C048-FB5E-24AE-62A7-8C4E181CA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uk-UA" dirty="0"/>
              <a:t>Виявлені прогалини:</a:t>
            </a:r>
          </a:p>
          <a:p>
            <a:pPr marL="114300" indent="0">
              <a:buNone/>
            </a:pPr>
            <a:endParaRPr lang="uk-UA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Недостатня</a:t>
            </a:r>
            <a:r>
              <a:rPr lang="ru-RU" dirty="0"/>
              <a:t> </a:t>
            </a:r>
            <a:r>
              <a:rPr lang="ru-RU" dirty="0" err="1"/>
              <a:t>інтеграція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ru-RU" dirty="0" err="1"/>
              <a:t>оцінювання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r>
              <a:rPr lang="ru-RU" dirty="0"/>
              <a:t> в </a:t>
            </a:r>
            <a:r>
              <a:rPr lang="ru-RU" dirty="0" err="1"/>
              <a:t>єдину</a:t>
            </a:r>
            <a:r>
              <a:rPr lang="ru-RU" dirty="0"/>
              <a:t> </a:t>
            </a:r>
            <a:r>
              <a:rPr lang="ru-RU" dirty="0" err="1"/>
              <a:t>комплексну</a:t>
            </a:r>
            <a:r>
              <a:rPr lang="ru-RU" dirty="0"/>
              <a:t> модель;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Обмежений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до </a:t>
            </a:r>
            <a:r>
              <a:rPr lang="ru-RU" dirty="0" err="1"/>
              <a:t>вимірювання</a:t>
            </a:r>
            <a:r>
              <a:rPr lang="ru-RU" dirty="0"/>
              <a:t> </a:t>
            </a:r>
            <a:r>
              <a:rPr lang="ru-RU" dirty="0" err="1"/>
              <a:t>ефективності</a:t>
            </a:r>
            <a:r>
              <a:rPr lang="ru-RU" dirty="0"/>
              <a:t> в </a:t>
            </a:r>
            <a:r>
              <a:rPr lang="ru-RU" dirty="0" err="1"/>
              <a:t>реальних</a:t>
            </a:r>
            <a:r>
              <a:rPr lang="ru-RU" dirty="0"/>
              <a:t> </a:t>
            </a:r>
            <a:r>
              <a:rPr lang="ru-RU" dirty="0" err="1"/>
              <a:t>умовах</a:t>
            </a:r>
            <a:r>
              <a:rPr lang="ru-RU" dirty="0"/>
              <a:t> </a:t>
            </a:r>
            <a:r>
              <a:rPr lang="ru-RU" dirty="0" err="1"/>
              <a:t>експлуатації</a:t>
            </a:r>
            <a:r>
              <a:rPr lang="ru-RU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Обмежений</a:t>
            </a:r>
            <a:r>
              <a:rPr lang="ru-RU" dirty="0"/>
              <a:t> </a:t>
            </a:r>
            <a:r>
              <a:rPr lang="ru-RU" dirty="0" err="1"/>
              <a:t>рівень</a:t>
            </a:r>
            <a:r>
              <a:rPr lang="ru-RU" dirty="0"/>
              <a:t> </a:t>
            </a:r>
            <a:r>
              <a:rPr lang="ru-RU" dirty="0" err="1"/>
              <a:t>об'єктивності</a:t>
            </a:r>
            <a:r>
              <a:rPr lang="ru-RU" dirty="0"/>
              <a:t> </a:t>
            </a:r>
            <a:r>
              <a:rPr lang="ru-RU" dirty="0" err="1"/>
              <a:t>порівняльного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фреймворків</a:t>
            </a:r>
            <a:r>
              <a:rPr lang="ru-RU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Низька</a:t>
            </a:r>
            <a:r>
              <a:rPr lang="ru-RU" dirty="0"/>
              <a:t> </a:t>
            </a:r>
            <a:r>
              <a:rPr lang="ru-RU" dirty="0" err="1"/>
              <a:t>прозорість</a:t>
            </a:r>
            <a:r>
              <a:rPr lang="ru-RU" dirty="0"/>
              <a:t> та </a:t>
            </a:r>
            <a:r>
              <a:rPr lang="ru-RU" dirty="0" err="1"/>
              <a:t>інтерпретованість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</a:t>
            </a:r>
            <a:r>
              <a:rPr lang="ru-RU" dirty="0" err="1"/>
              <a:t>оптимізації</a:t>
            </a:r>
            <a:r>
              <a:rPr lang="ru-RU" dirty="0"/>
              <a:t> для </a:t>
            </a:r>
            <a:r>
              <a:rPr lang="ru-RU" dirty="0" err="1"/>
              <a:t>розробників</a:t>
            </a:r>
            <a:r>
              <a:rPr lang="ru-RU" dirty="0"/>
              <a:t> і </a:t>
            </a:r>
            <a:r>
              <a:rPr lang="ru-RU" dirty="0" err="1"/>
              <a:t>архітекторів</a:t>
            </a:r>
            <a:r>
              <a:rPr lang="ru-RU" dirty="0"/>
              <a:t> систем.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CB7DDD-16A1-66E6-CC7B-E915CEC2F0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6</a:t>
            </a:fld>
            <a:endParaRPr lang="uk"/>
          </a:p>
        </p:txBody>
      </p:sp>
      <p:pic>
        <p:nvPicPr>
          <p:cNvPr id="5" name="Google Shape;94;p17">
            <a:extLst>
              <a:ext uri="{FF2B5EF4-FFF2-40B4-BE49-F238E27FC236}">
                <a16:creationId xmlns:a16="http://schemas.microsoft.com/office/drawing/2014/main" id="{61FD2A71-BA5F-63B6-5027-7A1444C2A7D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09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202223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270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uk-UA" dirty="0"/>
              <a:t>Проблема:</a:t>
            </a:r>
          </a:p>
          <a:p>
            <a:pPr marL="0" lvl="0" indent="0">
              <a:lnSpc>
                <a:spcPct val="120000"/>
              </a:lnSpc>
              <a:buNone/>
            </a:pPr>
            <a:endParaRPr lang="uk-UA" dirty="0"/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комплексної</a:t>
            </a:r>
            <a:r>
              <a:rPr lang="ru-RU" dirty="0"/>
              <a:t> методики для </a:t>
            </a:r>
            <a:r>
              <a:rPr lang="ru-RU" dirty="0" err="1"/>
              <a:t>об'єктивного</a:t>
            </a:r>
            <a:r>
              <a:rPr lang="ru-RU" dirty="0"/>
              <a:t> </a:t>
            </a:r>
            <a:r>
              <a:rPr lang="ru-RU" dirty="0" err="1"/>
              <a:t>порівняння</a:t>
            </a:r>
            <a:r>
              <a:rPr lang="ru-RU" dirty="0"/>
              <a:t> та </a:t>
            </a:r>
            <a:r>
              <a:rPr lang="ru-RU" dirty="0" err="1"/>
              <a:t>оптимізації</a:t>
            </a:r>
            <a:r>
              <a:rPr lang="ru-RU" dirty="0"/>
              <a:t> </a:t>
            </a:r>
            <a:r>
              <a:rPr lang="en-US" dirty="0"/>
              <a:t>Java-</a:t>
            </a:r>
            <a:r>
              <a:rPr lang="ru-RU" dirty="0" err="1"/>
              <a:t>фреймворків</a:t>
            </a:r>
            <a:r>
              <a:rPr lang="ru-RU" dirty="0"/>
              <a:t> при </a:t>
            </a:r>
            <a:r>
              <a:rPr lang="ru-RU" dirty="0" err="1"/>
              <a:t>роботі</a:t>
            </a:r>
            <a:r>
              <a:rPr lang="ru-RU" dirty="0"/>
              <a:t> з великими </a:t>
            </a:r>
            <a:r>
              <a:rPr lang="ru-RU" dirty="0" err="1"/>
              <a:t>обсягами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  <a:p>
            <a:pPr marL="0" lvl="0" indent="0">
              <a:lnSpc>
                <a:spcPct val="120000"/>
              </a:lnSpc>
              <a:buNone/>
            </a:pPr>
            <a:endParaRPr lang="uk-UA" dirty="0"/>
          </a:p>
          <a:p>
            <a:pPr marL="0" lvl="0" indent="0">
              <a:lnSpc>
                <a:spcPct val="120000"/>
              </a:lnSpc>
              <a:buNone/>
            </a:pPr>
            <a:r>
              <a:rPr lang="uk-UA" dirty="0"/>
              <a:t>Очікувані результати:</a:t>
            </a:r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критеріїв</a:t>
            </a:r>
            <a:r>
              <a:rPr lang="ru-RU" dirty="0"/>
              <a:t> для комплексного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ефективності</a:t>
            </a:r>
            <a:r>
              <a:rPr lang="ru-RU" dirty="0"/>
              <a:t> </a:t>
            </a:r>
            <a:r>
              <a:rPr lang="ru-RU" dirty="0" err="1"/>
              <a:t>фреймворків</a:t>
            </a:r>
            <a:r>
              <a:rPr lang="ru-RU" dirty="0"/>
              <a:t>;</a:t>
            </a:r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багатокритеріальної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вибору</a:t>
            </a:r>
            <a:r>
              <a:rPr lang="ru-RU" dirty="0"/>
              <a:t> оптимального </a:t>
            </a:r>
            <a:r>
              <a:rPr lang="ru-RU" dirty="0" err="1"/>
              <a:t>рішення</a:t>
            </a:r>
            <a:r>
              <a:rPr lang="ru-RU" dirty="0"/>
              <a:t>;</a:t>
            </a:r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Формування</a:t>
            </a:r>
            <a:r>
              <a:rPr lang="ru-RU" dirty="0"/>
              <a:t> </a:t>
            </a:r>
            <a:r>
              <a:rPr lang="ru-RU" dirty="0" err="1"/>
              <a:t>практичних</a:t>
            </a:r>
            <a:r>
              <a:rPr lang="ru-RU" dirty="0"/>
              <a:t> </a:t>
            </a:r>
            <a:r>
              <a:rPr lang="ru-RU" dirty="0" err="1"/>
              <a:t>рекомендацій</a:t>
            </a:r>
            <a:r>
              <a:rPr lang="ru-RU" dirty="0"/>
              <a:t> з </a:t>
            </a:r>
            <a:r>
              <a:rPr lang="ru-RU" dirty="0" err="1"/>
              <a:t>налаштування</a:t>
            </a:r>
            <a:r>
              <a:rPr lang="ru-RU" dirty="0"/>
              <a:t> та </a:t>
            </a:r>
            <a:r>
              <a:rPr lang="ru-RU" dirty="0" err="1"/>
              <a:t>конфігурації</a:t>
            </a:r>
            <a:r>
              <a:rPr lang="ru-RU" dirty="0"/>
              <a:t> систем;</a:t>
            </a:r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Впровадження</a:t>
            </a:r>
            <a:r>
              <a:rPr lang="ru-RU" dirty="0"/>
              <a:t> </a:t>
            </a:r>
            <a:r>
              <a:rPr lang="ru-RU" dirty="0" err="1"/>
              <a:t>тестової</a:t>
            </a:r>
            <a:r>
              <a:rPr lang="ru-RU" dirty="0"/>
              <a:t> </a:t>
            </a:r>
            <a:r>
              <a:rPr lang="ru-RU" dirty="0" err="1"/>
              <a:t>методології</a:t>
            </a:r>
            <a:r>
              <a:rPr lang="ru-RU" dirty="0"/>
              <a:t> для </a:t>
            </a:r>
            <a:r>
              <a:rPr lang="ru-RU" dirty="0" err="1"/>
              <a:t>валідації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в </a:t>
            </a:r>
            <a:r>
              <a:rPr lang="ru-RU" dirty="0" err="1"/>
              <a:t>реальних</a:t>
            </a:r>
            <a:r>
              <a:rPr lang="ru-RU" dirty="0"/>
              <a:t> </a:t>
            </a:r>
            <a:r>
              <a:rPr lang="ru-RU" dirty="0" err="1"/>
              <a:t>умовах</a:t>
            </a:r>
            <a:r>
              <a:rPr lang="ru-RU" dirty="0"/>
              <a:t> </a:t>
            </a:r>
            <a:r>
              <a:rPr lang="ru-RU" dirty="0" err="1"/>
              <a:t>експлуатації</a:t>
            </a:r>
            <a:r>
              <a:rPr lang="ru-RU" dirty="0"/>
              <a:t>.</a:t>
            </a:r>
            <a:endParaRPr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7</a:t>
            </a:fld>
            <a:endParaRPr lang="u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2ED26714-AEBF-D4C9-0AED-99A0279EA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1EF9F3ED-F167-EFD0-73E1-3A35BF362D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02223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</a:t>
            </a:r>
            <a:endParaRPr sz="3200" dirty="0"/>
          </a:p>
        </p:txBody>
      </p:sp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F9DDB22C-8FBE-B21F-8282-FA7E858E06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270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uk-UA" dirty="0"/>
              <a:t>Використані методи дослідження:</a:t>
            </a:r>
          </a:p>
          <a:p>
            <a:pPr marL="0" lvl="0" indent="0">
              <a:lnSpc>
                <a:spcPct val="120000"/>
              </a:lnSpc>
              <a:buNone/>
            </a:pPr>
            <a:endParaRPr lang="uk-UA" dirty="0"/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Систематичний</a:t>
            </a:r>
            <a:r>
              <a:rPr lang="ru-RU" dirty="0"/>
              <a:t> </a:t>
            </a:r>
            <a:r>
              <a:rPr lang="ru-RU" dirty="0" err="1"/>
              <a:t>огляд</a:t>
            </a:r>
            <a:r>
              <a:rPr lang="ru-RU" dirty="0"/>
              <a:t> </a:t>
            </a:r>
            <a:r>
              <a:rPr lang="ru-RU" dirty="0" err="1"/>
              <a:t>літератури</a:t>
            </a:r>
            <a:r>
              <a:rPr lang="ru-RU" dirty="0"/>
              <a:t> – </a:t>
            </a:r>
            <a:r>
              <a:rPr lang="ru-RU" dirty="0" err="1"/>
              <a:t>вивчення</a:t>
            </a:r>
            <a:r>
              <a:rPr lang="ru-RU" dirty="0"/>
              <a:t> </a:t>
            </a:r>
            <a:r>
              <a:rPr lang="ru-RU" dirty="0" err="1"/>
              <a:t>існуючих</a:t>
            </a:r>
            <a:r>
              <a:rPr lang="ru-RU" dirty="0"/>
              <a:t> </a:t>
            </a:r>
            <a:r>
              <a:rPr lang="ru-RU" dirty="0" err="1"/>
              <a:t>підходів</a:t>
            </a:r>
            <a:r>
              <a:rPr lang="ru-RU" dirty="0"/>
              <a:t> до </a:t>
            </a:r>
            <a:r>
              <a:rPr lang="ru-RU" dirty="0" err="1"/>
              <a:t>оцінювання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r>
              <a:rPr lang="ru-RU" dirty="0"/>
              <a:t> </a:t>
            </a:r>
            <a:r>
              <a:rPr lang="ru-RU" dirty="0" err="1"/>
              <a:t>фреймворків</a:t>
            </a:r>
            <a:r>
              <a:rPr lang="ru-RU" dirty="0"/>
              <a:t> для </a:t>
            </a:r>
            <a:r>
              <a:rPr lang="ru-RU" dirty="0" err="1"/>
              <a:t>обробки</a:t>
            </a:r>
            <a:r>
              <a:rPr lang="ru-RU" dirty="0"/>
              <a:t> великих </a:t>
            </a:r>
            <a:r>
              <a:rPr lang="ru-RU" dirty="0" err="1"/>
              <a:t>даних</a:t>
            </a:r>
            <a:r>
              <a:rPr lang="ru-RU" dirty="0"/>
              <a:t>;</a:t>
            </a:r>
            <a:endParaRPr lang="uk-UA" dirty="0"/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Порівняльний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– </a:t>
            </a:r>
            <a:r>
              <a:rPr lang="ru-RU" dirty="0" err="1"/>
              <a:t>співставлення</a:t>
            </a:r>
            <a:r>
              <a:rPr lang="ru-RU" dirty="0"/>
              <a:t> характеристик </a:t>
            </a:r>
            <a:r>
              <a:rPr lang="ru-RU" dirty="0" err="1"/>
              <a:t>різних</a:t>
            </a:r>
            <a:r>
              <a:rPr lang="ru-RU" dirty="0"/>
              <a:t> Java-</a:t>
            </a:r>
            <a:r>
              <a:rPr lang="ru-RU" dirty="0" err="1"/>
              <a:t>фреймворків</a:t>
            </a:r>
            <a:r>
              <a:rPr lang="ru-RU" dirty="0"/>
              <a:t> за </a:t>
            </a:r>
            <a:r>
              <a:rPr lang="ru-RU" dirty="0" err="1"/>
              <a:t>встановленими</a:t>
            </a:r>
            <a:r>
              <a:rPr lang="ru-RU" dirty="0"/>
              <a:t> </a:t>
            </a:r>
            <a:r>
              <a:rPr lang="ru-RU" dirty="0" err="1"/>
              <a:t>критеріями</a:t>
            </a:r>
            <a:r>
              <a:rPr lang="ru-RU" dirty="0"/>
              <a:t>;</a:t>
            </a:r>
            <a:endParaRPr lang="uk-UA" dirty="0"/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Багатокритеріальне</a:t>
            </a:r>
            <a:r>
              <a:rPr lang="ru-RU" dirty="0"/>
              <a:t> </a:t>
            </a:r>
            <a:r>
              <a:rPr lang="ru-RU" dirty="0" err="1"/>
              <a:t>оцінювання</a:t>
            </a:r>
            <a:r>
              <a:rPr lang="ru-RU" dirty="0"/>
              <a:t> – </a:t>
            </a:r>
            <a:r>
              <a:rPr lang="ru-RU" dirty="0" err="1"/>
              <a:t>застосування</a:t>
            </a:r>
            <a:r>
              <a:rPr lang="ru-RU" dirty="0"/>
              <a:t> принципу Парето та </a:t>
            </a:r>
            <a:r>
              <a:rPr lang="ru-RU" dirty="0" err="1"/>
              <a:t>адитивної</a:t>
            </a:r>
            <a:r>
              <a:rPr lang="ru-RU" dirty="0"/>
              <a:t> </a:t>
            </a:r>
            <a:r>
              <a:rPr lang="ru-RU" dirty="0" err="1"/>
              <a:t>згортки</a:t>
            </a:r>
            <a:r>
              <a:rPr lang="ru-RU" dirty="0"/>
              <a:t> для </a:t>
            </a:r>
            <a:r>
              <a:rPr lang="ru-RU" dirty="0" err="1"/>
              <a:t>об'єктивного</a:t>
            </a:r>
            <a:r>
              <a:rPr lang="ru-RU" dirty="0"/>
              <a:t> </a:t>
            </a:r>
            <a:r>
              <a:rPr lang="ru-RU" dirty="0" err="1"/>
              <a:t>ранжування</a:t>
            </a:r>
            <a:r>
              <a:rPr lang="ru-RU" dirty="0"/>
              <a:t> альтернатив;</a:t>
            </a:r>
            <a:endParaRPr lang="uk-UA" dirty="0"/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Експериментальне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– практична </a:t>
            </a:r>
            <a:r>
              <a:rPr lang="ru-RU" dirty="0" err="1"/>
              <a:t>перевірка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r>
              <a:rPr lang="ru-RU" dirty="0"/>
              <a:t> </a:t>
            </a:r>
            <a:r>
              <a:rPr lang="ru-RU" dirty="0" err="1"/>
              <a:t>фреймворків</a:t>
            </a:r>
            <a:r>
              <a:rPr lang="ru-RU" dirty="0"/>
              <a:t> у </a:t>
            </a:r>
            <a:r>
              <a:rPr lang="ru-RU" dirty="0" err="1"/>
              <a:t>контрольованому</a:t>
            </a:r>
            <a:r>
              <a:rPr lang="ru-RU" dirty="0"/>
              <a:t> </a:t>
            </a:r>
            <a:r>
              <a:rPr lang="ru-RU" dirty="0" err="1"/>
              <a:t>середовищі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реальних</a:t>
            </a:r>
            <a:r>
              <a:rPr lang="ru-RU" dirty="0"/>
              <a:t> </a:t>
            </a:r>
            <a:r>
              <a:rPr lang="ru-RU" dirty="0" err="1"/>
              <a:t>наборів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  <a:endParaRPr dirty="0"/>
          </a:p>
        </p:txBody>
      </p:sp>
      <p:pic>
        <p:nvPicPr>
          <p:cNvPr id="87" name="Google Shape;87;p16">
            <a:extLst>
              <a:ext uri="{FF2B5EF4-FFF2-40B4-BE49-F238E27FC236}">
                <a16:creationId xmlns:a16="http://schemas.microsoft.com/office/drawing/2014/main" id="{CCFC8C97-E0C2-F326-52FA-9E8D8698AE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92C5772-A773-6444-9197-9869973C97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8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256391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202250"/>
            <a:ext cx="8520600" cy="87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-UA" sz="2900" dirty="0"/>
              <a:t>Інструментарій та технології</a:t>
            </a:r>
            <a:endParaRPr lang="ru-RU" sz="29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Java 17 + фреймворки – платформа для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тестових</a:t>
            </a:r>
            <a:r>
              <a:rPr lang="ru-RU" dirty="0"/>
              <a:t> </a:t>
            </a:r>
            <a:r>
              <a:rPr lang="ru-RU" dirty="0" err="1"/>
              <a:t>сценаріїв</a:t>
            </a:r>
            <a:r>
              <a:rPr lang="ru-RU" dirty="0"/>
              <a:t>;</a:t>
            </a:r>
          </a:p>
          <a:p>
            <a:pPr marL="285750" lvl="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JMeter</a:t>
            </a:r>
            <a:r>
              <a:rPr lang="ru-RU" dirty="0"/>
              <a:t> + JMC – </a:t>
            </a:r>
            <a:r>
              <a:rPr lang="ru-RU" dirty="0" err="1"/>
              <a:t>збір</a:t>
            </a:r>
            <a:r>
              <a:rPr lang="ru-RU" dirty="0"/>
              <a:t> метрик </a:t>
            </a:r>
            <a:r>
              <a:rPr lang="ru-RU" dirty="0" err="1"/>
              <a:t>продуктивності</a:t>
            </a:r>
            <a:r>
              <a:rPr lang="ru-RU" dirty="0"/>
              <a:t> та </a:t>
            </a:r>
            <a:r>
              <a:rPr lang="ru-RU" dirty="0" err="1"/>
              <a:t>профілювання</a:t>
            </a:r>
            <a:r>
              <a:rPr lang="ru-RU" dirty="0"/>
              <a:t> систем;</a:t>
            </a:r>
          </a:p>
          <a:p>
            <a:pPr marL="285750" lvl="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Apache Spark, Kafka, Storm, Spring Batch – </a:t>
            </a:r>
            <a:r>
              <a:rPr lang="ru-RU" dirty="0" err="1"/>
              <a:t>досліджувані</a:t>
            </a:r>
            <a:r>
              <a:rPr lang="ru-RU" dirty="0"/>
              <a:t> фреймворки для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;</a:t>
            </a:r>
            <a:endParaRPr lang="en-US" dirty="0"/>
          </a:p>
          <a:p>
            <a:pPr marL="285750" lvl="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DigitalOcean</a:t>
            </a:r>
            <a:r>
              <a:rPr lang="ru-RU" dirty="0"/>
              <a:t> кластер</a:t>
            </a:r>
            <a:r>
              <a:rPr lang="en-US" dirty="0"/>
              <a:t> (Droplets)</a:t>
            </a:r>
            <a:r>
              <a:rPr lang="ru-RU" dirty="0"/>
              <a:t> – </a:t>
            </a:r>
            <a:r>
              <a:rPr lang="ru-RU" dirty="0" err="1"/>
              <a:t>інфраструктура</a:t>
            </a:r>
            <a:r>
              <a:rPr lang="ru-RU" dirty="0"/>
              <a:t> для </a:t>
            </a:r>
            <a:r>
              <a:rPr lang="ru-RU" dirty="0" err="1"/>
              <a:t>проведення</a:t>
            </a:r>
            <a:r>
              <a:rPr lang="ru-RU" dirty="0"/>
              <a:t> </a:t>
            </a:r>
            <a:r>
              <a:rPr lang="ru-RU" dirty="0" err="1"/>
              <a:t>навантажувальних</a:t>
            </a:r>
            <a:r>
              <a:rPr lang="ru-RU" dirty="0"/>
              <a:t> </a:t>
            </a:r>
            <a:r>
              <a:rPr lang="ru-RU" dirty="0" err="1"/>
              <a:t>тестів</a:t>
            </a:r>
            <a:r>
              <a:rPr lang="ru-RU" dirty="0"/>
              <a:t>.</a:t>
            </a:r>
            <a:endParaRPr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9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592618865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1088</Words>
  <Application>Microsoft Office PowerPoint</Application>
  <PresentationFormat>Экран (16:9)</PresentationFormat>
  <Paragraphs>188</Paragraphs>
  <Slides>20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Economica</vt:lpstr>
      <vt:lpstr>Times New Roman</vt:lpstr>
      <vt:lpstr>Calibri</vt:lpstr>
      <vt:lpstr>Open Sans</vt:lpstr>
      <vt:lpstr>Cambria Math</vt:lpstr>
      <vt:lpstr>Luxe</vt:lpstr>
      <vt:lpstr>ДОСЛІДЖЕННЯ МЕТОДІВ ОЦІНЮВАННЯ ТА ОПТИМІЗАЦІЇ ПРОДУКТИВНОСТІ JAVA-ФРЕЙМВОРКІВ ДЛЯ ОБРОБКИ ВЕЛИКИХ ОБСЯГІВ ДАНИХ</vt:lpstr>
      <vt:lpstr>Дослідження</vt:lpstr>
      <vt:lpstr>Дослідження</vt:lpstr>
      <vt:lpstr>Огляд літератури</vt:lpstr>
      <vt:lpstr>Огляд літератури</vt:lpstr>
      <vt:lpstr>Огляд літератури</vt:lpstr>
      <vt:lpstr>Постановка задачі</vt:lpstr>
      <vt:lpstr>Методологія</vt:lpstr>
      <vt:lpstr>Інструментарій та технології</vt:lpstr>
      <vt:lpstr>Зміст проведеного дослідження</vt:lpstr>
      <vt:lpstr>Зміст проведеного дослідження</vt:lpstr>
      <vt:lpstr>Зміст проведеного дослідження</vt:lpstr>
      <vt:lpstr>Результати дослідження</vt:lpstr>
      <vt:lpstr>Результати дослідження</vt:lpstr>
      <vt:lpstr>Результати дослідження</vt:lpstr>
      <vt:lpstr>Архітектура системи</vt:lpstr>
      <vt:lpstr>Опис програмного забезпечення</vt:lpstr>
      <vt:lpstr>Публікація результатів</vt:lpstr>
      <vt:lpstr>Підсумки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роботи </dc:title>
  <cp:lastModifiedBy>Лаухін Олександр</cp:lastModifiedBy>
  <cp:revision>103</cp:revision>
  <dcterms:modified xsi:type="dcterms:W3CDTF">2025-06-17T07:22:13Z</dcterms:modified>
</cp:coreProperties>
</file>