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28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>
        <p:scale>
          <a:sx n="125" d="100"/>
          <a:sy n="125" d="100"/>
        </p:scale>
        <p:origin x="-1224" y="-36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전류계측 시스템</a:t>
            </a:r>
            <a:endParaRPr lang="en-US" altLang="ko-KR" sz="20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Deep Learning Based Current Measuring System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2020254007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 smtClean="0">
                <a:latin typeface="+mn-ea"/>
              </a:rPr>
              <a:t>최근 여러 분야에서 시스템의 안전과 보호를 위하여 </a:t>
            </a:r>
            <a:r>
              <a:rPr lang="ko-KR" altLang="en-US" sz="1600" i="1" dirty="0" err="1" smtClean="0">
                <a:latin typeface="+mn-ea"/>
              </a:rPr>
              <a:t>계전기</a:t>
            </a:r>
            <a:r>
              <a:rPr lang="ko-KR" altLang="en-US" sz="1600" i="1" dirty="0" smtClean="0">
                <a:latin typeface="+mn-ea"/>
              </a:rPr>
              <a:t> 기술은 필수로 요구되고 있음</a:t>
            </a:r>
            <a:r>
              <a:rPr lang="en-US" altLang="ko-KR" sz="1600" i="1" dirty="0" smtClean="0">
                <a:latin typeface="+mn-ea"/>
              </a:rPr>
              <a:t>.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 </a:t>
            </a:r>
            <a:r>
              <a:rPr lang="ko-KR" altLang="en-US" sz="1600" i="1" dirty="0" smtClean="0">
                <a:latin typeface="+mn-ea"/>
              </a:rPr>
              <a:t>고속</a:t>
            </a:r>
            <a:r>
              <a:rPr lang="en-US" altLang="ko-KR" sz="1600" i="1" dirty="0" smtClean="0">
                <a:latin typeface="+mn-ea"/>
              </a:rPr>
              <a:t>,</a:t>
            </a:r>
            <a:r>
              <a:rPr lang="ko-KR" altLang="en-US" sz="1600" i="1" dirty="0">
                <a:latin typeface="+mn-ea"/>
              </a:rPr>
              <a:t> </a:t>
            </a:r>
            <a:r>
              <a:rPr lang="ko-KR" altLang="en-US" sz="1600" i="1" dirty="0" smtClean="0">
                <a:latin typeface="+mn-ea"/>
              </a:rPr>
              <a:t>정확한 </a:t>
            </a:r>
            <a:r>
              <a:rPr lang="ko-KR" altLang="en-US" sz="1600" i="1" dirty="0" err="1" smtClean="0">
                <a:latin typeface="+mn-ea"/>
              </a:rPr>
              <a:t>보호계전기를</a:t>
            </a:r>
            <a:r>
              <a:rPr lang="ko-KR" altLang="en-US" sz="1600" i="1" dirty="0" smtClean="0">
                <a:latin typeface="+mn-ea"/>
              </a:rPr>
              <a:t> 개발함으로써 고가의 장비나 선로의 </a:t>
            </a:r>
            <a:r>
              <a:rPr lang="ko-KR" altLang="en-US" sz="1600" i="1" dirty="0" err="1" smtClean="0">
                <a:latin typeface="+mn-ea"/>
              </a:rPr>
              <a:t>소손을</a:t>
            </a:r>
            <a:r>
              <a:rPr lang="ko-KR" altLang="en-US" sz="1600" i="1" dirty="0" smtClean="0">
                <a:latin typeface="+mn-ea"/>
              </a:rPr>
              <a:t> 막기 위함</a:t>
            </a:r>
            <a:r>
              <a:rPr lang="en-US" altLang="ko-KR" sz="1600" i="1" dirty="0" smtClean="0">
                <a:latin typeface="+mn-ea"/>
              </a:rPr>
              <a:t>.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>
                <a:latin typeface="+mn-ea"/>
              </a:rPr>
              <a:t>전류를 소신호로 변환하는 </a:t>
            </a:r>
            <a:r>
              <a:rPr lang="ko-KR" altLang="en-US" sz="1600" i="1" dirty="0" err="1">
                <a:latin typeface="+mn-ea"/>
              </a:rPr>
              <a:t>고정밀</a:t>
            </a:r>
            <a:r>
              <a:rPr lang="ko-KR" altLang="en-US" sz="1600" i="1" dirty="0">
                <a:latin typeface="+mn-ea"/>
              </a:rPr>
              <a:t> 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H/W</a:t>
            </a:r>
            <a:r>
              <a:rPr lang="ko-KR" altLang="en-US" sz="1600" i="1" dirty="0" smtClean="0">
                <a:latin typeface="+mn-ea"/>
              </a:rPr>
              <a:t>의 경우 고비용으로 산업용으로 적합하지 않음</a:t>
            </a:r>
            <a:r>
              <a:rPr lang="en-US" altLang="ko-KR" sz="1600" i="1" dirty="0" smtClean="0">
                <a:latin typeface="+mn-ea"/>
              </a:rPr>
              <a:t>.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 </a:t>
            </a:r>
            <a:r>
              <a:rPr lang="ko-KR" altLang="en-US" sz="1600" i="1" dirty="0" smtClean="0">
                <a:latin typeface="+mn-ea"/>
              </a:rPr>
              <a:t>산업현장에서의 고조파</a:t>
            </a:r>
            <a:r>
              <a:rPr lang="en-US" altLang="ko-KR" sz="1600" i="1" dirty="0" smtClean="0">
                <a:latin typeface="+mn-ea"/>
              </a:rPr>
              <a:t>, Noise</a:t>
            </a:r>
            <a:r>
              <a:rPr lang="ko-KR" altLang="en-US" sz="1600" i="1" dirty="0" smtClean="0">
                <a:latin typeface="+mn-ea"/>
              </a:rPr>
              <a:t>에 대한 왜곡이 심함</a:t>
            </a:r>
            <a:r>
              <a:rPr lang="en-US" altLang="ko-KR" sz="1600" i="1" dirty="0" smtClean="0">
                <a:latin typeface="+mn-ea"/>
              </a:rPr>
              <a:t>.</a:t>
            </a:r>
            <a:r>
              <a:rPr lang="ko-KR" altLang="en-US" sz="1600" i="1" dirty="0" smtClean="0">
                <a:latin typeface="+mn-ea"/>
              </a:rPr>
              <a:t> 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  </a:t>
            </a:r>
            <a:r>
              <a:rPr lang="ko-KR" altLang="en-US" sz="1600" i="1" dirty="0" smtClean="0">
                <a:latin typeface="+mn-ea"/>
              </a:rPr>
              <a:t>고정밀도의 </a:t>
            </a:r>
            <a:r>
              <a:rPr lang="ko-KR" altLang="en-US" sz="1600" i="1" dirty="0" err="1" smtClean="0">
                <a:latin typeface="+mn-ea"/>
              </a:rPr>
              <a:t>변류기</a:t>
            </a:r>
            <a:r>
              <a:rPr lang="en-US" altLang="ko-KR" sz="1600" i="1" dirty="0" smtClean="0">
                <a:latin typeface="+mn-ea"/>
              </a:rPr>
              <a:t>(CT)</a:t>
            </a:r>
            <a:r>
              <a:rPr lang="ko-KR" altLang="en-US" sz="1600" i="1" dirty="0" smtClean="0">
                <a:latin typeface="+mn-ea"/>
              </a:rPr>
              <a:t>의 경우 소형</a:t>
            </a:r>
            <a:r>
              <a:rPr lang="en-US" altLang="ko-KR" sz="1600" i="1" dirty="0" smtClean="0">
                <a:latin typeface="+mn-ea"/>
              </a:rPr>
              <a:t>,</a:t>
            </a:r>
            <a:r>
              <a:rPr lang="ko-KR" altLang="en-US" sz="1600" i="1" dirty="0" smtClean="0">
                <a:latin typeface="+mn-ea"/>
              </a:rPr>
              <a:t>경량화가 어려움</a:t>
            </a:r>
            <a:r>
              <a:rPr lang="en-US" altLang="ko-KR" sz="1600" i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349888" y="6018977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변류기</a:t>
            </a:r>
            <a:r>
              <a:rPr lang="en-US" altLang="ko-KR" b="1" dirty="0" smtClean="0">
                <a:solidFill>
                  <a:srgbClr val="FF0000"/>
                </a:solidFill>
              </a:rPr>
              <a:t>(CT)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47663" y="4032789"/>
            <a:ext cx="1796861" cy="1706563"/>
            <a:chOff x="2177980" y="3933056"/>
            <a:chExt cx="1796861" cy="1706563"/>
          </a:xfrm>
        </p:grpSpPr>
        <p:pic>
          <p:nvPicPr>
            <p:cNvPr id="1027" name="_x227159520" descr="EMB00002378108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49"/>
            <a:stretch/>
          </p:blipFill>
          <p:spPr bwMode="auto">
            <a:xfrm>
              <a:off x="2177980" y="3933056"/>
              <a:ext cx="1796861" cy="1706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267744" y="4005064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5052357" y="6075041"/>
            <a:ext cx="23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적분 </a:t>
            </a:r>
            <a:r>
              <a:rPr lang="en-US" altLang="ko-KR" b="1" dirty="0" smtClean="0">
                <a:solidFill>
                  <a:srgbClr val="FF0000"/>
                </a:solidFill>
              </a:rPr>
              <a:t>&amp; ADC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27160720" descr="EMB00002378108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7" t="18517" r="26802"/>
          <a:stretch/>
        </p:blipFill>
        <p:spPr bwMode="auto">
          <a:xfrm>
            <a:off x="5018077" y="4291511"/>
            <a:ext cx="2202025" cy="15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 err="1" smtClean="0">
                <a:latin typeface="+mn-ea"/>
              </a:rPr>
              <a:t>딥러닝을</a:t>
            </a:r>
            <a:r>
              <a:rPr lang="ko-KR" altLang="en-US" sz="1600" i="1" dirty="0" smtClean="0">
                <a:latin typeface="+mn-ea"/>
              </a:rPr>
              <a:t> 기반으로 전류계측 정밀도 향상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 </a:t>
            </a:r>
            <a:r>
              <a:rPr lang="ko-KR" altLang="en-US" sz="1600" i="1" dirty="0" err="1" smtClean="0">
                <a:latin typeface="+mn-ea"/>
              </a:rPr>
              <a:t>계전</a:t>
            </a:r>
            <a:r>
              <a:rPr lang="ko-KR" altLang="en-US" sz="1600" i="1" dirty="0" smtClean="0">
                <a:latin typeface="+mn-ea"/>
              </a:rPr>
              <a:t> 기능의 정확도 향상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FF0000"/>
                </a:solidFill>
                <a:latin typeface="+mn-ea"/>
              </a:rPr>
              <a:t>전류 계측 정밀도 </a:t>
            </a:r>
            <a:r>
              <a:rPr lang="en-US" altLang="ko-KR" sz="1600" i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i="1" dirty="0" smtClean="0">
                <a:solidFill>
                  <a:srgbClr val="FF0000"/>
                </a:solidFill>
                <a:latin typeface="+mn-ea"/>
              </a:rPr>
              <a:t>정격 </a:t>
            </a:r>
            <a:r>
              <a:rPr lang="en-US" altLang="ko-KR" sz="1600" dirty="0" smtClean="0">
                <a:solidFill>
                  <a:srgbClr val="FF0000"/>
                </a:solidFill>
              </a:rPr>
              <a:t>±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FF0000"/>
                </a:solidFill>
                <a:latin typeface="+mn-ea"/>
              </a:rPr>
              <a:t>0.5%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</a:t>
            </a:r>
            <a:r>
              <a:rPr lang="ko-KR" altLang="en-US" sz="1600" i="1" dirty="0" smtClean="0">
                <a:latin typeface="+mn-ea"/>
              </a:rPr>
              <a:t>과전류 </a:t>
            </a:r>
            <a:r>
              <a:rPr lang="en-US" altLang="ko-KR" sz="1600" i="1" dirty="0" smtClean="0">
                <a:latin typeface="+mn-ea"/>
              </a:rPr>
              <a:t>: </a:t>
            </a:r>
            <a:r>
              <a:rPr lang="ko-KR" altLang="en-US" sz="1600" i="1" dirty="0" smtClean="0">
                <a:latin typeface="+mn-ea"/>
              </a:rPr>
              <a:t>정격의 </a:t>
            </a:r>
            <a:r>
              <a:rPr lang="en-US" altLang="ko-KR" sz="1600" i="1" dirty="0" smtClean="0">
                <a:latin typeface="+mn-ea"/>
              </a:rPr>
              <a:t>105%, </a:t>
            </a:r>
            <a:r>
              <a:rPr lang="ko-KR" altLang="en-US" sz="1600" i="1" dirty="0" smtClean="0">
                <a:latin typeface="+mn-ea"/>
              </a:rPr>
              <a:t>동작시간</a:t>
            </a:r>
            <a:r>
              <a:rPr lang="en-US" altLang="ko-KR" sz="1600" i="1" dirty="0" smtClean="0">
                <a:latin typeface="+mn-ea"/>
              </a:rPr>
              <a:t>(1~60</a:t>
            </a:r>
            <a:r>
              <a:rPr lang="ko-KR" altLang="en-US" sz="1600" i="1" dirty="0" smtClean="0">
                <a:latin typeface="+mn-ea"/>
              </a:rPr>
              <a:t>초</a:t>
            </a:r>
            <a:r>
              <a:rPr lang="en-US" altLang="ko-KR" sz="1600" i="1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</a:t>
            </a:r>
            <a:r>
              <a:rPr lang="ko-KR" altLang="en-US" sz="1600" i="1" dirty="0" err="1" smtClean="0">
                <a:latin typeface="+mn-ea"/>
              </a:rPr>
              <a:t>결상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: 1.0</a:t>
            </a:r>
            <a:r>
              <a:rPr lang="ko-KR" altLang="en-US" sz="1600" i="1" dirty="0" smtClean="0">
                <a:latin typeface="+mn-ea"/>
              </a:rPr>
              <a:t>초 이내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</a:t>
            </a:r>
            <a:r>
              <a:rPr lang="ko-KR" altLang="en-US" sz="1600" i="1" dirty="0" err="1" smtClean="0">
                <a:latin typeface="+mn-ea"/>
              </a:rPr>
              <a:t>불평형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: </a:t>
            </a:r>
            <a:r>
              <a:rPr lang="ko-KR" altLang="en-US" sz="1600" i="1" dirty="0" err="1" smtClean="0">
                <a:latin typeface="+mn-ea"/>
              </a:rPr>
              <a:t>불평형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30~50%. 1.5</a:t>
            </a:r>
            <a:r>
              <a:rPr lang="ko-KR" altLang="en-US" sz="1600" i="1" dirty="0" smtClean="0">
                <a:latin typeface="+mn-ea"/>
              </a:rPr>
              <a:t>초 이내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</a:t>
            </a:r>
            <a:r>
              <a:rPr lang="ko-KR" altLang="en-US" sz="1600" i="1" dirty="0" smtClean="0">
                <a:latin typeface="+mn-ea"/>
              </a:rPr>
              <a:t>역상 </a:t>
            </a:r>
            <a:r>
              <a:rPr lang="en-US" altLang="ko-KR" sz="1600" i="1" dirty="0" smtClean="0">
                <a:latin typeface="+mn-ea"/>
              </a:rPr>
              <a:t>: 0.1</a:t>
            </a:r>
            <a:r>
              <a:rPr lang="ko-KR" altLang="en-US" sz="1600" i="1" dirty="0" smtClean="0">
                <a:latin typeface="+mn-ea"/>
              </a:rPr>
              <a:t>초 이내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</a:t>
            </a:r>
            <a:r>
              <a:rPr lang="ko-KR" altLang="en-US" sz="1600" i="1" dirty="0" err="1" smtClean="0">
                <a:latin typeface="+mn-ea"/>
              </a:rPr>
              <a:t>지락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: </a:t>
            </a:r>
            <a:r>
              <a:rPr lang="ko-KR" altLang="en-US" sz="1600" i="1" dirty="0" smtClean="0">
                <a:latin typeface="+mn-ea"/>
              </a:rPr>
              <a:t>정격감도 </a:t>
            </a:r>
            <a:r>
              <a:rPr lang="en-US" altLang="ko-KR" sz="1600" i="1" dirty="0" smtClean="0">
                <a:latin typeface="+mn-ea"/>
              </a:rPr>
              <a:t>0.5 ~ 2.0A, </a:t>
            </a:r>
            <a:r>
              <a:rPr lang="ko-KR" altLang="en-US" sz="1600" i="1" dirty="0" smtClean="0">
                <a:latin typeface="+mn-ea"/>
              </a:rPr>
              <a:t>동작시간 </a:t>
            </a:r>
            <a:r>
              <a:rPr lang="en-US" altLang="ko-KR" sz="1600" i="1" dirty="0" smtClean="0">
                <a:latin typeface="+mn-ea"/>
              </a:rPr>
              <a:t>0.5 ~ 1.0</a:t>
            </a:r>
            <a:r>
              <a:rPr lang="ko-KR" altLang="en-US" sz="1600" i="1" dirty="0" smtClean="0">
                <a:latin typeface="+mn-ea"/>
              </a:rPr>
              <a:t>초</a:t>
            </a:r>
            <a:endParaRPr lang="en-US" altLang="ko-KR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547664" y="4797152"/>
            <a:ext cx="5328592" cy="1591157"/>
            <a:chOff x="1547664" y="4797152"/>
            <a:chExt cx="5328592" cy="1591157"/>
          </a:xfrm>
        </p:grpSpPr>
        <p:grpSp>
          <p:nvGrpSpPr>
            <p:cNvPr id="4" name="그룹 3"/>
            <p:cNvGrpSpPr/>
            <p:nvPr/>
          </p:nvGrpSpPr>
          <p:grpSpPr>
            <a:xfrm>
              <a:off x="1819959" y="4869160"/>
              <a:ext cx="4945546" cy="926330"/>
              <a:chOff x="1819959" y="4518450"/>
              <a:chExt cx="4945546" cy="926330"/>
            </a:xfrm>
          </p:grpSpPr>
          <p:pic>
            <p:nvPicPr>
              <p:cNvPr id="2049" name="_x164478216" descr="EMB00002378109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4" t="21773" r="22396" b="5967"/>
              <a:stretch/>
            </p:blipFill>
            <p:spPr bwMode="auto">
              <a:xfrm>
                <a:off x="2915816" y="4518450"/>
                <a:ext cx="3849689" cy="9050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_x164478216" descr="EMB00002378109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" t="21774" r="84563" b="5222"/>
              <a:stretch/>
            </p:blipFill>
            <p:spPr bwMode="auto">
              <a:xfrm>
                <a:off x="1819959" y="4530379"/>
                <a:ext cx="933062" cy="91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타원 5"/>
            <p:cNvSpPr/>
            <p:nvPr/>
          </p:nvSpPr>
          <p:spPr>
            <a:xfrm>
              <a:off x="2051720" y="5017341"/>
              <a:ext cx="178532" cy="69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051720" y="5303365"/>
              <a:ext cx="178532" cy="69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051720" y="5591397"/>
              <a:ext cx="178532" cy="69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F5000C54-88B9-4291-92CE-2AC72DBCFE43}"/>
                </a:ext>
              </a:extLst>
            </p:cNvPr>
            <p:cNvSpPr txBox="1"/>
            <p:nvPr/>
          </p:nvSpPr>
          <p:spPr>
            <a:xfrm>
              <a:off x="1547664" y="6018977"/>
              <a:ext cx="1296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rgbClr val="FF0000"/>
                  </a:solidFill>
                </a:rPr>
                <a:t>변류기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(CT)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7664" y="4797152"/>
              <a:ext cx="1296144" cy="159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843808" y="4797152"/>
              <a:ext cx="4032448" cy="159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F5000C54-88B9-4291-92CE-2AC72DBCFE43}"/>
                </a:ext>
              </a:extLst>
            </p:cNvPr>
            <p:cNvSpPr txBox="1"/>
            <p:nvPr/>
          </p:nvSpPr>
          <p:spPr>
            <a:xfrm>
              <a:off x="2843808" y="6018977"/>
              <a:ext cx="40324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rgbClr val="FF0000"/>
                  </a:solidFill>
                </a:rPr>
                <a:t>보호계전</a:t>
              </a:r>
              <a:r>
                <a:rPr lang="ko-KR" altLang="en-US" b="1" dirty="0" err="1">
                  <a:solidFill>
                    <a:srgbClr val="FF0000"/>
                  </a:solidFill>
                </a:rPr>
                <a:t>기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53193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</a:t>
                      </a: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계측안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보호 알고리즘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제어 방식 </a:t>
                      </a:r>
                      <a:r>
                        <a:rPr lang="en-US" altLang="ko-KR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계측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계전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f922d41-91bf-45f8-8b2c-e1591bc010d5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9513</TotalTime>
  <Words>250</Words>
  <Application>Microsoft Office PowerPoint</Application>
  <PresentationFormat>화면 슬라이드 쇼(4:3)</PresentationFormat>
  <Paragraphs>65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Windows 사용자</cp:lastModifiedBy>
  <cp:revision>366</cp:revision>
  <cp:lastPrinted>2019-09-16T00:28:29Z</cp:lastPrinted>
  <dcterms:created xsi:type="dcterms:W3CDTF">2017-03-29T07:13:25Z</dcterms:created>
  <dcterms:modified xsi:type="dcterms:W3CDTF">2021-09-09T08:10:41Z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