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31" r:id="rId6"/>
    <p:sldId id="335" r:id="rId7"/>
    <p:sldId id="328" r:id="rId8"/>
    <p:sldId id="334" r:id="rId9"/>
    <p:sldId id="337" r:id="rId10"/>
    <p:sldId id="339" r:id="rId11"/>
    <p:sldId id="340" r:id="rId12"/>
    <p:sldId id="338" r:id="rId13"/>
    <p:sldId id="268" r:id="rId1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B5D9"/>
    <a:srgbClr val="0000FF"/>
    <a:srgbClr val="A5D6E3"/>
    <a:srgbClr val="76C0D4"/>
    <a:srgbClr val="8BB7FF"/>
    <a:srgbClr val="50AEC8"/>
    <a:srgbClr val="79C1D5"/>
    <a:srgbClr val="5B89C1"/>
    <a:srgbClr val="5283BE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>
        <p:scale>
          <a:sx n="124" d="100"/>
          <a:sy n="124" d="100"/>
        </p:scale>
        <p:origin x="-1254" y="72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79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56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56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56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=""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2021.  9.  30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</a:t>
            </a:r>
            <a:r>
              <a:rPr lang="ko-KR" altLang="en-US" sz="3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기반 전류계측 시스템</a:t>
            </a:r>
            <a:endParaRPr lang="en-US" altLang="ko-KR" sz="3400" kern="0" dirty="0" smtClea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Deep Learning Based Current Measuring System</a:t>
            </a:r>
            <a:endParaRPr lang="ko-KR" altLang="en-US" sz="1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2020254007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민 우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개요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-  </a:t>
            </a:r>
            <a:r>
              <a:rPr lang="ko-KR" altLang="en-US" sz="1600" i="1" dirty="0">
                <a:latin typeface="+mn-ea"/>
              </a:rPr>
              <a:t>최근 여러 분야에서 시스템의 안전과 보호를 위하여 </a:t>
            </a:r>
            <a:r>
              <a:rPr lang="ko-KR" altLang="en-US" sz="1600" i="1" dirty="0" err="1">
                <a:latin typeface="+mn-ea"/>
              </a:rPr>
              <a:t>계전기</a:t>
            </a:r>
            <a:r>
              <a:rPr lang="ko-KR" altLang="en-US" sz="1600" i="1" dirty="0">
                <a:latin typeface="+mn-ea"/>
              </a:rPr>
              <a:t> 기술은 필수로 요구되고 있음</a:t>
            </a:r>
            <a:r>
              <a:rPr lang="en-US" altLang="ko-KR" sz="1600" i="1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</a:t>
            </a:r>
            <a:r>
              <a:rPr lang="en-US" altLang="ko-KR" sz="1600" i="1" dirty="0" smtClean="0">
                <a:latin typeface="+mn-ea"/>
              </a:rPr>
              <a:t>-  </a:t>
            </a:r>
            <a:r>
              <a:rPr lang="ko-KR" altLang="en-US" sz="1600" i="1" dirty="0">
                <a:latin typeface="+mn-ea"/>
              </a:rPr>
              <a:t>고속</a:t>
            </a:r>
            <a:r>
              <a:rPr lang="en-US" altLang="ko-KR" sz="1600" i="1" dirty="0">
                <a:latin typeface="+mn-ea"/>
              </a:rPr>
              <a:t>,</a:t>
            </a:r>
            <a:r>
              <a:rPr lang="ko-KR" altLang="en-US" sz="1600" i="1" dirty="0">
                <a:latin typeface="+mn-ea"/>
              </a:rPr>
              <a:t> 정확한 </a:t>
            </a:r>
            <a:r>
              <a:rPr lang="ko-KR" altLang="en-US" sz="1600" i="1" dirty="0" err="1">
                <a:latin typeface="+mn-ea"/>
              </a:rPr>
              <a:t>보호계전기를</a:t>
            </a:r>
            <a:r>
              <a:rPr lang="ko-KR" altLang="en-US" sz="1600" i="1" dirty="0">
                <a:latin typeface="+mn-ea"/>
              </a:rPr>
              <a:t> 개발함으로써 고가의 장비나 선로의 </a:t>
            </a:r>
            <a:r>
              <a:rPr lang="ko-KR" altLang="en-US" sz="1600" i="1" dirty="0" err="1">
                <a:latin typeface="+mn-ea"/>
              </a:rPr>
              <a:t>소손을</a:t>
            </a:r>
            <a:r>
              <a:rPr lang="ko-KR" altLang="en-US" sz="1600" i="1" dirty="0">
                <a:latin typeface="+mn-ea"/>
              </a:rPr>
              <a:t> 막기 위함</a:t>
            </a:r>
            <a:r>
              <a:rPr lang="en-US" altLang="ko-KR" sz="1600" i="1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필요성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latin typeface="+mn-ea"/>
              </a:rPr>
              <a:t> -  </a:t>
            </a:r>
            <a:r>
              <a:rPr lang="ko-KR" altLang="en-US" sz="1600" i="1" dirty="0">
                <a:latin typeface="+mn-ea"/>
              </a:rPr>
              <a:t>전류를 소신호로 변환하는 </a:t>
            </a:r>
            <a:r>
              <a:rPr lang="ko-KR" altLang="en-US" sz="1600" i="1" dirty="0" err="1">
                <a:latin typeface="+mn-ea"/>
              </a:rPr>
              <a:t>고정밀</a:t>
            </a:r>
            <a:r>
              <a:rPr lang="ko-KR" altLang="en-US" sz="1600" i="1" dirty="0">
                <a:latin typeface="+mn-ea"/>
              </a:rPr>
              <a:t>  </a:t>
            </a:r>
            <a:r>
              <a:rPr lang="en-US" altLang="ko-KR" sz="1600" i="1" dirty="0">
                <a:latin typeface="+mn-ea"/>
              </a:rPr>
              <a:t>H/W</a:t>
            </a:r>
            <a:r>
              <a:rPr lang="ko-KR" altLang="en-US" sz="1600" i="1" dirty="0">
                <a:latin typeface="+mn-ea"/>
              </a:rPr>
              <a:t>의 경우 고비용으로 산업용으로 적합하지 않음</a:t>
            </a:r>
            <a:r>
              <a:rPr lang="en-US" altLang="ko-KR" sz="1600" i="1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 </a:t>
            </a:r>
            <a:r>
              <a:rPr lang="ko-KR" altLang="en-US" sz="1600" i="1" dirty="0">
                <a:latin typeface="+mn-ea"/>
              </a:rPr>
              <a:t>산업현장에서의 고조파</a:t>
            </a:r>
            <a:r>
              <a:rPr lang="en-US" altLang="ko-KR" sz="1600" i="1" dirty="0">
                <a:latin typeface="+mn-ea"/>
              </a:rPr>
              <a:t>, Noise</a:t>
            </a:r>
            <a:r>
              <a:rPr lang="ko-KR" altLang="en-US" sz="1600" i="1" dirty="0">
                <a:latin typeface="+mn-ea"/>
              </a:rPr>
              <a:t>에 대한 왜곡이 심함</a:t>
            </a:r>
            <a:r>
              <a:rPr lang="en-US" altLang="ko-KR" sz="1600" i="1" dirty="0">
                <a:latin typeface="+mn-ea"/>
              </a:rPr>
              <a:t>.</a:t>
            </a:r>
            <a:r>
              <a:rPr lang="ko-KR" altLang="en-US" sz="1600" i="1" dirty="0">
                <a:latin typeface="+mn-ea"/>
              </a:rPr>
              <a:t> 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 </a:t>
            </a:r>
            <a:r>
              <a:rPr lang="ko-KR" altLang="en-US" sz="1600" i="1" dirty="0">
                <a:latin typeface="+mn-ea"/>
              </a:rPr>
              <a:t>고정밀도의 </a:t>
            </a:r>
            <a:r>
              <a:rPr lang="ko-KR" altLang="en-US" sz="1600" i="1" dirty="0" err="1">
                <a:latin typeface="+mn-ea"/>
              </a:rPr>
              <a:t>변류기</a:t>
            </a:r>
            <a:r>
              <a:rPr lang="en-US" altLang="ko-KR" sz="1600" i="1" dirty="0">
                <a:latin typeface="+mn-ea"/>
              </a:rPr>
              <a:t>(CT)</a:t>
            </a:r>
            <a:r>
              <a:rPr lang="ko-KR" altLang="en-US" sz="1600" i="1" dirty="0">
                <a:latin typeface="+mn-ea"/>
              </a:rPr>
              <a:t>의 경우 소형</a:t>
            </a:r>
            <a:r>
              <a:rPr lang="en-US" altLang="ko-KR" sz="1600" i="1" dirty="0">
                <a:latin typeface="+mn-ea"/>
              </a:rPr>
              <a:t>,</a:t>
            </a:r>
            <a:r>
              <a:rPr lang="ko-KR" altLang="en-US" sz="1600" i="1" dirty="0">
                <a:latin typeface="+mn-ea"/>
              </a:rPr>
              <a:t>경량화가 어려움</a:t>
            </a:r>
            <a:r>
              <a:rPr lang="en-US" altLang="ko-KR" sz="1600" i="1" dirty="0">
                <a:latin typeface="+mn-ea"/>
              </a:rPr>
              <a:t>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547664" y="3486078"/>
            <a:ext cx="1796861" cy="1706563"/>
            <a:chOff x="2177980" y="3933056"/>
            <a:chExt cx="1796861" cy="1706563"/>
          </a:xfrm>
        </p:grpSpPr>
        <p:pic>
          <p:nvPicPr>
            <p:cNvPr id="12" name="_x227159520" descr="EMB000023781088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349"/>
            <a:stretch/>
          </p:blipFill>
          <p:spPr bwMode="auto">
            <a:xfrm>
              <a:off x="2177980" y="3933056"/>
              <a:ext cx="1796861" cy="1706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2267744" y="4005064"/>
              <a:ext cx="122413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_x227160720" descr="EMB00002378108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7" t="18517" r="26802"/>
          <a:stretch/>
        </p:blipFill>
        <p:spPr bwMode="auto">
          <a:xfrm>
            <a:off x="5220072" y="3532429"/>
            <a:ext cx="2202025" cy="155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5000C54-88B9-4291-92CE-2AC72DBCFE43}"/>
              </a:ext>
            </a:extLst>
          </p:cNvPr>
          <p:cNvSpPr txBox="1"/>
          <p:nvPr/>
        </p:nvSpPr>
        <p:spPr>
          <a:xfrm>
            <a:off x="1349888" y="5301208"/>
            <a:ext cx="21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변류기</a:t>
            </a:r>
            <a:r>
              <a:rPr lang="en-US" altLang="ko-KR" b="1" dirty="0" smtClean="0">
                <a:solidFill>
                  <a:srgbClr val="FF0000"/>
                </a:solidFill>
              </a:rPr>
              <a:t>(CT)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5000C54-88B9-4291-92CE-2AC72DBCFE43}"/>
              </a:ext>
            </a:extLst>
          </p:cNvPr>
          <p:cNvSpPr txBox="1"/>
          <p:nvPr/>
        </p:nvSpPr>
        <p:spPr>
          <a:xfrm>
            <a:off x="5147952" y="5267442"/>
            <a:ext cx="234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적분 </a:t>
            </a:r>
            <a:r>
              <a:rPr lang="en-US" altLang="ko-KR" b="1" dirty="0" smtClean="0">
                <a:solidFill>
                  <a:srgbClr val="FF0000"/>
                </a:solidFill>
              </a:rPr>
              <a:t>&amp; ADC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목표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latin typeface="+mn-ea"/>
              </a:rPr>
              <a:t>- </a:t>
            </a:r>
            <a:r>
              <a:rPr lang="ko-KR" altLang="en-US" sz="1600" i="1" dirty="0" err="1" smtClean="0">
                <a:latin typeface="+mn-ea"/>
              </a:rPr>
              <a:t>칼만필터</a:t>
            </a:r>
            <a:r>
              <a:rPr lang="ko-KR" altLang="en-US" sz="1600" i="1" dirty="0" smtClean="0">
                <a:latin typeface="+mn-ea"/>
              </a:rPr>
              <a:t> 기반 전류계측 </a:t>
            </a:r>
            <a:r>
              <a:rPr lang="ko-KR" altLang="en-US" sz="1600" i="1" dirty="0">
                <a:latin typeface="+mn-ea"/>
              </a:rPr>
              <a:t>정밀도 향상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</a:t>
            </a:r>
            <a:r>
              <a:rPr lang="ko-KR" altLang="en-US" sz="1600" i="1" dirty="0" err="1" smtClean="0">
                <a:latin typeface="+mn-ea"/>
              </a:rPr>
              <a:t>딥러닝</a:t>
            </a:r>
            <a:r>
              <a:rPr lang="ko-KR" altLang="en-US" sz="1600" i="1" dirty="0" smtClean="0">
                <a:latin typeface="+mn-ea"/>
              </a:rPr>
              <a:t> 기반 </a:t>
            </a:r>
            <a:r>
              <a:rPr lang="ko-KR" altLang="en-US" sz="1600" i="1" dirty="0" err="1" smtClean="0">
                <a:latin typeface="+mn-ea"/>
              </a:rPr>
              <a:t>계전</a:t>
            </a:r>
            <a:r>
              <a:rPr lang="ko-KR" altLang="en-US" sz="1600" i="1" dirty="0" smtClean="0">
                <a:latin typeface="+mn-ea"/>
              </a:rPr>
              <a:t> </a:t>
            </a:r>
            <a:r>
              <a:rPr lang="ko-KR" altLang="en-US" sz="1600" i="1" dirty="0">
                <a:latin typeface="+mn-ea"/>
              </a:rPr>
              <a:t>기능의 정확도 향상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평가지표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 smtClean="0">
                <a:latin typeface="+mn-ea"/>
              </a:rPr>
              <a:t>- </a:t>
            </a:r>
            <a:r>
              <a:rPr lang="ko-KR" altLang="en-US" sz="1600" i="1" dirty="0" err="1" smtClean="0">
                <a:latin typeface="+mn-ea"/>
              </a:rPr>
              <a:t>오미크론을</a:t>
            </a:r>
            <a:r>
              <a:rPr lang="ko-KR" altLang="en-US" sz="1600" i="1" dirty="0" smtClean="0">
                <a:latin typeface="+mn-ea"/>
              </a:rPr>
              <a:t> 통해 전류 계측 및 성능평가</a:t>
            </a:r>
            <a:endParaRPr lang="en-US" altLang="ko-KR" sz="1600" i="1" dirty="0">
              <a:latin typeface="+mn-e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="" xmlns:a16="http://schemas.microsoft.com/office/drawing/2014/main" id="{0CBA52F6-DF92-4A80-9D63-7DEEBC8D2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05867"/>
              </p:ext>
            </p:extLst>
          </p:nvPr>
        </p:nvGraphicFramePr>
        <p:xfrm>
          <a:off x="493398" y="3501008"/>
          <a:ext cx="7745910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98">
                  <a:extLst>
                    <a:ext uri="{9D8B030D-6E8A-4147-A177-3AD203B41FA5}">
                      <a16:colId xmlns="" xmlns:a16="http://schemas.microsoft.com/office/drawing/2014/main" val="1763408960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356081841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63265180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3155466456"/>
                    </a:ext>
                  </a:extLst>
                </a:gridCol>
                <a:gridCol w="1586814">
                  <a:extLst>
                    <a:ext uri="{9D8B030D-6E8A-4147-A177-3AD203B41FA5}">
                      <a16:colId xmlns="" xmlns:a16="http://schemas.microsoft.com/office/drawing/2014/main" val="1990180148"/>
                    </a:ext>
                  </a:extLst>
                </a:gridCol>
                <a:gridCol w="1936478">
                  <a:extLst>
                    <a:ext uri="{9D8B030D-6E8A-4147-A177-3AD203B41FA5}">
                      <a16:colId xmlns="" xmlns:a16="http://schemas.microsoft.com/office/drawing/2014/main" val="2668983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>
                          <a:solidFill>
                            <a:schemeClr val="tx1"/>
                          </a:solidFill>
                        </a:rPr>
                        <a:t>비중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>
                          <a:solidFill>
                            <a:schemeClr val="tx1"/>
                          </a:solidFill>
                        </a:rPr>
                        <a:t>현재수준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>
                          <a:solidFill>
                            <a:schemeClr val="tx1"/>
                          </a:solidFill>
                        </a:rPr>
                        <a:t>개발목표치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32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i="1" dirty="0" smtClean="0">
                          <a:solidFill>
                            <a:schemeClr val="tx1"/>
                          </a:solidFill>
                        </a:rPr>
                        <a:t>전류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±1%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±0.5%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655402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i="1" dirty="0" err="1" smtClean="0">
                          <a:solidFill>
                            <a:schemeClr val="tx1"/>
                          </a:solidFill>
                        </a:rPr>
                        <a:t>결상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1.0s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0.5s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536186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i="1" dirty="0" err="1" smtClean="0">
                          <a:solidFill>
                            <a:schemeClr val="tx1"/>
                          </a:solidFill>
                        </a:rPr>
                        <a:t>불평형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30 ~ 50%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30 ~ 80%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2357547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i="1" dirty="0" smtClean="0">
                          <a:solidFill>
                            <a:schemeClr val="tx1"/>
                          </a:solidFill>
                        </a:rPr>
                        <a:t>역상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0.1s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i="1" dirty="0" err="1" smtClean="0">
                          <a:solidFill>
                            <a:schemeClr val="tx1"/>
                          </a:solidFill>
                        </a:rPr>
                        <a:t>지락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0.5~2.0A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0.2~2.5A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 연구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특허 조사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95272" y="944638"/>
            <a:ext cx="8706254" cy="756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600" b="1" dirty="0" smtClean="0">
                <a:latin typeface="+mn-ea"/>
              </a:rPr>
              <a:t>전류 계측 정밀도 연구</a:t>
            </a:r>
            <a:endParaRPr lang="en-US" altLang="ko-KR" sz="1600" b="1" dirty="0" smtClean="0">
              <a:latin typeface="+mn-ea"/>
            </a:endParaRPr>
          </a:p>
          <a:p>
            <a:r>
              <a:rPr lang="en-US" altLang="ko-KR" sz="1200" i="1" dirty="0" smtClean="0">
                <a:latin typeface="+mn-ea"/>
              </a:rPr>
              <a:t>  - MCU</a:t>
            </a:r>
            <a:r>
              <a:rPr lang="ko-KR" altLang="en-US" sz="1200" i="1" dirty="0" smtClean="0">
                <a:latin typeface="+mn-ea"/>
              </a:rPr>
              <a:t>를 통한 계측 향상</a:t>
            </a:r>
            <a:endParaRPr lang="en-US" altLang="ko-KR" sz="1200" i="1" dirty="0" smtClean="0">
              <a:latin typeface="+mn-ea"/>
            </a:endParaRPr>
          </a:p>
          <a:p>
            <a:r>
              <a:rPr lang="en-US" altLang="ko-KR" sz="1200" i="1" dirty="0" smtClean="0">
                <a:latin typeface="+mn-ea"/>
              </a:rPr>
              <a:t>  - Current Transformer</a:t>
            </a:r>
            <a:r>
              <a:rPr lang="ko-KR" altLang="en-US" sz="1200" i="1" dirty="0" smtClean="0">
                <a:latin typeface="+mn-ea"/>
              </a:rPr>
              <a:t>를 통한 전류 계측 향상</a:t>
            </a:r>
            <a:r>
              <a:rPr lang="en-US" altLang="ko-KR" sz="1200" i="1" dirty="0" smtClean="0">
                <a:latin typeface="+mn-ea"/>
              </a:rPr>
              <a:t>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21750"/>
              </p:ext>
            </p:extLst>
          </p:nvPr>
        </p:nvGraphicFramePr>
        <p:xfrm>
          <a:off x="875991" y="1772816"/>
          <a:ext cx="7344816" cy="502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005"/>
                <a:gridCol w="1552005"/>
                <a:gridCol w="2309869"/>
                <a:gridCol w="1930937"/>
              </a:tblGrid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5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5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5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5D9"/>
                    </a:solidFill>
                  </a:tcPr>
                </a:tc>
              </a:tr>
              <a:tr h="11243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MCU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5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DSP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(Digital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Signal Processor)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5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-</a:t>
                      </a:r>
                      <a:r>
                        <a:rPr lang="ko-KR" altLang="en-US" sz="900" dirty="0" smtClean="0"/>
                        <a:t>아날로그 신호를 </a:t>
                      </a:r>
                      <a:r>
                        <a:rPr lang="en-US" altLang="ko-KR" sz="900" dirty="0" smtClean="0"/>
                        <a:t>A/D </a:t>
                      </a:r>
                      <a:r>
                        <a:rPr lang="ko-KR" altLang="en-US" sz="900" dirty="0" smtClean="0"/>
                        <a:t>변환하여 얻어진 디지털 데이터에 대수적인 연산을 해 </a:t>
                      </a:r>
                      <a:r>
                        <a:rPr lang="ko-KR" altLang="en-US" sz="900" dirty="0" err="1" smtClean="0"/>
                        <a:t>필터링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dirty="0" smtClean="0"/>
                        <a:t>스펙트럼 분석 등의 신호처리를 함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</a:t>
                      </a:r>
                      <a:r>
                        <a:rPr lang="ko-KR" altLang="en-US" sz="900" dirty="0" smtClean="0"/>
                        <a:t>소프트웨어만을 교체함으로써 시스템을 업그레이드 할 수 있는 장점이 있다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900" dirty="0" smtClean="0"/>
                        <a:t>-CPU</a:t>
                      </a:r>
                      <a:r>
                        <a:rPr lang="ko-KR" altLang="en-US" sz="900" dirty="0" smtClean="0"/>
                        <a:t>와는 별도의 보조 처리기로 사용되어 </a:t>
                      </a:r>
                      <a:r>
                        <a:rPr lang="en-US" altLang="ko-KR" sz="900" dirty="0" smtClean="0"/>
                        <a:t>CPU</a:t>
                      </a:r>
                      <a:r>
                        <a:rPr lang="ko-KR" altLang="en-US" sz="900" dirty="0" smtClean="0"/>
                        <a:t>의 부담을 줄여줌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5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STM32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5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-</a:t>
                      </a:r>
                      <a:r>
                        <a:rPr lang="ko-KR" altLang="en-US" sz="900" dirty="0" smtClean="0"/>
                        <a:t>내부적으로 각 마이크로 컨트롤러는 프로세서 코어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정적 </a:t>
                      </a:r>
                      <a:r>
                        <a:rPr lang="en-US" altLang="ko-KR" sz="900" dirty="0" smtClean="0"/>
                        <a:t>RAM, </a:t>
                      </a:r>
                      <a:r>
                        <a:rPr lang="ko-KR" altLang="en-US" sz="900" dirty="0" smtClean="0"/>
                        <a:t>플래시 메모리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디버깅 인터페이스 및 다양한 주변 장치로 구성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</a:t>
                      </a:r>
                      <a:r>
                        <a:rPr lang="ko-KR" altLang="en-US" sz="900" dirty="0" smtClean="0"/>
                        <a:t>실시간  처리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디지털 신호처리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저전력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err="1" smtClean="0"/>
                        <a:t>저전압</a:t>
                      </a:r>
                      <a:r>
                        <a:rPr lang="ko-KR" altLang="en-US" sz="900" dirty="0" smtClean="0"/>
                        <a:t> 작동이 가능</a:t>
                      </a:r>
                      <a:endParaRPr lang="en-US" altLang="ko-KR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(Current Transformer)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5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계측용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5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</a:t>
                      </a:r>
                      <a:r>
                        <a:rPr lang="ko-KR" altLang="en-US" sz="900" dirty="0" err="1" smtClean="0"/>
                        <a:t>계전기용에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비해 오차가 작고 정확</a:t>
                      </a:r>
                      <a:endParaRPr lang="en-US" altLang="ko-KR" sz="900" baseline="0" dirty="0" smtClean="0"/>
                    </a:p>
                    <a:p>
                      <a:pPr latinLnBrk="1"/>
                      <a:r>
                        <a:rPr lang="en-US" altLang="ko-KR" sz="900" baseline="0" dirty="0" smtClean="0"/>
                        <a:t>-</a:t>
                      </a:r>
                      <a:r>
                        <a:rPr lang="ko-KR" altLang="en-US" sz="900" baseline="0" dirty="0" smtClean="0"/>
                        <a:t>사고전류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err="1" smtClean="0"/>
                        <a:t>지락</a:t>
                      </a:r>
                      <a:r>
                        <a:rPr lang="en-US" altLang="ko-KR" sz="900" baseline="0" dirty="0" smtClean="0"/>
                        <a:t>/</a:t>
                      </a:r>
                      <a:r>
                        <a:rPr lang="ko-KR" altLang="en-US" sz="900" baseline="0" dirty="0" smtClean="0"/>
                        <a:t>단락</a:t>
                      </a:r>
                      <a:r>
                        <a:rPr lang="en-US" altLang="ko-KR" sz="900" baseline="0" dirty="0" smtClean="0"/>
                        <a:t>) </a:t>
                      </a:r>
                      <a:r>
                        <a:rPr lang="ko-KR" altLang="en-US" sz="900" baseline="0" dirty="0" smtClean="0"/>
                        <a:t>발생 시 포화되어 </a:t>
                      </a:r>
                      <a:r>
                        <a:rPr lang="ko-KR" altLang="en-US" sz="900" baseline="0" dirty="0" err="1" smtClean="0"/>
                        <a:t>계측기에</a:t>
                      </a:r>
                      <a:r>
                        <a:rPr lang="ko-KR" altLang="en-US" sz="900" baseline="0" dirty="0" smtClean="0"/>
                        <a:t> 정격전류 이상의 과전류가 흘러 </a:t>
                      </a:r>
                      <a:r>
                        <a:rPr lang="ko-KR" altLang="en-US" sz="900" baseline="0" dirty="0" err="1" smtClean="0"/>
                        <a:t>소손되는것을</a:t>
                      </a:r>
                      <a:r>
                        <a:rPr lang="ko-KR" altLang="en-US" sz="900" baseline="0" dirty="0" smtClean="0"/>
                        <a:t> 방지</a:t>
                      </a:r>
                      <a:endParaRPr lang="en-US" altLang="ko-KR" sz="900" baseline="0" dirty="0" smtClean="0"/>
                    </a:p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5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계전기용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5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</a:t>
                      </a:r>
                      <a:r>
                        <a:rPr lang="ko-KR" altLang="en-US" sz="900" dirty="0" smtClean="0"/>
                        <a:t>계측기용 </a:t>
                      </a:r>
                      <a:r>
                        <a:rPr lang="en-US" altLang="ko-KR" sz="900" dirty="0" smtClean="0"/>
                        <a:t>CT</a:t>
                      </a:r>
                      <a:r>
                        <a:rPr lang="ko-KR" altLang="en-US" sz="900" dirty="0" smtClean="0"/>
                        <a:t>보다 정확도는 떨어져도 허용됨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</a:t>
                      </a:r>
                      <a:r>
                        <a:rPr lang="ko-KR" altLang="en-US" sz="900" dirty="0" smtClean="0"/>
                        <a:t>사고전류 발생 시 철심이 포화되어 </a:t>
                      </a:r>
                      <a:r>
                        <a:rPr lang="ko-KR" altLang="en-US" sz="900" dirty="0" err="1" smtClean="0"/>
                        <a:t>계전기가</a:t>
                      </a:r>
                      <a:r>
                        <a:rPr lang="ko-KR" altLang="en-US" sz="900" dirty="0" smtClean="0"/>
                        <a:t> 부동작하는 것을 </a:t>
                      </a:r>
                      <a:r>
                        <a:rPr lang="ko-KR" altLang="en-US" sz="900" dirty="0" err="1" smtClean="0"/>
                        <a:t>방지해야함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5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Rogwaski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Coli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5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-</a:t>
                      </a:r>
                      <a:r>
                        <a:rPr lang="ko-KR" altLang="en-US" sz="900" dirty="0" smtClean="0"/>
                        <a:t>코어가 없는 형태의 코일로 외부 </a:t>
                      </a:r>
                      <a:r>
                        <a:rPr lang="ko-KR" altLang="en-US" sz="900" dirty="0" err="1" smtClean="0"/>
                        <a:t>자속에</a:t>
                      </a:r>
                      <a:r>
                        <a:rPr lang="ko-KR" altLang="en-US" sz="900" dirty="0" smtClean="0"/>
                        <a:t> 민감하게 반응하는 특성을 가짐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</a:t>
                      </a:r>
                      <a:r>
                        <a:rPr lang="ko-KR" altLang="en-US" sz="900" dirty="0" smtClean="0"/>
                        <a:t>빠르게 변하는 전류신호</a:t>
                      </a:r>
                      <a:r>
                        <a:rPr lang="en-US" altLang="ko-KR" sz="900" dirty="0" smtClean="0"/>
                        <a:t>(pulse</a:t>
                      </a:r>
                      <a:r>
                        <a:rPr lang="en-US" altLang="ko-KR" sz="900" baseline="0" dirty="0" smtClean="0"/>
                        <a:t> current </a:t>
                      </a:r>
                      <a:r>
                        <a:rPr lang="ko-KR" altLang="en-US" sz="900" baseline="0" dirty="0" smtClean="0"/>
                        <a:t>등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en-US" sz="900" baseline="0" dirty="0" smtClean="0"/>
                        <a:t>를 측정할 수 있다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900" baseline="0" dirty="0" smtClean="0"/>
                        <a:t>-</a:t>
                      </a:r>
                      <a:r>
                        <a:rPr lang="ko-KR" altLang="en-US" sz="900" baseline="0" dirty="0" smtClean="0"/>
                        <a:t>일반 코일과는 다르게 시작점과 끝점이 같다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en-US" altLang="ko-KR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750" y="2124701"/>
            <a:ext cx="926831" cy="944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750" y="3212976"/>
            <a:ext cx="98679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970" y="4077072"/>
            <a:ext cx="1340352" cy="829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099" y="5013176"/>
            <a:ext cx="78123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36" y="5949280"/>
            <a:ext cx="1086619" cy="761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95272" y="944638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전류 계측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err="1" smtClean="0">
                <a:latin typeface="+mn-ea"/>
              </a:rPr>
              <a:t>계전</a:t>
            </a:r>
            <a:r>
              <a:rPr lang="ko-KR" altLang="en-US" sz="2000" b="1" dirty="0" smtClean="0">
                <a:latin typeface="+mn-ea"/>
              </a:rPr>
              <a:t> 시스템 구성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latin typeface="+mn-ea"/>
              </a:rPr>
              <a:t>- (HW) </a:t>
            </a:r>
            <a:r>
              <a:rPr lang="ko-KR" altLang="en-US" sz="1600" i="1" dirty="0" smtClean="0">
                <a:latin typeface="+mn-ea"/>
              </a:rPr>
              <a:t>기존의 </a:t>
            </a:r>
            <a:r>
              <a:rPr lang="en-US" altLang="ko-KR" sz="1600" i="1" dirty="0" smtClean="0">
                <a:latin typeface="+mn-ea"/>
              </a:rPr>
              <a:t>12bit ADC -&gt; 16bit ADC</a:t>
            </a:r>
            <a:r>
              <a:rPr lang="ko-KR" altLang="en-US" sz="1600" i="1" dirty="0" smtClean="0">
                <a:latin typeface="+mn-ea"/>
              </a:rPr>
              <a:t>로 변경</a:t>
            </a: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latin typeface="+mn-ea"/>
              </a:rPr>
              <a:t>  </a:t>
            </a:r>
            <a:r>
              <a:rPr lang="en-US" altLang="ko-KR" sz="1600" i="1" dirty="0">
                <a:latin typeface="+mn-ea"/>
              </a:rPr>
              <a:t>- (SW) </a:t>
            </a:r>
            <a:r>
              <a:rPr lang="ko-KR" altLang="en-US" sz="1600" i="1" dirty="0" smtClean="0">
                <a:latin typeface="+mn-ea"/>
              </a:rPr>
              <a:t>칼만 필터 </a:t>
            </a:r>
            <a:r>
              <a:rPr lang="ko-KR" altLang="en-US" sz="1600" i="1" dirty="0">
                <a:latin typeface="+mn-ea"/>
              </a:rPr>
              <a:t>적용을 통한 </a:t>
            </a:r>
            <a:r>
              <a:rPr lang="ko-KR" altLang="en-US" sz="1600" i="1" dirty="0" smtClean="0">
                <a:latin typeface="+mn-ea"/>
              </a:rPr>
              <a:t>전류 계측정밀도 향상</a:t>
            </a: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latin typeface="+mn-ea"/>
              </a:rPr>
              <a:t>  - (SW) </a:t>
            </a:r>
            <a:r>
              <a:rPr lang="ko-KR" altLang="en-US" sz="1600" i="1" dirty="0" err="1" smtClean="0">
                <a:latin typeface="+mn-ea"/>
              </a:rPr>
              <a:t>딥러닝을</a:t>
            </a:r>
            <a:r>
              <a:rPr lang="ko-KR" altLang="en-US" sz="1600" i="1" dirty="0" smtClean="0">
                <a:latin typeface="+mn-ea"/>
              </a:rPr>
              <a:t> 적용하여 전류 </a:t>
            </a:r>
            <a:r>
              <a:rPr lang="ko-KR" altLang="en-US" sz="1600" i="1" dirty="0" err="1" smtClean="0">
                <a:latin typeface="+mn-ea"/>
              </a:rPr>
              <a:t>계전정밀도</a:t>
            </a:r>
            <a:r>
              <a:rPr lang="ko-KR" altLang="en-US" sz="1600" i="1" dirty="0" smtClean="0">
                <a:latin typeface="+mn-ea"/>
              </a:rPr>
              <a:t> 향상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27" y="2564904"/>
            <a:ext cx="6486525" cy="3057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267744" y="56612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전류 계측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계전</a:t>
            </a:r>
            <a:r>
              <a:rPr lang="ko-KR" altLang="en-US" dirty="0" smtClean="0"/>
              <a:t> 시스템 구성도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4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실험 방법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latin typeface="+mn-ea"/>
              </a:rPr>
              <a:t>- </a:t>
            </a:r>
            <a:r>
              <a:rPr lang="ko-KR" altLang="en-US" sz="1600" i="1" dirty="0" smtClean="0">
                <a:latin typeface="+mn-ea"/>
              </a:rPr>
              <a:t>전류 </a:t>
            </a:r>
            <a:r>
              <a:rPr lang="ko-KR" altLang="en-US" sz="1600" i="1" dirty="0" err="1" smtClean="0">
                <a:latin typeface="+mn-ea"/>
              </a:rPr>
              <a:t>투입후</a:t>
            </a:r>
            <a:r>
              <a:rPr lang="ko-KR" altLang="en-US" sz="1600" i="1" dirty="0" smtClean="0">
                <a:latin typeface="+mn-ea"/>
              </a:rPr>
              <a:t> 오차 범위 측정</a:t>
            </a: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latin typeface="+mn-ea"/>
              </a:rPr>
              <a:t>  </a:t>
            </a:r>
            <a:r>
              <a:rPr lang="en-US" altLang="ko-KR" sz="1600" i="1" dirty="0">
                <a:latin typeface="+mn-ea"/>
              </a:rPr>
              <a:t>- </a:t>
            </a:r>
            <a:r>
              <a:rPr lang="ko-KR" altLang="en-US" sz="1600" i="1" dirty="0" err="1" smtClean="0">
                <a:latin typeface="+mn-ea"/>
              </a:rPr>
              <a:t>계전</a:t>
            </a:r>
            <a:r>
              <a:rPr lang="ko-KR" altLang="en-US" sz="1600" i="1" dirty="0" smtClean="0">
                <a:latin typeface="+mn-ea"/>
              </a:rPr>
              <a:t> 시간 측정</a:t>
            </a:r>
            <a:r>
              <a:rPr lang="en-US" altLang="ko-KR" sz="1600" i="1" dirty="0" smtClean="0">
                <a:latin typeface="+mn-ea"/>
              </a:rPr>
              <a:t> 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07382" y="2437900"/>
            <a:ext cx="2898076" cy="3079332"/>
            <a:chOff x="507382" y="2708920"/>
            <a:chExt cx="2898076" cy="2313548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382" y="2708920"/>
              <a:ext cx="2898076" cy="1944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971600" y="4653136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오미크론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CMC353</a:t>
              </a:r>
              <a:endParaRPr lang="ko-KR" altLang="en-US" dirty="0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6"/>
          <a:stretch/>
        </p:blipFill>
        <p:spPr>
          <a:xfrm>
            <a:off x="3644854" y="2403431"/>
            <a:ext cx="4787915" cy="253117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958691" y="50851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전류 투입 </a:t>
            </a:r>
            <a:r>
              <a:rPr lang="en-US" altLang="ko-KR" dirty="0" smtClean="0"/>
              <a:t>S/W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1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보호 알고리즘 개발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386302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958486"/>
            <a:ext cx="3952656" cy="4342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0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보호 알고리즘 개발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" y="1124744"/>
            <a:ext cx="4970354" cy="3085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906639"/>
            <a:ext cx="3596209" cy="381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6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095673"/>
              </p:ext>
            </p:extLst>
          </p:nvPr>
        </p:nvGraphicFramePr>
        <p:xfrm>
          <a:off x="200302" y="1679029"/>
          <a:ext cx="8743395" cy="4107511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=""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전류 </a:t>
                      </a: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계측안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설계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보호 알고리즘 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제어 방식 </a:t>
                      </a:r>
                      <a:r>
                        <a:rPr lang="en-US" altLang="ko-KR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S/W 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전류 계측 시험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계전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시험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1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df922d41-91bf-45f8-8b2c-e1591bc010d5"/>
    <ds:schemaRef ds:uri="http://schemas.openxmlformats.org/package/2006/metadata/core-properti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6730</TotalTime>
  <Words>525</Words>
  <Application>Microsoft Office PowerPoint</Application>
  <PresentationFormat>화면 슬라이드 쇼(4:3)</PresentationFormat>
  <Paragraphs>141</Paragraphs>
  <Slides>10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Windows 사용자</cp:lastModifiedBy>
  <cp:revision>374</cp:revision>
  <cp:lastPrinted>2019-09-16T00:28:29Z</cp:lastPrinted>
  <dcterms:created xsi:type="dcterms:W3CDTF">2017-03-29T07:13:25Z</dcterms:created>
  <dcterms:modified xsi:type="dcterms:W3CDTF">2021-10-13T06:49:12Z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