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48" r:id="rId6"/>
    <p:sldId id="331" r:id="rId7"/>
    <p:sldId id="349" r:id="rId8"/>
    <p:sldId id="343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2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9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0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5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4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4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0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5.  11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20-7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원형일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장민우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en-US" altLang="ko-KR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YOLO v1~v5</a:t>
              </a:r>
              <a:r>
                <a:rPr lang="ko-KR" altLang="en-US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주요 특징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V4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     2.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백본에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CSPDarkNet53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사용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latin typeface="+mn-ea"/>
              </a:rPr>
              <a:t>      </a:t>
            </a:r>
            <a:r>
              <a:rPr lang="en-US" altLang="ko-KR" sz="1200" dirty="0" smtClean="0">
                <a:latin typeface="+mn-ea"/>
              </a:rPr>
              <a:t>(1)YOLO</a:t>
            </a:r>
            <a:r>
              <a:rPr lang="ko-KR" altLang="en-US" sz="1200" dirty="0" smtClean="0">
                <a:latin typeface="+mn-ea"/>
              </a:rPr>
              <a:t>의 고질적인 문제로 작은 </a:t>
            </a:r>
            <a:r>
              <a:rPr lang="en-US" altLang="ko-KR" sz="1200" dirty="0" smtClean="0">
                <a:latin typeface="+mn-ea"/>
              </a:rPr>
              <a:t>object</a:t>
            </a:r>
            <a:r>
              <a:rPr lang="ko-KR" altLang="en-US" sz="1200" dirty="0" smtClean="0">
                <a:latin typeface="+mn-ea"/>
              </a:rPr>
              <a:t>에 취약한 점이 있는데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다양한 작은 </a:t>
            </a:r>
            <a:r>
              <a:rPr lang="en-US" altLang="ko-KR" sz="1200" dirty="0" smtClean="0">
                <a:latin typeface="+mn-ea"/>
              </a:rPr>
              <a:t>object</a:t>
            </a:r>
            <a:r>
              <a:rPr lang="ko-KR" altLang="en-US" sz="1200" dirty="0" smtClean="0">
                <a:latin typeface="+mn-ea"/>
              </a:rPr>
              <a:t>들을 잘 검출하기 위해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Input resolution</a:t>
            </a:r>
            <a:r>
              <a:rPr lang="ko-KR" altLang="en-US" sz="1200" dirty="0" smtClean="0">
                <a:latin typeface="+mn-ea"/>
              </a:rPr>
              <a:t>을 크게 사용함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 smtClean="0">
                <a:latin typeface="+mn-ea"/>
              </a:rPr>
              <a:t>기존 방식 </a:t>
            </a:r>
            <a:r>
              <a:rPr lang="en-US" altLang="ko-KR" sz="1200" dirty="0" smtClean="0">
                <a:latin typeface="+mn-ea"/>
              </a:rPr>
              <a:t>: 224,256 / v4: 512)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(2) Receptive field</a:t>
            </a:r>
            <a:r>
              <a:rPr lang="ko-KR" altLang="en-US" sz="1200" dirty="0" smtClean="0">
                <a:latin typeface="+mn-ea"/>
              </a:rPr>
              <a:t>를 물리적으로 키워 주기 위해 </a:t>
            </a:r>
            <a:r>
              <a:rPr lang="en-US" altLang="ko-KR" sz="1200" dirty="0" smtClean="0">
                <a:latin typeface="+mn-ea"/>
              </a:rPr>
              <a:t>layer </a:t>
            </a:r>
            <a:r>
              <a:rPr lang="ko-KR" altLang="en-US" sz="1200" dirty="0" smtClean="0">
                <a:latin typeface="+mn-ea"/>
              </a:rPr>
              <a:t>수를 늘렸으며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하나의 </a:t>
            </a:r>
            <a:r>
              <a:rPr lang="en-US" altLang="ko-KR" sz="1200" dirty="0" smtClean="0">
                <a:latin typeface="+mn-ea"/>
              </a:rPr>
              <a:t>image</a:t>
            </a:r>
            <a:r>
              <a:rPr lang="ko-KR" altLang="en-US" sz="1200" dirty="0" smtClean="0">
                <a:latin typeface="+mn-ea"/>
              </a:rPr>
              <a:t>에서 다양한 종류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다양한 크</a:t>
            </a: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기의 </a:t>
            </a:r>
            <a:r>
              <a:rPr lang="en-US" altLang="ko-KR" sz="1200" dirty="0" smtClean="0">
                <a:latin typeface="+mn-ea"/>
              </a:rPr>
              <a:t>object</a:t>
            </a:r>
            <a:r>
              <a:rPr lang="ko-KR" altLang="en-US" sz="1200" dirty="0" smtClean="0">
                <a:latin typeface="+mn-ea"/>
              </a:rPr>
              <a:t>들을 동시에 검출하려면 높은 표현력이 필요하기 때문에 </a:t>
            </a:r>
            <a:r>
              <a:rPr lang="en-US" altLang="ko-KR" sz="1200" dirty="0" smtClean="0">
                <a:latin typeface="+mn-ea"/>
              </a:rPr>
              <a:t>parameter</a:t>
            </a:r>
            <a:r>
              <a:rPr lang="ko-KR" altLang="en-US" sz="1200" dirty="0" smtClean="0">
                <a:latin typeface="+mn-ea"/>
              </a:rPr>
              <a:t>수도 키움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       *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위의 과정은 정확도를 높였으나 속도 측면에서 성능이 저하되었기 때문에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백본을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CSPDarkNet53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사용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         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추가로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Neck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에는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SPP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Path Aggregation Network(PAN)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을 적용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V5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백본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: V4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와 유사하게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ea"/>
              </a:rPr>
              <a:t>CSPNet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을 사용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    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(1) YOLO V5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backbone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은 종류가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가지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제일 작고 가벼운 </a:t>
            </a:r>
            <a:r>
              <a:rPr lang="en-US" altLang="ko-KR" sz="1200" dirty="0" smtClean="0">
                <a:latin typeface="+mn-ea"/>
              </a:rPr>
              <a:t>yolo v5-s</a:t>
            </a:r>
            <a:r>
              <a:rPr lang="ko-KR" altLang="en-US" sz="1200" dirty="0" smtClean="0">
                <a:latin typeface="+mn-ea"/>
              </a:rPr>
              <a:t>부터 </a:t>
            </a:r>
            <a:r>
              <a:rPr lang="en-US" altLang="ko-KR" sz="1200" dirty="0" smtClean="0">
                <a:latin typeface="+mn-ea"/>
              </a:rPr>
              <a:t>m, l, x</a:t>
            </a:r>
            <a:r>
              <a:rPr lang="ko-KR" altLang="en-US" sz="1200" dirty="0" smtClean="0">
                <a:latin typeface="+mn-ea"/>
              </a:rPr>
              <a:t>까지 포함해서 총 가지 버전이 </a:t>
            </a: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있다</a:t>
            </a:r>
            <a:r>
              <a:rPr lang="en-US" altLang="ko-KR" sz="1200" dirty="0" smtClean="0">
                <a:latin typeface="+mn-ea"/>
              </a:rPr>
              <a:t>. S</a:t>
            </a:r>
            <a:r>
              <a:rPr lang="ko-KR" altLang="en-US" sz="1200" dirty="0" smtClean="0">
                <a:latin typeface="+mn-ea"/>
              </a:rPr>
              <a:t>가 레이어 수가 가장 적고 빠르며</a:t>
            </a:r>
            <a:r>
              <a:rPr lang="en-US" altLang="ko-KR" sz="1200" dirty="0" smtClean="0">
                <a:latin typeface="+mn-ea"/>
              </a:rPr>
              <a:t>, x</a:t>
            </a:r>
            <a:r>
              <a:rPr lang="ko-KR" altLang="en-US" sz="1200" dirty="0" smtClean="0">
                <a:latin typeface="+mn-ea"/>
              </a:rPr>
              <a:t>가 크기가 가장 크고 느리다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</a:t>
            </a: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(2) V4</a:t>
            </a:r>
            <a:r>
              <a:rPr lang="ko-KR" altLang="en-US" sz="1200" dirty="0" smtClean="0">
                <a:latin typeface="+mn-ea"/>
              </a:rPr>
              <a:t>와 성능은 비슷하지만 비교적 낮은 용량과 빠른 속도를 가지고 있다</a:t>
            </a:r>
            <a:r>
              <a:rPr lang="en-US" altLang="ko-KR" sz="1200" dirty="0" smtClean="0">
                <a:latin typeface="+mn-ea"/>
              </a:rPr>
              <a:t>.	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(3) </a:t>
            </a:r>
            <a:r>
              <a:rPr lang="en-US" altLang="ko-KR" sz="1200" dirty="0" err="1" smtClean="0">
                <a:latin typeface="+mn-ea"/>
              </a:rPr>
              <a:t>Darknet</a:t>
            </a:r>
            <a:r>
              <a:rPr lang="ko-KR" altLang="en-US" sz="1200" dirty="0" smtClean="0">
                <a:latin typeface="+mn-ea"/>
              </a:rPr>
              <a:t>이 아닌 </a:t>
            </a:r>
            <a:r>
              <a:rPr lang="en-US" altLang="ko-KR" sz="1200" dirty="0" err="1" smtClean="0">
                <a:latin typeface="+mn-ea"/>
              </a:rPr>
              <a:t>PyTorch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구현인 부분도 이전 버전과의 차이점이다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41" y="2132856"/>
            <a:ext cx="4432151" cy="21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V4, V5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성능차이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0446" y="917776"/>
            <a:ext cx="8340522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-YOLO V4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V5</a:t>
            </a:r>
            <a:r>
              <a:rPr lang="ko-KR" altLang="en-US" sz="1200" dirty="0" smtClean="0">
                <a:latin typeface="+mn-ea"/>
              </a:rPr>
              <a:t>에 비해 느리게 동작하지만 </a:t>
            </a:r>
            <a:r>
              <a:rPr lang="en-US" altLang="ko-KR" sz="1200" dirty="0" smtClean="0">
                <a:latin typeface="+mn-ea"/>
              </a:rPr>
              <a:t>FPS</a:t>
            </a:r>
            <a:r>
              <a:rPr lang="ko-KR" altLang="en-US" sz="1200" dirty="0" smtClean="0">
                <a:latin typeface="+mn-ea"/>
              </a:rPr>
              <a:t>성능을 최적화 </a:t>
            </a:r>
            <a:r>
              <a:rPr lang="ko-KR" altLang="en-US" sz="1200" dirty="0" err="1" smtClean="0">
                <a:latin typeface="+mn-ea"/>
              </a:rPr>
              <a:t>할수있음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-YOLO V5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V4</a:t>
            </a:r>
            <a:r>
              <a:rPr lang="ko-KR" altLang="en-US" sz="1200" dirty="0" smtClean="0">
                <a:latin typeface="+mn-ea"/>
              </a:rPr>
              <a:t>에 비해 더 쉽게 환경을 구성하고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구현할 수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</a:t>
            </a: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1" y="1608187"/>
            <a:ext cx="3571875" cy="2828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651201"/>
            <a:ext cx="3248025" cy="2162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b="2525"/>
          <a:stretch/>
        </p:blipFill>
        <p:spPr>
          <a:xfrm>
            <a:off x="4139952" y="1540743"/>
            <a:ext cx="4039343" cy="52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i="1" dirty="0" smtClean="0">
                <a:latin typeface="+mn-ea"/>
              </a:rPr>
              <a:t>YOLO(You </a:t>
            </a:r>
            <a:r>
              <a:rPr lang="en-US" altLang="ko-KR" i="1" dirty="0" smtClean="0">
                <a:latin typeface="+mn-ea"/>
              </a:rPr>
              <a:t>Only Look </a:t>
            </a:r>
            <a:r>
              <a:rPr lang="en-US" altLang="ko-KR" i="1" dirty="0" smtClean="0">
                <a:latin typeface="+mn-ea"/>
              </a:rPr>
              <a:t>Once)</a:t>
            </a:r>
            <a:r>
              <a:rPr lang="ko-KR" altLang="en-US" i="1" dirty="0" smtClean="0">
                <a:latin typeface="+mn-ea"/>
              </a:rPr>
              <a:t>란</a:t>
            </a:r>
            <a:r>
              <a:rPr lang="en-US" altLang="ko-KR" i="1" dirty="0" smtClean="0">
                <a:latin typeface="+mn-ea"/>
              </a:rPr>
              <a:t>?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- YOLO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Real </a:t>
            </a:r>
            <a:r>
              <a:rPr lang="en-US" altLang="ko-KR" sz="1400" dirty="0">
                <a:latin typeface="+mn-ea"/>
              </a:rPr>
              <a:t>T</a:t>
            </a:r>
            <a:r>
              <a:rPr lang="en-US" altLang="ko-KR" sz="1400" dirty="0" smtClean="0">
                <a:latin typeface="+mn-ea"/>
              </a:rPr>
              <a:t>ime Object </a:t>
            </a:r>
            <a:r>
              <a:rPr lang="en-US" altLang="ko-KR" sz="1400" dirty="0">
                <a:latin typeface="+mn-ea"/>
              </a:rPr>
              <a:t>D</a:t>
            </a:r>
            <a:r>
              <a:rPr lang="en-US" altLang="ko-KR" sz="1400" dirty="0" smtClean="0">
                <a:latin typeface="+mn-ea"/>
              </a:rPr>
              <a:t>etection</a:t>
            </a:r>
            <a:r>
              <a:rPr lang="ko-KR" altLang="en-US" sz="1400" dirty="0" smtClean="0">
                <a:latin typeface="+mn-ea"/>
              </a:rPr>
              <a:t>에 사용되는 알고리즘이다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각 이미지를 </a:t>
            </a:r>
            <a:r>
              <a:rPr lang="en-US" altLang="ko-KR" sz="1400" dirty="0" smtClean="0">
                <a:latin typeface="+mn-ea"/>
              </a:rPr>
              <a:t>S X S </a:t>
            </a:r>
            <a:r>
              <a:rPr lang="ko-KR" altLang="en-US" sz="1400" dirty="0" smtClean="0">
                <a:latin typeface="+mn-ea"/>
              </a:rPr>
              <a:t>개의 그리드로 분할하고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각 그리드의 신뢰도를 계산한다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dirty="0" smtClean="0">
                <a:latin typeface="+mn-ea"/>
              </a:rPr>
              <a:t>처음에는 객체와 동떨어진 그리드가 설정되지만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신뢰도를 계산하여 위치를 조정함으로써 가장 높은 객체 인식 정확성을 가지는 그리드를 얻는다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dirty="0" smtClean="0">
                <a:latin typeface="+mn-ea"/>
              </a:rPr>
              <a:t>신뢰도는 주변의 그리드를 합쳐 높이고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이후 임계 값을 설정해 불필요한 부분을 제거한다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의 장점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는 단일 신경만 구조이기 때문에 구성이 단순하며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빠르다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는 주변 정보까지 학습하며 이미지 전체를 처리하기 때문에 </a:t>
            </a:r>
            <a:r>
              <a:rPr lang="en-US" altLang="ko-KR" sz="1400" dirty="0" smtClean="0">
                <a:latin typeface="+mn-ea"/>
              </a:rPr>
              <a:t>Background error</a:t>
            </a:r>
            <a:r>
              <a:rPr lang="ko-KR" altLang="en-US" sz="1400" dirty="0" smtClean="0">
                <a:latin typeface="+mn-ea"/>
              </a:rPr>
              <a:t>가 작다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는 훈련 단계에서 보지 못한 새로운 이미지에 대해서도 검출 정확도가 높다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의 단점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- YOLO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SOTA</a:t>
            </a:r>
            <a:r>
              <a:rPr lang="ko-KR" altLang="en-US" sz="1400" dirty="0" smtClean="0">
                <a:latin typeface="+mn-ea"/>
              </a:rPr>
              <a:t>객체 검출 모델에 비해 정확도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mAP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가 다소 떨어진다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Algorithm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591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300"/>
              </a:lnSpc>
              <a:buAutoNum type="arabicPeriod"/>
            </a:pPr>
            <a:r>
              <a:rPr lang="en-US" altLang="ko-KR" sz="1400" b="1" dirty="0" smtClean="0">
                <a:latin typeface="+mn-ea"/>
              </a:rPr>
              <a:t>Input image</a:t>
            </a:r>
            <a:r>
              <a:rPr lang="ko-KR" altLang="en-US" sz="1400" b="1" dirty="0" smtClean="0">
                <a:latin typeface="+mn-ea"/>
              </a:rPr>
              <a:t>를 </a:t>
            </a:r>
            <a:r>
              <a:rPr lang="en-US" altLang="ko-KR" sz="1400" b="1" dirty="0" err="1" smtClean="0">
                <a:latin typeface="+mn-ea"/>
              </a:rPr>
              <a:t>SxS</a:t>
            </a:r>
            <a:r>
              <a:rPr lang="en-US" altLang="ko-KR" sz="1400" b="1" dirty="0" smtClean="0">
                <a:latin typeface="+mn-ea"/>
              </a:rPr>
              <a:t> Grid</a:t>
            </a:r>
            <a:r>
              <a:rPr lang="ko-KR" altLang="en-US" sz="1400" b="1" dirty="0" smtClean="0">
                <a:latin typeface="+mn-ea"/>
              </a:rPr>
              <a:t>로 나눈다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14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14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1400" b="1" dirty="0">
                <a:latin typeface="+mn-ea"/>
              </a:rPr>
              <a:t>각각의 </a:t>
            </a:r>
            <a:r>
              <a:rPr lang="en-US" altLang="ko-KR" sz="1400" b="1" dirty="0">
                <a:latin typeface="+mn-ea"/>
              </a:rPr>
              <a:t>Grid Cell</a:t>
            </a:r>
            <a:r>
              <a:rPr lang="ko-KR" altLang="en-US" sz="1400" b="1" dirty="0">
                <a:latin typeface="+mn-ea"/>
              </a:rPr>
              <a:t>은 </a:t>
            </a:r>
            <a:r>
              <a:rPr lang="en-US" altLang="ko-KR" sz="1400" b="1" dirty="0">
                <a:latin typeface="+mn-ea"/>
              </a:rPr>
              <a:t>B</a:t>
            </a:r>
            <a:r>
              <a:rPr lang="ko-KR" altLang="en-US" sz="1400" b="1" dirty="0">
                <a:latin typeface="+mn-ea"/>
              </a:rPr>
              <a:t>개의 </a:t>
            </a:r>
            <a:r>
              <a:rPr lang="ko-KR" altLang="en-US" sz="1400" b="1" dirty="0" err="1">
                <a:latin typeface="+mn-ea"/>
              </a:rPr>
              <a:t>바운딩</a:t>
            </a:r>
            <a:r>
              <a:rPr lang="ko-KR" altLang="en-US" sz="1400" b="1" dirty="0">
                <a:latin typeface="+mn-ea"/>
              </a:rPr>
              <a:t> 박스와 각각의 </a:t>
            </a:r>
            <a:r>
              <a:rPr lang="ko-KR" altLang="en-US" sz="1400" b="1" dirty="0" err="1">
                <a:latin typeface="+mn-ea"/>
              </a:rPr>
              <a:t>바운딩</a:t>
            </a:r>
            <a:r>
              <a:rPr lang="ko-KR" altLang="en-US" sz="1400" b="1" dirty="0">
                <a:latin typeface="+mn-ea"/>
              </a:rPr>
              <a:t> 박스에 대한 </a:t>
            </a:r>
            <a:r>
              <a:rPr lang="en-US" altLang="ko-KR" sz="1400" b="1" dirty="0">
                <a:latin typeface="+mn-ea"/>
              </a:rPr>
              <a:t>Confidence  Score</a:t>
            </a:r>
            <a:r>
              <a:rPr lang="ko-KR" altLang="en-US" sz="1400" b="1" dirty="0">
                <a:latin typeface="+mn-ea"/>
              </a:rPr>
              <a:t>를 가지게 된다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en-US" altLang="ko-KR" sz="1600" i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 smtClean="0">
                <a:latin typeface="+mn-ea"/>
              </a:rPr>
              <a:t>                                            -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Confidence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score: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Pr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(Object) *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IOU</a:t>
            </a:r>
          </a:p>
          <a:p>
            <a:pPr>
              <a:lnSpc>
                <a:spcPts val="23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                                          IOU : object </a:t>
            </a:r>
            <a:r>
              <a:rPr lang="en-US" altLang="ko-KR" sz="1200" b="1" dirty="0" err="1" smtClean="0">
                <a:latin typeface="+mn-ea"/>
              </a:rPr>
              <a:t>detecto</a:t>
            </a:r>
            <a:r>
              <a:rPr lang="ko-KR" altLang="en-US" sz="1200" b="1" dirty="0" smtClean="0">
                <a:latin typeface="+mn-ea"/>
              </a:rPr>
              <a:t>의 정확도를 측정하는데 이용되는 평가 지표</a:t>
            </a:r>
            <a:endParaRPr lang="en-US" altLang="ko-KR" sz="12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 smtClean="0">
                <a:latin typeface="+mn-ea"/>
              </a:rPr>
              <a:t>                                                 ground-truth bounding boxes(</a:t>
            </a:r>
            <a:r>
              <a:rPr lang="en-US" altLang="ko-KR" sz="1200" b="1" dirty="0" err="1" smtClean="0">
                <a:latin typeface="+mn-ea"/>
              </a:rPr>
              <a:t>testion</a:t>
            </a:r>
            <a:r>
              <a:rPr lang="en-US" altLang="ko-KR" sz="1200" b="1" dirty="0" smtClean="0">
                <a:latin typeface="+mn-ea"/>
              </a:rPr>
              <a:t> set</a:t>
            </a:r>
            <a:r>
              <a:rPr lang="ko-KR" altLang="en-US" sz="1200" b="1" dirty="0" smtClean="0">
                <a:latin typeface="+mn-ea"/>
              </a:rPr>
              <a:t>에서 </a:t>
            </a:r>
            <a:r>
              <a:rPr lang="en-US" altLang="ko-KR" sz="1200" b="1" dirty="0" smtClean="0">
                <a:latin typeface="+mn-ea"/>
              </a:rPr>
              <a:t>object </a:t>
            </a:r>
            <a:r>
              <a:rPr lang="ko-KR" altLang="en-US" sz="1200" b="1" dirty="0" smtClean="0">
                <a:latin typeface="+mn-ea"/>
              </a:rPr>
              <a:t>위치를 </a:t>
            </a:r>
            <a:r>
              <a:rPr lang="en-US" altLang="ko-KR" sz="1200" b="1" dirty="0" smtClean="0">
                <a:latin typeface="+mn-ea"/>
              </a:rPr>
              <a:t>labeling </a:t>
            </a:r>
            <a:r>
              <a:rPr lang="ko-KR" altLang="en-US" sz="1200" b="1" dirty="0" err="1" smtClean="0">
                <a:latin typeface="+mn-ea"/>
              </a:rPr>
              <a:t>한것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                                          </a:t>
            </a:r>
            <a:r>
              <a:rPr lang="en-US" altLang="ko-KR" sz="1200" b="1" dirty="0" err="1" smtClean="0">
                <a:latin typeface="+mn-ea"/>
              </a:rPr>
              <a:t>prediceted</a:t>
            </a:r>
            <a:r>
              <a:rPr lang="en-US" altLang="ko-KR" sz="1200" b="1" dirty="0" smtClean="0">
                <a:latin typeface="+mn-ea"/>
              </a:rPr>
              <a:t> bounding boxes (model</a:t>
            </a:r>
            <a:r>
              <a:rPr lang="ko-KR" altLang="en-US" sz="1200" b="1" dirty="0" smtClean="0">
                <a:latin typeface="+mn-ea"/>
              </a:rPr>
              <a:t>이 출력한 </a:t>
            </a:r>
            <a:r>
              <a:rPr lang="en-US" altLang="ko-KR" sz="1200" b="1" dirty="0" smtClean="0">
                <a:latin typeface="+mn-ea"/>
              </a:rPr>
              <a:t>object </a:t>
            </a:r>
            <a:r>
              <a:rPr lang="ko-KR" altLang="en-US" sz="1200" b="1" dirty="0" smtClean="0">
                <a:latin typeface="+mn-ea"/>
              </a:rPr>
              <a:t>위치 </a:t>
            </a:r>
            <a:r>
              <a:rPr lang="ko-KR" altLang="en-US" sz="1200" b="1" dirty="0" err="1" smtClean="0">
                <a:latin typeface="+mn-ea"/>
              </a:rPr>
              <a:t>예측값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3. </a:t>
            </a:r>
            <a:r>
              <a:rPr lang="ko-KR" altLang="en-US" sz="1400" b="1" dirty="0" smtClean="0">
                <a:latin typeface="+mn-ea"/>
              </a:rPr>
              <a:t>각각의 </a:t>
            </a:r>
            <a:r>
              <a:rPr lang="en-US" altLang="ko-KR" sz="1400" b="1" dirty="0" smtClean="0">
                <a:latin typeface="+mn-ea"/>
              </a:rPr>
              <a:t>Grid cell</a:t>
            </a:r>
            <a:r>
              <a:rPr lang="ko-KR" altLang="en-US" sz="1400" b="1" dirty="0" smtClean="0">
                <a:latin typeface="+mn-ea"/>
              </a:rPr>
              <a:t>은 </a:t>
            </a:r>
            <a:r>
              <a:rPr lang="en-US" altLang="ko-KR" sz="1400" b="1" dirty="0" smtClean="0">
                <a:latin typeface="+mn-ea"/>
              </a:rPr>
              <a:t>C</a:t>
            </a:r>
            <a:r>
              <a:rPr lang="ko-KR" altLang="en-US" sz="1400" b="1" dirty="0" smtClean="0">
                <a:latin typeface="+mn-ea"/>
              </a:rPr>
              <a:t>개의 </a:t>
            </a:r>
            <a:r>
              <a:rPr lang="en-US" altLang="ko-KR" sz="1400" b="1" dirty="0" smtClean="0">
                <a:latin typeface="+mn-ea"/>
              </a:rPr>
              <a:t>Conditional Class </a:t>
            </a:r>
            <a:r>
              <a:rPr lang="en-US" altLang="ko-KR" sz="1400" b="1" dirty="0" err="1" smtClean="0">
                <a:latin typeface="+mn-ea"/>
              </a:rPr>
              <a:t>Porbability</a:t>
            </a:r>
            <a:r>
              <a:rPr lang="ko-KR" altLang="en-US" sz="1400" b="1" dirty="0" smtClean="0">
                <a:latin typeface="+mn-ea"/>
              </a:rPr>
              <a:t>를 가진다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-Conditional Class Probability : </a:t>
            </a:r>
            <a:r>
              <a:rPr lang="en-US" altLang="ko-KR" sz="1400" b="1" dirty="0" err="1" smtClean="0">
                <a:latin typeface="+mn-ea"/>
              </a:rPr>
              <a:t>Pr</a:t>
            </a:r>
            <a:r>
              <a:rPr lang="en-US" altLang="ko-KR" sz="1400" b="1" dirty="0" smtClean="0">
                <a:latin typeface="+mn-ea"/>
              </a:rPr>
              <a:t>(Class I | Object), C</a:t>
            </a:r>
            <a:r>
              <a:rPr lang="ko-KR" altLang="en-US" sz="1400" b="1" dirty="0" smtClean="0">
                <a:latin typeface="+mn-ea"/>
              </a:rPr>
              <a:t>는 클래스의 개수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4. </a:t>
            </a:r>
            <a:r>
              <a:rPr lang="ko-KR" altLang="en-US" sz="1400" b="1" dirty="0" smtClean="0">
                <a:latin typeface="+mn-ea"/>
              </a:rPr>
              <a:t>각각의 </a:t>
            </a:r>
            <a:r>
              <a:rPr lang="ko-KR" altLang="en-US" sz="1400" b="1" dirty="0" err="1" smtClean="0">
                <a:latin typeface="+mn-ea"/>
              </a:rPr>
              <a:t>바운딩</a:t>
            </a:r>
            <a:r>
              <a:rPr lang="ko-KR" altLang="en-US" sz="1400" b="1" dirty="0" smtClean="0">
                <a:latin typeface="+mn-ea"/>
              </a:rPr>
              <a:t> 박스는 </a:t>
            </a:r>
            <a:r>
              <a:rPr lang="en-US" altLang="ko-KR" sz="1400" b="1" dirty="0" smtClean="0">
                <a:latin typeface="+mn-ea"/>
              </a:rPr>
              <a:t>5</a:t>
            </a:r>
            <a:r>
              <a:rPr lang="ko-KR" altLang="en-US" sz="1400" b="1" dirty="0" smtClean="0">
                <a:latin typeface="+mn-ea"/>
              </a:rPr>
              <a:t>개의 추가정보를 가지고 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200" b="1" dirty="0" smtClean="0">
                <a:latin typeface="+mn-ea"/>
              </a:rPr>
              <a:t>-</a:t>
            </a:r>
            <a:r>
              <a:rPr lang="en-US" altLang="ko-KR" sz="1200" b="1" dirty="0" err="1" smtClean="0">
                <a:latin typeface="+mn-ea"/>
              </a:rPr>
              <a:t>x,y</a:t>
            </a:r>
            <a:r>
              <a:rPr lang="en-US" altLang="ko-KR" sz="1200" b="1" dirty="0" smtClean="0">
                <a:latin typeface="+mn-ea"/>
              </a:rPr>
              <a:t> : bounding box</a:t>
            </a:r>
            <a:r>
              <a:rPr lang="ko-KR" altLang="en-US" sz="1200" b="1" dirty="0" smtClean="0">
                <a:latin typeface="+mn-ea"/>
              </a:rPr>
              <a:t>의 중심점을 의미하며 </a:t>
            </a:r>
            <a:r>
              <a:rPr lang="en-US" altLang="ko-KR" sz="1200" b="1" dirty="0" smtClean="0">
                <a:latin typeface="+mn-ea"/>
              </a:rPr>
              <a:t>grid cell </a:t>
            </a:r>
            <a:r>
              <a:rPr lang="ko-KR" altLang="en-US" sz="1200" b="1" dirty="0" smtClean="0">
                <a:latin typeface="+mn-ea"/>
              </a:rPr>
              <a:t>범위에 대한 상대적인 값 </a:t>
            </a:r>
            <a:r>
              <a:rPr lang="en-US" altLang="ko-KR" sz="1200" b="1" dirty="0" smtClean="0">
                <a:latin typeface="+mn-ea"/>
              </a:rPr>
              <a:t>(0~1</a:t>
            </a:r>
            <a:r>
              <a:rPr lang="ko-KR" altLang="en-US" sz="1200" b="1" dirty="0" smtClean="0">
                <a:latin typeface="+mn-ea"/>
              </a:rPr>
              <a:t>사이로 </a:t>
            </a:r>
            <a:r>
              <a:rPr lang="en-US" altLang="ko-KR" sz="1200" b="1" dirty="0" smtClean="0">
                <a:latin typeface="+mn-ea"/>
              </a:rPr>
              <a:t>normalize) </a:t>
            </a:r>
          </a:p>
          <a:p>
            <a:pPr>
              <a:lnSpc>
                <a:spcPts val="2300"/>
              </a:lnSpc>
            </a:pPr>
            <a:r>
              <a:rPr lang="en-US" altLang="ko-KR" sz="1200" b="1" dirty="0" smtClean="0">
                <a:latin typeface="+mn-ea"/>
              </a:rPr>
              <a:t>     -</a:t>
            </a:r>
            <a:r>
              <a:rPr lang="en-US" altLang="ko-KR" sz="1200" b="1" dirty="0" err="1" smtClean="0">
                <a:latin typeface="+mn-ea"/>
              </a:rPr>
              <a:t>w,h</a:t>
            </a:r>
            <a:r>
              <a:rPr lang="en-US" altLang="ko-KR" sz="1200" b="1" dirty="0" smtClean="0">
                <a:latin typeface="+mn-ea"/>
              </a:rPr>
              <a:t> : width, height</a:t>
            </a:r>
            <a:r>
              <a:rPr lang="ko-KR" altLang="en-US" sz="1200" b="1" dirty="0" smtClean="0">
                <a:latin typeface="+mn-ea"/>
              </a:rPr>
              <a:t>의 전체 이미지에 대한 </a:t>
            </a:r>
            <a:r>
              <a:rPr lang="ko-KR" altLang="en-US" sz="1200" b="1" dirty="0" err="1" smtClean="0">
                <a:latin typeface="+mn-ea"/>
              </a:rPr>
              <a:t>상대값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74664"/>
            <a:ext cx="2190770" cy="1218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457489"/>
            <a:ext cx="1584176" cy="14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4919"/>
            <a:ext cx="3047936" cy="1922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Network Design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569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 smtClean="0">
                <a:latin typeface="+mn-ea"/>
              </a:rPr>
              <a:t>- </a:t>
            </a:r>
            <a:r>
              <a:rPr lang="en-US" altLang="ko-KR" sz="1200" b="1" dirty="0" err="1" smtClean="0">
                <a:latin typeface="+mn-ea"/>
              </a:rPr>
              <a:t>GooLeNet</a:t>
            </a:r>
            <a:r>
              <a:rPr lang="ko-KR" altLang="en-US" sz="1200" b="1" dirty="0" smtClean="0">
                <a:latin typeface="+mn-ea"/>
              </a:rPr>
              <a:t>을 기반으로 한다</a:t>
            </a:r>
            <a:r>
              <a:rPr lang="en-US" altLang="ko-KR" sz="1200" b="1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 smtClean="0">
                <a:latin typeface="+mn-ea"/>
              </a:rPr>
              <a:t>- 24</a:t>
            </a:r>
            <a:r>
              <a:rPr lang="ko-KR" altLang="en-US" sz="1200" b="1" dirty="0" smtClean="0">
                <a:latin typeface="+mn-ea"/>
              </a:rPr>
              <a:t>개의 </a:t>
            </a:r>
            <a:r>
              <a:rPr lang="en-US" altLang="ko-KR" sz="1200" b="1" dirty="0" smtClean="0">
                <a:latin typeface="+mn-ea"/>
              </a:rPr>
              <a:t>Convolution Layer(20</a:t>
            </a:r>
            <a:r>
              <a:rPr lang="ko-KR" altLang="en-US" sz="1200" b="1" dirty="0" smtClean="0">
                <a:latin typeface="+mn-ea"/>
              </a:rPr>
              <a:t>개는 </a:t>
            </a:r>
            <a:r>
              <a:rPr lang="en-US" altLang="ko-KR" sz="1200" b="1" dirty="0" err="1" smtClean="0">
                <a:latin typeface="+mn-ea"/>
              </a:rPr>
              <a:t>GooLeNet</a:t>
            </a:r>
            <a:r>
              <a:rPr lang="ko-KR" altLang="en-US" sz="1200" b="1" dirty="0" smtClean="0">
                <a:latin typeface="+mn-ea"/>
              </a:rPr>
              <a:t>에서 </a:t>
            </a:r>
            <a:r>
              <a:rPr lang="en-US" altLang="ko-KR" sz="1200" b="1" dirty="0" smtClean="0">
                <a:latin typeface="+mn-ea"/>
              </a:rPr>
              <a:t>4</a:t>
            </a:r>
            <a:r>
              <a:rPr lang="ko-KR" altLang="en-US" sz="1200" b="1" dirty="0" smtClean="0">
                <a:latin typeface="+mn-ea"/>
              </a:rPr>
              <a:t>개는 자체적으로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와 </a:t>
            </a:r>
            <a:r>
              <a:rPr lang="en-US" altLang="ko-KR" sz="1200" b="1" dirty="0" smtClean="0">
                <a:latin typeface="+mn-ea"/>
              </a:rPr>
              <a:t>2</a:t>
            </a:r>
            <a:r>
              <a:rPr lang="ko-KR" altLang="en-US" sz="1200" b="1" dirty="0" smtClean="0">
                <a:latin typeface="+mn-ea"/>
              </a:rPr>
              <a:t>개의 </a:t>
            </a:r>
            <a:r>
              <a:rPr lang="en-US" altLang="ko-KR" sz="1200" b="1" dirty="0" err="1" smtClean="0">
                <a:latin typeface="+mn-ea"/>
              </a:rPr>
              <a:t>FullyConnected</a:t>
            </a:r>
            <a:r>
              <a:rPr lang="en-US" altLang="ko-KR" sz="1200" b="1" dirty="0" smtClean="0">
                <a:latin typeface="+mn-ea"/>
              </a:rPr>
              <a:t> Layer</a:t>
            </a:r>
            <a:r>
              <a:rPr lang="ko-KR" altLang="en-US" sz="1200" b="1" dirty="0" smtClean="0">
                <a:latin typeface="+mn-ea"/>
              </a:rPr>
              <a:t>로 되어있다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4177"/>
          <a:stretch/>
        </p:blipFill>
        <p:spPr>
          <a:xfrm>
            <a:off x="311260" y="3356992"/>
            <a:ext cx="5516658" cy="27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Code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3" y="909275"/>
            <a:ext cx="3716857" cy="58067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909275"/>
            <a:ext cx="3807894" cy="54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V2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599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기존 </a:t>
            </a:r>
            <a:r>
              <a:rPr lang="en-US" altLang="ko-KR" sz="1400" b="1" dirty="0" smtClean="0">
                <a:latin typeface="+mn-ea"/>
              </a:rPr>
              <a:t>V1</a:t>
            </a:r>
            <a:r>
              <a:rPr lang="ko-KR" altLang="en-US" sz="1400" b="1" dirty="0" smtClean="0">
                <a:latin typeface="+mn-ea"/>
              </a:rPr>
              <a:t>의 단점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(1) localization error</a:t>
            </a:r>
            <a:r>
              <a:rPr lang="ko-KR" altLang="en-US" sz="1200" dirty="0" smtClean="0">
                <a:latin typeface="+mn-ea"/>
              </a:rPr>
              <a:t>가 크다</a:t>
            </a:r>
            <a:r>
              <a:rPr lang="en-US" altLang="ko-KR" sz="1200" dirty="0" smtClean="0">
                <a:latin typeface="+mn-ea"/>
              </a:rPr>
              <a:t>. (localization error: </a:t>
            </a:r>
            <a:r>
              <a:rPr lang="ko-KR" altLang="en-US" sz="1200" dirty="0" err="1" smtClean="0">
                <a:latin typeface="+mn-ea"/>
              </a:rPr>
              <a:t>바운딩</a:t>
            </a:r>
            <a:r>
              <a:rPr lang="ko-KR" altLang="en-US" sz="1200" dirty="0" smtClean="0">
                <a:latin typeface="+mn-ea"/>
              </a:rPr>
              <a:t> 박스 위치를 제대로 포착하지 못함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(2) </a:t>
            </a:r>
            <a:r>
              <a:rPr lang="ko-KR" altLang="en-US" sz="1200" dirty="0" smtClean="0">
                <a:latin typeface="+mn-ea"/>
              </a:rPr>
              <a:t>낮은 </a:t>
            </a:r>
            <a:r>
              <a:rPr lang="en-US" altLang="ko-KR" sz="1200" dirty="0" smtClean="0">
                <a:latin typeface="+mn-ea"/>
              </a:rPr>
              <a:t>recall</a:t>
            </a: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개선사항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 </a:t>
            </a:r>
            <a:r>
              <a:rPr lang="en-US" altLang="ko-KR" sz="1200" dirty="0" smtClean="0">
                <a:latin typeface="+mn-ea"/>
              </a:rPr>
              <a:t>(1) Batch Normalization</a:t>
            </a:r>
            <a:r>
              <a:rPr lang="ko-KR" altLang="en-US" sz="1200" dirty="0" smtClean="0">
                <a:latin typeface="+mn-ea"/>
              </a:rPr>
              <a:t>의 적용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가 약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2%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증가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기존 모델에서 </a:t>
            </a:r>
            <a:r>
              <a:rPr lang="en-US" altLang="ko-KR" sz="1100" dirty="0" smtClean="0">
                <a:latin typeface="+mn-ea"/>
              </a:rPr>
              <a:t>Dropout Layer</a:t>
            </a:r>
            <a:r>
              <a:rPr lang="ko-KR" altLang="en-US" sz="1100" dirty="0" smtClean="0">
                <a:latin typeface="+mn-ea"/>
              </a:rPr>
              <a:t>를 제거하고 </a:t>
            </a:r>
            <a:r>
              <a:rPr lang="en-US" altLang="ko-KR" sz="1100" dirty="0" smtClean="0">
                <a:latin typeface="+mn-ea"/>
              </a:rPr>
              <a:t>Batch Normalization</a:t>
            </a:r>
            <a:r>
              <a:rPr lang="ko-KR" altLang="en-US" sz="1100" dirty="0" smtClean="0">
                <a:latin typeface="+mn-ea"/>
              </a:rPr>
              <a:t>을 추가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(2) High Resolution Classifier 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가 약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4%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증가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기존 </a:t>
            </a:r>
            <a:r>
              <a:rPr lang="en-US" altLang="ko-KR" sz="1100" dirty="0" smtClean="0">
                <a:latin typeface="+mn-ea"/>
              </a:rPr>
              <a:t>yolo </a:t>
            </a:r>
            <a:r>
              <a:rPr lang="ko-KR" altLang="en-US" sz="1100" dirty="0" smtClean="0">
                <a:latin typeface="+mn-ea"/>
              </a:rPr>
              <a:t>모델은 </a:t>
            </a:r>
            <a:r>
              <a:rPr lang="en-US" altLang="ko-KR" sz="1100" dirty="0" smtClean="0">
                <a:latin typeface="+mn-ea"/>
              </a:rPr>
              <a:t>224x224 </a:t>
            </a:r>
            <a:r>
              <a:rPr lang="ko-KR" altLang="en-US" sz="1100" dirty="0" smtClean="0">
                <a:latin typeface="+mn-ea"/>
              </a:rPr>
              <a:t>크기의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해상도로 학습된 </a:t>
            </a:r>
            <a:r>
              <a:rPr lang="en-US" altLang="ko-KR" sz="1100" dirty="0" smtClean="0">
                <a:latin typeface="+mn-ea"/>
              </a:rPr>
              <a:t>VGG </a:t>
            </a:r>
            <a:r>
              <a:rPr lang="ko-KR" altLang="en-US" sz="1100" dirty="0" smtClean="0">
                <a:latin typeface="+mn-ea"/>
              </a:rPr>
              <a:t>모델을 가져온 다음</a:t>
            </a:r>
            <a:r>
              <a:rPr lang="en-US" altLang="ko-KR" sz="1100" dirty="0" smtClean="0">
                <a:latin typeface="+mn-ea"/>
              </a:rPr>
              <a:t>, 448x448 </a:t>
            </a:r>
            <a:r>
              <a:rPr lang="ko-KR" altLang="en-US" sz="1100" dirty="0" smtClean="0">
                <a:latin typeface="+mn-ea"/>
              </a:rPr>
              <a:t>크기의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이미지에 </a:t>
            </a:r>
            <a:r>
              <a:rPr lang="en-US" altLang="ko-KR" sz="11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대해서 </a:t>
            </a:r>
            <a:r>
              <a:rPr lang="en-US" altLang="ko-KR" sz="1100" dirty="0" smtClean="0">
                <a:latin typeface="+mn-ea"/>
              </a:rPr>
              <a:t>Object Detection</a:t>
            </a:r>
            <a:r>
              <a:rPr lang="ko-KR" altLang="en-US" sz="1100" dirty="0" smtClean="0">
                <a:latin typeface="+mn-ea"/>
              </a:rPr>
              <a:t>을 수행하게끔 구성되어 있어 해상도가 맞지 않았다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이를 </a:t>
            </a:r>
            <a:r>
              <a:rPr lang="en-US" altLang="ko-KR" sz="1100" dirty="0" smtClean="0">
                <a:latin typeface="+mn-ea"/>
              </a:rPr>
              <a:t>Object Detection </a:t>
            </a:r>
            <a:r>
              <a:rPr lang="ko-KR" altLang="en-US" sz="1100" dirty="0" smtClean="0">
                <a:latin typeface="+mn-ea"/>
              </a:rPr>
              <a:t>학습 </a:t>
            </a:r>
            <a:r>
              <a:rPr lang="en-US" altLang="ko-KR" sz="11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전에 </a:t>
            </a:r>
            <a:r>
              <a:rPr lang="en-US" altLang="ko-KR" sz="1100" dirty="0" smtClean="0">
                <a:latin typeface="+mn-ea"/>
              </a:rPr>
              <a:t>Image Classification </a:t>
            </a:r>
            <a:r>
              <a:rPr lang="ko-KR" altLang="en-US" sz="1100" dirty="0" smtClean="0">
                <a:latin typeface="+mn-ea"/>
              </a:rPr>
              <a:t>모델을 큰 해상도 이미지에 대하여 </a:t>
            </a:r>
            <a:r>
              <a:rPr lang="en-US" altLang="ko-KR" sz="1100" dirty="0" smtClean="0">
                <a:latin typeface="+mn-ea"/>
              </a:rPr>
              <a:t>fine-tuning </a:t>
            </a:r>
            <a:r>
              <a:rPr lang="ko-KR" altLang="en-US" sz="1100" dirty="0" smtClean="0">
                <a:latin typeface="+mn-ea"/>
              </a:rPr>
              <a:t>함으로써 해결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(3) Convolutional with Anchor Boxes(</a:t>
            </a:r>
            <a:r>
              <a:rPr lang="ko-KR" altLang="en-US" sz="1200" dirty="0" smtClean="0">
                <a:latin typeface="+mn-ea"/>
              </a:rPr>
              <a:t>앵커 박스의 개념 도입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기존 </a:t>
            </a:r>
            <a:r>
              <a:rPr lang="en-US" altLang="ko-KR" sz="1100" dirty="0" smtClean="0">
                <a:latin typeface="+mn-ea"/>
              </a:rPr>
              <a:t>yolo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en-US" altLang="ko-KR" sz="1100" dirty="0" smtClean="0">
                <a:latin typeface="+mn-ea"/>
              </a:rPr>
              <a:t>fully Connected Layer</a:t>
            </a:r>
            <a:r>
              <a:rPr lang="ko-KR" altLang="en-US" sz="1100" dirty="0" smtClean="0">
                <a:latin typeface="+mn-ea"/>
              </a:rPr>
              <a:t>를 제거 후 </a:t>
            </a:r>
            <a:r>
              <a:rPr lang="en-US" altLang="ko-KR" sz="1100" dirty="0" smtClean="0">
                <a:latin typeface="+mn-ea"/>
              </a:rPr>
              <a:t>Fully Convolutional Network </a:t>
            </a:r>
            <a:r>
              <a:rPr lang="ko-KR" altLang="en-US" sz="1100" dirty="0" smtClean="0">
                <a:latin typeface="+mn-ea"/>
              </a:rPr>
              <a:t>형태로 </a:t>
            </a:r>
            <a:r>
              <a:rPr lang="en-US" altLang="ko-KR" sz="1100" dirty="0" smtClean="0">
                <a:latin typeface="+mn-ea"/>
              </a:rPr>
              <a:t>prediction</a:t>
            </a:r>
            <a:r>
              <a:rPr lang="ko-KR" altLang="en-US" sz="1100" dirty="0" smtClean="0">
                <a:latin typeface="+mn-ea"/>
              </a:rPr>
              <a:t>을 계산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(anchor box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이용하지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않았을때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69.5 </a:t>
            </a:r>
            <a:r>
              <a:rPr lang="en-US" altLang="ko-KR" sz="1100" dirty="0" err="1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81% recall,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이용했을 때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69.2 </a:t>
            </a:r>
            <a:r>
              <a:rPr lang="en-US" altLang="ko-KR" sz="1100" dirty="0" err="1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88% recall)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      </a:t>
            </a:r>
            <a:r>
              <a:rPr lang="en-US" altLang="ko-KR" sz="1200" dirty="0" smtClean="0">
                <a:latin typeface="+mn-ea"/>
              </a:rPr>
              <a:t>(4) Dimension Cluster (precision &amp; recall </a:t>
            </a:r>
            <a:r>
              <a:rPr lang="ko-KR" altLang="en-US" sz="1200" dirty="0" smtClean="0">
                <a:latin typeface="+mn-ea"/>
              </a:rPr>
              <a:t>상승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en-US" altLang="ko-KR" sz="1100" dirty="0" smtClean="0">
                <a:latin typeface="+mn-ea"/>
              </a:rPr>
              <a:t>Anchor box</a:t>
            </a:r>
            <a:r>
              <a:rPr lang="ko-KR" altLang="en-US" sz="1100" dirty="0" smtClean="0">
                <a:latin typeface="+mn-ea"/>
              </a:rPr>
              <a:t>는 적당히 직관적인 크기의 박스로 결정하고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비율을 </a:t>
            </a:r>
            <a:r>
              <a:rPr lang="en-US" altLang="ko-KR" sz="1100" dirty="0" smtClean="0">
                <a:latin typeface="+mn-ea"/>
              </a:rPr>
              <a:t>1:2, 1:1, 2:1</a:t>
            </a:r>
            <a:r>
              <a:rPr lang="ko-KR" altLang="en-US" sz="1100" dirty="0" smtClean="0">
                <a:latin typeface="+mn-ea"/>
              </a:rPr>
              <a:t>로 설정하는 것이 일반적인 기</a:t>
            </a:r>
            <a:r>
              <a:rPr lang="en-US" altLang="ko-KR" sz="11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존의 방법이지만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learning algorithm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을 적용해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k-means clustering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으로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개의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anchor box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결정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      (5) Direct Location Prediction 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약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5%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상승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차원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베고로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이루어진 박스의정보가 기존과 달라졌다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V2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599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(5) Direct Location Prediction (</a:t>
            </a:r>
            <a:r>
              <a:rPr lang="en-US" altLang="ko-KR" sz="1200" dirty="0" err="1" smtClean="0">
                <a:latin typeface="+mn-ea"/>
              </a:rPr>
              <a:t>mAP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약 </a:t>
            </a:r>
            <a:r>
              <a:rPr lang="en-US" altLang="ko-KR" sz="1200" dirty="0" smtClean="0">
                <a:latin typeface="+mn-ea"/>
              </a:rPr>
              <a:t>5%</a:t>
            </a:r>
            <a:r>
              <a:rPr lang="ko-KR" altLang="en-US" sz="1200" dirty="0" smtClean="0">
                <a:latin typeface="+mn-ea"/>
              </a:rPr>
              <a:t>상승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5</a:t>
            </a:r>
            <a:r>
              <a:rPr lang="ko-KR" altLang="en-US" sz="1200" dirty="0" smtClean="0">
                <a:latin typeface="+mn-ea"/>
              </a:rPr>
              <a:t>차원 </a:t>
            </a:r>
            <a:r>
              <a:rPr lang="ko-KR" altLang="en-US" sz="1200" dirty="0" err="1" smtClean="0">
                <a:latin typeface="+mn-ea"/>
              </a:rPr>
              <a:t>베열로</a:t>
            </a:r>
            <a:r>
              <a:rPr lang="ko-KR" altLang="en-US" sz="1200" dirty="0" smtClean="0">
                <a:latin typeface="+mn-ea"/>
              </a:rPr>
              <a:t> 이루어진 박스의정보가 기존과 달라짐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기존의 </a:t>
            </a:r>
            <a:r>
              <a:rPr lang="en-US" altLang="ko-KR" sz="1100" dirty="0" smtClean="0">
                <a:latin typeface="+mn-ea"/>
              </a:rPr>
              <a:t>yolo</a:t>
            </a:r>
            <a:r>
              <a:rPr lang="ko-KR" altLang="en-US" sz="1100" dirty="0" smtClean="0">
                <a:latin typeface="+mn-ea"/>
              </a:rPr>
              <a:t>가 그리드의 중심점을 예측했다면</a:t>
            </a:r>
            <a:r>
              <a:rPr lang="en-US" altLang="ko-KR" sz="1100" dirty="0" smtClean="0">
                <a:latin typeface="+mn-ea"/>
              </a:rPr>
              <a:t>, yolo v2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left top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꼭지점으로부터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얼만큼 이동하는지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를 예측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100" dirty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너비와 높이는 사전에 정의된 박스의 크기를 얼만큼 비율로 조절할 지를 </a:t>
            </a:r>
            <a:r>
              <a:rPr lang="ko-KR" altLang="en-US" sz="1100" dirty="0" err="1" smtClean="0">
                <a:latin typeface="+mn-ea"/>
              </a:rPr>
              <a:t>지수승을</a:t>
            </a:r>
            <a:r>
              <a:rPr lang="ko-KR" altLang="en-US" sz="1100" dirty="0" smtClean="0">
                <a:latin typeface="+mn-ea"/>
              </a:rPr>
              <a:t> 통해 예측한다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(6) Fine-Grained Features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기존의 </a:t>
            </a:r>
            <a:r>
              <a:rPr lang="en-US" altLang="ko-KR" sz="1200" dirty="0" smtClean="0">
                <a:latin typeface="+mn-ea"/>
              </a:rPr>
              <a:t>yolo</a:t>
            </a:r>
            <a:r>
              <a:rPr lang="ko-KR" altLang="en-US" sz="1200" dirty="0" smtClean="0">
                <a:latin typeface="+mn-ea"/>
              </a:rPr>
              <a:t>는 마지막 </a:t>
            </a:r>
            <a:r>
              <a:rPr lang="en-US" altLang="ko-KR" sz="1200" dirty="0" smtClean="0">
                <a:latin typeface="+mn-ea"/>
              </a:rPr>
              <a:t>feature map</a:t>
            </a:r>
            <a:r>
              <a:rPr lang="ko-KR" altLang="en-US" sz="1200" dirty="0" smtClean="0">
                <a:latin typeface="+mn-ea"/>
              </a:rPr>
              <a:t>만 사용하여 작은 물체에 대한 정보가 사라지지만 </a:t>
            </a:r>
            <a:r>
              <a:rPr lang="en-US" altLang="ko-KR" sz="1200" dirty="0" smtClean="0">
                <a:latin typeface="+mn-ea"/>
              </a:rPr>
              <a:t>yolo v2</a:t>
            </a:r>
            <a:r>
              <a:rPr lang="ko-KR" altLang="en-US" sz="1200" dirty="0" smtClean="0">
                <a:latin typeface="+mn-ea"/>
              </a:rPr>
              <a:t>에서는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	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상위레이어의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feature map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을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passthrough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layer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를 통해 하위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feature map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에 합친다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(7) Multi-Scale </a:t>
            </a:r>
            <a:r>
              <a:rPr lang="en-US" altLang="ko-KR" sz="1200" dirty="0" err="1" smtClean="0">
                <a:latin typeface="+mn-ea"/>
              </a:rPr>
              <a:t>Tratining</a:t>
            </a:r>
            <a:r>
              <a:rPr lang="en-US" altLang="ko-KR" sz="1200" dirty="0" smtClean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작은 물체들을 찾기 위해서 </a:t>
            </a:r>
            <a:r>
              <a:rPr lang="en-US" altLang="ko-KR" sz="1200" dirty="0" smtClean="0">
                <a:latin typeface="+mn-ea"/>
              </a:rPr>
              <a:t>yolo v2</a:t>
            </a:r>
            <a:r>
              <a:rPr lang="ko-KR" altLang="en-US" sz="1200" dirty="0" smtClean="0">
                <a:latin typeface="+mn-ea"/>
              </a:rPr>
              <a:t>는 여러 스케일의 이미지를 학습할 수 있도록 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Fully Connected Layer</a:t>
            </a:r>
            <a:r>
              <a:rPr lang="ko-KR" altLang="en-US" sz="1200" dirty="0" smtClean="0">
                <a:latin typeface="+mn-ea"/>
              </a:rPr>
              <a:t>를 제거했기 때문에 입력 이미지의 해상도에서 비교적 </a:t>
            </a:r>
            <a:r>
              <a:rPr lang="ko-KR" altLang="en-US" sz="1200" dirty="0" err="1" smtClean="0">
                <a:latin typeface="+mn-ea"/>
              </a:rPr>
              <a:t>자유로워짐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7" y="1484784"/>
            <a:ext cx="1587499" cy="12081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9" y="4149080"/>
            <a:ext cx="3672408" cy="16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V3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기본 구조는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V2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와 유사하며 큰 변화는 없다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개선사항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(1) Darknet-19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smtClean="0">
                <a:latin typeface="+mn-ea"/>
              </a:rPr>
              <a:t>Darknet-53</a:t>
            </a:r>
            <a:r>
              <a:rPr lang="ko-KR" altLang="en-US" sz="1200" dirty="0" smtClean="0">
                <a:latin typeface="+mn-ea"/>
              </a:rPr>
              <a:t>으로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변경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백 본 네트워크를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Darknet-53</a:t>
            </a:r>
            <a:r>
              <a:rPr lang="ko-KR" altLang="en-US" sz="1200" dirty="0" smtClean="0">
                <a:latin typeface="+mn-ea"/>
              </a:rPr>
              <a:t>으로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변경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Darknet-53</a:t>
            </a:r>
            <a:r>
              <a:rPr lang="ko-KR" altLang="en-US" sz="1200" dirty="0" smtClean="0">
                <a:latin typeface="+mn-ea"/>
              </a:rPr>
              <a:t>에서는 </a:t>
            </a:r>
            <a:r>
              <a:rPr lang="en-US" altLang="ko-KR" sz="1200" dirty="0" err="1" smtClean="0">
                <a:latin typeface="+mn-ea"/>
              </a:rPr>
              <a:t>ResNet</a:t>
            </a:r>
            <a:r>
              <a:rPr lang="ko-KR" altLang="en-US" sz="1200" dirty="0" smtClean="0">
                <a:latin typeface="+mn-ea"/>
              </a:rPr>
              <a:t>에서 제안된 </a:t>
            </a:r>
            <a:r>
              <a:rPr lang="en-US" altLang="ko-KR" sz="1200" dirty="0" smtClean="0">
                <a:latin typeface="+mn-ea"/>
              </a:rPr>
              <a:t>skip connection </a:t>
            </a:r>
            <a:r>
              <a:rPr lang="ko-KR" altLang="en-US" sz="1200" dirty="0" smtClean="0">
                <a:latin typeface="+mn-ea"/>
              </a:rPr>
              <a:t>개념을 적용하여 레이어를 더 많이 쌓음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(2) multi-label</a:t>
            </a:r>
            <a:r>
              <a:rPr lang="ko-KR" altLang="en-US" sz="1200" dirty="0" smtClean="0">
                <a:latin typeface="+mn-ea"/>
              </a:rPr>
              <a:t>이 있을 수 있으므로 </a:t>
            </a:r>
            <a:r>
              <a:rPr lang="en-US" altLang="ko-KR" sz="1200" dirty="0" smtClean="0">
                <a:latin typeface="+mn-ea"/>
              </a:rPr>
              <a:t>Class </a:t>
            </a:r>
            <a:r>
              <a:rPr lang="ko-KR" altLang="en-US" sz="1200" dirty="0" smtClean="0">
                <a:latin typeface="+mn-ea"/>
              </a:rPr>
              <a:t>예측 시에 </a:t>
            </a:r>
            <a:r>
              <a:rPr lang="en-US" altLang="ko-KR" sz="1200" dirty="0" err="1" smtClean="0">
                <a:latin typeface="+mn-ea"/>
              </a:rPr>
              <a:t>Softmax</a:t>
            </a:r>
            <a:r>
              <a:rPr lang="ko-KR" altLang="en-US" sz="1200" dirty="0" smtClean="0">
                <a:latin typeface="+mn-ea"/>
              </a:rPr>
              <a:t>를 사용하지 않고 개별 클래스 별로 </a:t>
            </a:r>
            <a:r>
              <a:rPr lang="en-US" altLang="ko-KR" sz="1200" dirty="0" smtClean="0">
                <a:latin typeface="+mn-ea"/>
              </a:rPr>
              <a:t>sigmoid</a:t>
            </a:r>
            <a:r>
              <a:rPr lang="ko-KR" altLang="en-US" sz="1200" dirty="0" smtClean="0">
                <a:latin typeface="+mn-ea"/>
              </a:rPr>
              <a:t>를 활용</a:t>
            </a: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한</a:t>
            </a:r>
            <a:r>
              <a:rPr lang="en-US" altLang="ko-KR" sz="1200" dirty="0" smtClean="0">
                <a:latin typeface="+mn-ea"/>
              </a:rPr>
              <a:t>binary classification</a:t>
            </a:r>
            <a:r>
              <a:rPr lang="ko-KR" altLang="en-US" sz="1200" dirty="0" smtClean="0">
                <a:latin typeface="+mn-ea"/>
              </a:rPr>
              <a:t>을 적용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(3) Predictions Across Scales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yolo v3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세가지의 다른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scale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smtClean="0">
                <a:latin typeface="+mn-ea"/>
              </a:rPr>
              <a:t>box</a:t>
            </a:r>
            <a:r>
              <a:rPr lang="ko-KR" altLang="en-US" sz="1200" dirty="0" smtClean="0">
                <a:latin typeface="+mn-ea"/>
              </a:rPr>
              <a:t>를 예측한다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>
                <a:latin typeface="+mn-ea"/>
              </a:rPr>
              <a:t>	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V4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개선사항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    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1.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여러가지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딥러닝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기법을 적용하여 성능향상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(1) Bag of freebies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Data </a:t>
            </a:r>
            <a:r>
              <a:rPr lang="en-US" altLang="ko-KR" sz="1200" dirty="0" err="1" smtClean="0">
                <a:latin typeface="+mn-ea"/>
              </a:rPr>
              <a:t>augmentation,k</a:t>
            </a:r>
            <a:r>
              <a:rPr lang="en-US" altLang="ko-KR" sz="1200" dirty="0" smtClean="0">
                <a:latin typeface="+mn-ea"/>
              </a:rPr>
              <a:t> Loss function, Regularization </a:t>
            </a:r>
            <a:r>
              <a:rPr lang="ko-KR" altLang="en-US" sz="1200" dirty="0" smtClean="0">
                <a:latin typeface="+mn-ea"/>
              </a:rPr>
              <a:t>등 학습에 관여하는 요소로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training cost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를 증가</a:t>
            </a:r>
            <a:r>
              <a:rPr lang="ko-KR" altLang="en-US" sz="1200" dirty="0" smtClean="0">
                <a:latin typeface="+mn-ea"/>
              </a:rPr>
              <a:t>시켜</a:t>
            </a: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서 정확도를 높이는 방법을 의미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(2) Bag of Special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architecture </a:t>
            </a:r>
            <a:r>
              <a:rPr lang="ko-KR" altLang="en-US" sz="1200" dirty="0" smtClean="0">
                <a:latin typeface="+mn-ea"/>
              </a:rPr>
              <a:t>관점에서의 기법들이 주를 이루고</a:t>
            </a:r>
            <a:r>
              <a:rPr lang="en-US" altLang="ko-KR" sz="1200" dirty="0" smtClean="0">
                <a:latin typeface="+mn-ea"/>
              </a:rPr>
              <a:t>, post processing</a:t>
            </a:r>
            <a:r>
              <a:rPr lang="ko-KR" altLang="en-US" sz="1200" dirty="0" smtClean="0">
                <a:latin typeface="+mn-ea"/>
              </a:rPr>
              <a:t>도 포함이 되어 있으며</a:t>
            </a:r>
            <a:r>
              <a:rPr lang="en-US" altLang="ko-KR" sz="1200" dirty="0" smtClean="0">
                <a:latin typeface="+mn-ea"/>
              </a:rPr>
              <a:t>, 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	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오로지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inference cost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만 증가</a:t>
            </a:r>
            <a:r>
              <a:rPr lang="ko-KR" altLang="en-US" sz="1200" dirty="0" smtClean="0">
                <a:latin typeface="+mn-ea"/>
              </a:rPr>
              <a:t>시켜서 정확도를 높이는 기법들을 의미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97" y="2420888"/>
            <a:ext cx="2224692" cy="1214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197" y="4467950"/>
            <a:ext cx="2686165" cy="23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www.w3.org/XML/1998/namespace"/>
    <ds:schemaRef ds:uri="df922d41-91bf-45f8-8b2c-e1591bc010d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9384</TotalTime>
  <Words>552</Words>
  <Application>Microsoft Office PowerPoint</Application>
  <PresentationFormat>화면 슬라이드 쇼(4:3)</PresentationFormat>
  <Paragraphs>176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jang66316012@gmail.com</cp:lastModifiedBy>
  <cp:revision>384</cp:revision>
  <cp:lastPrinted>2019-09-16T00:28:29Z</cp:lastPrinted>
  <dcterms:created xsi:type="dcterms:W3CDTF">2017-03-29T07:13:25Z</dcterms:created>
  <dcterms:modified xsi:type="dcterms:W3CDTF">2022-05-04T06:45:51Z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