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7772400"/>
  <p:notesSz cx="6858000" cy="9144000"/>
  <p:embeddedFontLst>
    <p:embeddedFont>
      <p:font typeface="Anton" charset="1" panose="00000500000000000000"/>
      <p:regular r:id="rId14"/>
    </p:embeddedFont>
    <p:embeddedFont>
      <p:font typeface="Fira Sans" charset="1" panose="020B0503050000020004"/>
      <p:regular r:id="rId15"/>
    </p:embeddedFont>
    <p:embeddedFont>
      <p:font typeface="Fira Sans Bold" charset="1" panose="020B080305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66855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" t="-3" r="-1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86325" y="2362924"/>
            <a:ext cx="4569419" cy="132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1"/>
              </a:lnSpc>
            </a:pPr>
            <a:r>
              <a:rPr lang="en-US" sz="4074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Sistema de Gestão de Incidentes de TI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70704" y="3604355"/>
            <a:ext cx="71609" cy="687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6"/>
              </a:lnSpc>
            </a:pPr>
            <a:r>
              <a:rPr lang="en-US" sz="236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47430" y="3857625"/>
            <a:ext cx="5044278" cy="76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36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Controle,Organização e Transparência no Atendimento Técnico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62204" y="4789122"/>
            <a:ext cx="5542559" cy="109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1"/>
              </a:lnSpc>
            </a:pPr>
            <a:r>
              <a:rPr lang="en-US" sz="1400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Nosso sistema garante que todo problema técnico seja registrado ,acompanhado e  finalizado de forma estruturada, transformando desafios em soluções eficientes.</a:t>
            </a:r>
          </a:p>
          <a:p>
            <a:pPr algn="l">
              <a:lnSpc>
                <a:spcPts val="222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572" y="3736819"/>
            <a:ext cx="3441697" cy="1955797"/>
          </a:xfrm>
          <a:custGeom>
            <a:avLst/>
            <a:gdLst/>
            <a:ahLst/>
            <a:cxnLst/>
            <a:rect r="r" b="b" t="t" l="l"/>
            <a:pathLst>
              <a:path h="1955797" w="3441697">
                <a:moveTo>
                  <a:pt x="0" y="0"/>
                </a:moveTo>
                <a:lnTo>
                  <a:pt x="3441697" y="0"/>
                </a:lnTo>
                <a:lnTo>
                  <a:pt x="3441697" y="1955797"/>
                </a:lnTo>
                <a:lnTo>
                  <a:pt x="0" y="1955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94147" y="3736819"/>
            <a:ext cx="3441697" cy="1955797"/>
          </a:xfrm>
          <a:custGeom>
            <a:avLst/>
            <a:gdLst/>
            <a:ahLst/>
            <a:cxnLst/>
            <a:rect r="r" b="b" t="t" l="l"/>
            <a:pathLst>
              <a:path h="1955797" w="3441697">
                <a:moveTo>
                  <a:pt x="0" y="0"/>
                </a:moveTo>
                <a:lnTo>
                  <a:pt x="3441697" y="0"/>
                </a:lnTo>
                <a:lnTo>
                  <a:pt x="3441697" y="1955797"/>
                </a:lnTo>
                <a:lnTo>
                  <a:pt x="0" y="1955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61247" y="3736819"/>
            <a:ext cx="3432172" cy="1955797"/>
          </a:xfrm>
          <a:custGeom>
            <a:avLst/>
            <a:gdLst/>
            <a:ahLst/>
            <a:cxnLst/>
            <a:rect r="r" b="b" t="t" l="l"/>
            <a:pathLst>
              <a:path h="1955797" w="3432172">
                <a:moveTo>
                  <a:pt x="0" y="0"/>
                </a:moveTo>
                <a:lnTo>
                  <a:pt x="3432172" y="0"/>
                </a:lnTo>
                <a:lnTo>
                  <a:pt x="3432172" y="1955797"/>
                </a:lnTo>
                <a:lnTo>
                  <a:pt x="0" y="1955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0075" y="2333825"/>
            <a:ext cx="6725945" cy="27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Introdução: Pilares do Suporte de TI Moderno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1959" y="2815857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8403" y="4324426"/>
            <a:ext cx="44739" cy="32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8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9153" y="4692282"/>
            <a:ext cx="3047038" cy="75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Cada problema, do registro ao encerramento, </a:t>
            </a:r>
          </a:p>
          <a:p>
            <a:pPr algn="l">
              <a:lnSpc>
                <a:spcPts val="12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é uma oportunidade para aprimorar nossos </a:t>
            </a:r>
          </a:p>
          <a:p>
            <a:pPr algn="l">
              <a:lnSpc>
                <a:spcPts val="2475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processos.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29924" y="4324426"/>
            <a:ext cx="44739" cy="32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8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29100" y="4692282"/>
            <a:ext cx="2706548" cy="51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Uma plataforma unificada para todas as </a:t>
            </a:r>
          </a:p>
          <a:p>
            <a:pPr algn="l">
              <a:lnSpc>
                <a:spcPts val="12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interações e informações de incidentes.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7394" y="4324426"/>
            <a:ext cx="44739" cy="32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8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89047" y="4692282"/>
            <a:ext cx="2996346" cy="51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Métricas detalhadas para uma visão clara da </a:t>
            </a:r>
          </a:p>
          <a:p>
            <a:pPr algn="l">
              <a:lnSpc>
                <a:spcPts val="12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performance e áreas de melhoria.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075" y="2911107"/>
            <a:ext cx="10295572" cy="75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3"/>
              </a:lnSpc>
            </a:pPr>
            <a:r>
              <a:rPr lang="en-US" sz="1299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Em um ambiente corporativo dinâmico, a agilidade e a eficácia na resolução de problemas de TI são cruciais. Este sistema foi projetado para ser a espinha dorsal de um suporte técnico que não apenas reage, mas proativamente gerencia e otimiza a experiência do usuário. Entender cada etapa do ciclo de vida de um incidente é fundamental para manter a operação em pleno funcionamento.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18877" y="3722446"/>
            <a:ext cx="75962" cy="45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3"/>
              </a:lnSpc>
            </a:pPr>
            <a:r>
              <a:rPr lang="en-US" sz="1771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9153" y="4229176"/>
            <a:ext cx="2055257" cy="42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Ciclo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de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Vida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Incidente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60527" y="3722446"/>
            <a:ext cx="113367" cy="45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3"/>
              </a:lnSpc>
            </a:pPr>
            <a:r>
              <a:rPr lang="en-US" sz="1771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29100" y="4229176"/>
            <a:ext cx="1476404" cy="42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Gestão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Centralizada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20483" y="3722446"/>
            <a:ext cx="113367" cy="45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3"/>
              </a:lnSpc>
            </a:pPr>
            <a:r>
              <a:rPr lang="en-US" sz="1771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89047" y="4229176"/>
            <a:ext cx="2900124" cy="42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Tomada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de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Decisão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Baseada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em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Dados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2409673"/>
            <a:ext cx="5457825" cy="3648075"/>
            <a:chOff x="0" y="0"/>
            <a:chExt cx="7277100" cy="4864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77227" cy="4864100"/>
            </a:xfrm>
            <a:custGeom>
              <a:avLst/>
              <a:gdLst/>
              <a:ahLst/>
              <a:cxnLst/>
              <a:rect r="r" b="b" t="t" l="l"/>
              <a:pathLst>
                <a:path h="4864100" w="7277227">
                  <a:moveTo>
                    <a:pt x="25019" y="0"/>
                  </a:moveTo>
                  <a:cubicBezTo>
                    <a:pt x="18161" y="0"/>
                    <a:pt x="12192" y="2413"/>
                    <a:pt x="7366" y="7366"/>
                  </a:cubicBezTo>
                  <a:cubicBezTo>
                    <a:pt x="2540" y="12319"/>
                    <a:pt x="0" y="18161"/>
                    <a:pt x="0" y="25019"/>
                  </a:cubicBezTo>
                  <a:lnTo>
                    <a:pt x="0" y="4839081"/>
                  </a:lnTo>
                  <a:cubicBezTo>
                    <a:pt x="0" y="4845939"/>
                    <a:pt x="2413" y="4851908"/>
                    <a:pt x="7366" y="4856734"/>
                  </a:cubicBezTo>
                  <a:cubicBezTo>
                    <a:pt x="12319" y="4861560"/>
                    <a:pt x="17907" y="4863973"/>
                    <a:pt x="24638" y="4864100"/>
                  </a:cubicBezTo>
                  <a:lnTo>
                    <a:pt x="7252589" y="4864100"/>
                  </a:lnTo>
                  <a:cubicBezTo>
                    <a:pt x="7259320" y="4863973"/>
                    <a:pt x="7265035" y="4861560"/>
                    <a:pt x="7269861" y="4856734"/>
                  </a:cubicBezTo>
                  <a:cubicBezTo>
                    <a:pt x="7274687" y="4851908"/>
                    <a:pt x="7277227" y="4845939"/>
                    <a:pt x="7277227" y="4839081"/>
                  </a:cubicBezTo>
                  <a:lnTo>
                    <a:pt x="7277227" y="25019"/>
                  </a:lnTo>
                  <a:cubicBezTo>
                    <a:pt x="7277227" y="18161"/>
                    <a:pt x="7274814" y="12192"/>
                    <a:pt x="7269861" y="7366"/>
                  </a:cubicBezTo>
                  <a:cubicBezTo>
                    <a:pt x="7264908" y="2540"/>
                    <a:pt x="7258939" y="0"/>
                    <a:pt x="725208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1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457950" y="3562198"/>
            <a:ext cx="47625" cy="47625"/>
            <a:chOff x="0" y="0"/>
            <a:chExt cx="47625" cy="47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E0D6DE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457950" y="3857473"/>
            <a:ext cx="47625" cy="47625"/>
            <a:chOff x="0" y="0"/>
            <a:chExt cx="47625" cy="47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E0D6D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457950" y="4628998"/>
            <a:ext cx="47625" cy="47625"/>
            <a:chOff x="0" y="0"/>
            <a:chExt cx="47625" cy="47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E0D6DE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00075" y="1733750"/>
            <a:ext cx="8187776" cy="27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Registro do Incidente: O Primeiro Passo para a Solução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37922" y="2282457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62968" y="2387232"/>
            <a:ext cx="4323112" cy="89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O processo se inicia quando o usuário, seja um colaborador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interno ou um cliente, se depara com um problema técnico. Para garantir que nenhum detalhe importante seja perdido, nosso sistema oferece um portal intuitivo para o registro.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77025" y="3368307"/>
            <a:ext cx="4194991" cy="235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53"/>
              </a:lnSpc>
            </a:pPr>
            <a:r>
              <a:rPr lang="en-US" b="true" sz="1181">
                <a:solidFill>
                  <a:srgbClr val="E0D6DE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Quem abre: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Usuário (colaborador ou cliente)</a:t>
            </a:r>
          </a:p>
          <a:p>
            <a:pPr algn="just">
              <a:lnSpc>
                <a:spcPts val="1697"/>
              </a:lnSpc>
            </a:pPr>
            <a:r>
              <a:rPr lang="en-US" b="true" sz="1181">
                <a:solidFill>
                  <a:srgbClr val="E0D6DE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Informações registradas: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Descrição detalhada do problema, </a:t>
            </a:r>
          </a:p>
          <a:p>
            <a:pPr algn="just">
              <a:lnSpc>
                <a:spcPts val="20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data e hora da ocorrência, prioridade definida pelo impacto </a:t>
            </a:r>
          </a:p>
          <a:p>
            <a:pPr algn="just">
              <a:lnSpc>
                <a:spcPts val="1697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(baixa, média, alta, crítica) e status inicial (aberto).</a:t>
            </a:r>
          </a:p>
          <a:p>
            <a:pPr algn="just">
              <a:lnSpc>
                <a:spcPts val="2953"/>
              </a:lnSpc>
            </a:pPr>
            <a:r>
              <a:rPr lang="en-US" b="true" sz="1181">
                <a:solidFill>
                  <a:srgbClr val="E0D6DE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Objetivo: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Assegurar que todos os problemas sejam </a:t>
            </a:r>
          </a:p>
          <a:p>
            <a:pPr algn="just">
              <a:lnSpc>
                <a:spcPts val="797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documentados corretamente e que a equipe de TI tenha todas </a:t>
            </a:r>
          </a:p>
          <a:p>
            <a:pPr algn="just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as informações necessárias para iniciar o atendimento de </a:t>
            </a:r>
          </a:p>
          <a:p>
            <a:pPr algn="just">
              <a:lnSpc>
                <a:spcPts val="797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forma eficiente. Isso minimiza a necessidade de contato </a:t>
            </a:r>
          </a:p>
          <a:p>
            <a:pPr algn="just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adicional e acelera a resolução.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36572" y="3117694"/>
            <a:ext cx="3441697" cy="2546347"/>
            <a:chOff x="0" y="0"/>
            <a:chExt cx="3441700" cy="2546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3314573" cy="2419223"/>
            </a:xfrm>
            <a:custGeom>
              <a:avLst/>
              <a:gdLst/>
              <a:ahLst/>
              <a:cxnLst/>
              <a:rect r="r" b="b" t="t" l="l"/>
              <a:pathLst>
                <a:path h="2419223" w="3314573">
                  <a:moveTo>
                    <a:pt x="0" y="2400554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3295904" y="0"/>
                  </a:lnTo>
                  <a:cubicBezTo>
                    <a:pt x="3298444" y="0"/>
                    <a:pt x="3300730" y="508"/>
                    <a:pt x="3303016" y="1397"/>
                  </a:cubicBezTo>
                  <a:cubicBezTo>
                    <a:pt x="3305302" y="2286"/>
                    <a:pt x="3307334" y="3683"/>
                    <a:pt x="3309112" y="5461"/>
                  </a:cubicBezTo>
                  <a:cubicBezTo>
                    <a:pt x="3310890" y="7239"/>
                    <a:pt x="3312160" y="9271"/>
                    <a:pt x="3313176" y="11557"/>
                  </a:cubicBezTo>
                  <a:cubicBezTo>
                    <a:pt x="3314192" y="13843"/>
                    <a:pt x="3314573" y="16256"/>
                    <a:pt x="3314573" y="18796"/>
                  </a:cubicBezTo>
                  <a:lnTo>
                    <a:pt x="3314573" y="2400554"/>
                  </a:lnTo>
                  <a:cubicBezTo>
                    <a:pt x="3314573" y="2402967"/>
                    <a:pt x="3314065" y="2405380"/>
                    <a:pt x="3313176" y="2407666"/>
                  </a:cubicBezTo>
                  <a:cubicBezTo>
                    <a:pt x="3312287" y="2409952"/>
                    <a:pt x="3310890" y="2411984"/>
                    <a:pt x="3309112" y="2413762"/>
                  </a:cubicBezTo>
                  <a:cubicBezTo>
                    <a:pt x="3307334" y="2415540"/>
                    <a:pt x="3305302" y="2416937"/>
                    <a:pt x="3303016" y="2417826"/>
                  </a:cubicBezTo>
                  <a:cubicBezTo>
                    <a:pt x="3300730" y="2418715"/>
                    <a:pt x="3298317" y="2419223"/>
                    <a:pt x="3295904" y="2419223"/>
                  </a:cubicBezTo>
                  <a:lnTo>
                    <a:pt x="18796" y="2419223"/>
                  </a:lnTo>
                  <a:cubicBezTo>
                    <a:pt x="16256" y="2419223"/>
                    <a:pt x="13970" y="2418715"/>
                    <a:pt x="11557" y="2417826"/>
                  </a:cubicBezTo>
                  <a:cubicBezTo>
                    <a:pt x="9144" y="2416937"/>
                    <a:pt x="7239" y="2415540"/>
                    <a:pt x="5461" y="2413762"/>
                  </a:cubicBezTo>
                  <a:cubicBezTo>
                    <a:pt x="3683" y="2411984"/>
                    <a:pt x="2413" y="2409952"/>
                    <a:pt x="1397" y="2407666"/>
                  </a:cubicBezTo>
                  <a:cubicBezTo>
                    <a:pt x="381" y="2405380"/>
                    <a:pt x="0" y="2402967"/>
                    <a:pt x="0" y="2400554"/>
                  </a:cubicBezTo>
                </a:path>
              </a:pathLst>
            </a:custGeom>
            <a:solidFill>
              <a:srgbClr val="3E3E3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15900" y="206502"/>
              <a:ext cx="447294" cy="456946"/>
            </a:xfrm>
            <a:custGeom>
              <a:avLst/>
              <a:gdLst/>
              <a:ahLst/>
              <a:cxnLst/>
              <a:rect r="r" b="b" t="t" l="l"/>
              <a:pathLst>
                <a:path h="456946" w="447294">
                  <a:moveTo>
                    <a:pt x="0" y="233172"/>
                  </a:moveTo>
                  <a:lnTo>
                    <a:pt x="0" y="223647"/>
                  </a:lnTo>
                  <a:cubicBezTo>
                    <a:pt x="0" y="216281"/>
                    <a:pt x="381" y="209042"/>
                    <a:pt x="1016" y="201676"/>
                  </a:cubicBezTo>
                  <a:cubicBezTo>
                    <a:pt x="1651" y="194310"/>
                    <a:pt x="2794" y="187198"/>
                    <a:pt x="4191" y="179959"/>
                  </a:cubicBezTo>
                  <a:cubicBezTo>
                    <a:pt x="5588" y="172720"/>
                    <a:pt x="7366" y="165735"/>
                    <a:pt x="9525" y="158623"/>
                  </a:cubicBezTo>
                  <a:cubicBezTo>
                    <a:pt x="11684" y="151511"/>
                    <a:pt x="14097" y="144653"/>
                    <a:pt x="16891" y="137922"/>
                  </a:cubicBezTo>
                  <a:cubicBezTo>
                    <a:pt x="19685" y="131191"/>
                    <a:pt x="22860" y="124587"/>
                    <a:pt x="26289" y="118110"/>
                  </a:cubicBezTo>
                  <a:cubicBezTo>
                    <a:pt x="29718" y="111633"/>
                    <a:pt x="33528" y="105410"/>
                    <a:pt x="37592" y="99314"/>
                  </a:cubicBezTo>
                  <a:cubicBezTo>
                    <a:pt x="41656" y="93218"/>
                    <a:pt x="45974" y="87376"/>
                    <a:pt x="50673" y="81661"/>
                  </a:cubicBezTo>
                  <a:cubicBezTo>
                    <a:pt x="55372" y="75946"/>
                    <a:pt x="60198" y="70612"/>
                    <a:pt x="65405" y="65405"/>
                  </a:cubicBezTo>
                  <a:cubicBezTo>
                    <a:pt x="70612" y="60198"/>
                    <a:pt x="76073" y="55245"/>
                    <a:pt x="81661" y="50673"/>
                  </a:cubicBezTo>
                  <a:cubicBezTo>
                    <a:pt x="87249" y="46101"/>
                    <a:pt x="93218" y="41656"/>
                    <a:pt x="99314" y="37592"/>
                  </a:cubicBezTo>
                  <a:cubicBezTo>
                    <a:pt x="105410" y="33528"/>
                    <a:pt x="111633" y="29718"/>
                    <a:pt x="118110" y="26289"/>
                  </a:cubicBezTo>
                  <a:cubicBezTo>
                    <a:pt x="124587" y="22860"/>
                    <a:pt x="131191" y="19685"/>
                    <a:pt x="137922" y="16891"/>
                  </a:cubicBezTo>
                  <a:cubicBezTo>
                    <a:pt x="144653" y="14097"/>
                    <a:pt x="151638" y="11684"/>
                    <a:pt x="158623" y="9525"/>
                  </a:cubicBezTo>
                  <a:cubicBezTo>
                    <a:pt x="165608" y="7366"/>
                    <a:pt x="172720" y="5588"/>
                    <a:pt x="179959" y="4191"/>
                  </a:cubicBezTo>
                  <a:cubicBezTo>
                    <a:pt x="187198" y="2794"/>
                    <a:pt x="194437" y="1651"/>
                    <a:pt x="201676" y="1016"/>
                  </a:cubicBezTo>
                  <a:cubicBezTo>
                    <a:pt x="208915" y="381"/>
                    <a:pt x="216281" y="0"/>
                    <a:pt x="223647" y="0"/>
                  </a:cubicBezTo>
                  <a:cubicBezTo>
                    <a:pt x="231013" y="0"/>
                    <a:pt x="238252" y="381"/>
                    <a:pt x="245618" y="1016"/>
                  </a:cubicBezTo>
                  <a:cubicBezTo>
                    <a:pt x="252984" y="1651"/>
                    <a:pt x="260096" y="2794"/>
                    <a:pt x="267335" y="4191"/>
                  </a:cubicBezTo>
                  <a:cubicBezTo>
                    <a:pt x="274574" y="5588"/>
                    <a:pt x="281686" y="7366"/>
                    <a:pt x="288671" y="9525"/>
                  </a:cubicBezTo>
                  <a:cubicBezTo>
                    <a:pt x="295656" y="11684"/>
                    <a:pt x="302514" y="14097"/>
                    <a:pt x="309372" y="16891"/>
                  </a:cubicBezTo>
                  <a:cubicBezTo>
                    <a:pt x="316230" y="19685"/>
                    <a:pt x="322707" y="22860"/>
                    <a:pt x="329184" y="26289"/>
                  </a:cubicBezTo>
                  <a:cubicBezTo>
                    <a:pt x="335661" y="29718"/>
                    <a:pt x="341884" y="33528"/>
                    <a:pt x="347980" y="37592"/>
                  </a:cubicBezTo>
                  <a:cubicBezTo>
                    <a:pt x="354076" y="41656"/>
                    <a:pt x="359918" y="45974"/>
                    <a:pt x="365633" y="50673"/>
                  </a:cubicBezTo>
                  <a:cubicBezTo>
                    <a:pt x="371348" y="55372"/>
                    <a:pt x="376682" y="60198"/>
                    <a:pt x="381889" y="65405"/>
                  </a:cubicBezTo>
                  <a:cubicBezTo>
                    <a:pt x="387096" y="70612"/>
                    <a:pt x="392049" y="76073"/>
                    <a:pt x="396621" y="81661"/>
                  </a:cubicBezTo>
                  <a:cubicBezTo>
                    <a:pt x="401193" y="87249"/>
                    <a:pt x="405638" y="93218"/>
                    <a:pt x="409702" y="99314"/>
                  </a:cubicBezTo>
                  <a:cubicBezTo>
                    <a:pt x="413766" y="105410"/>
                    <a:pt x="417576" y="111633"/>
                    <a:pt x="421005" y="118110"/>
                  </a:cubicBezTo>
                  <a:cubicBezTo>
                    <a:pt x="424434" y="124587"/>
                    <a:pt x="427609" y="131191"/>
                    <a:pt x="430403" y="137922"/>
                  </a:cubicBezTo>
                  <a:cubicBezTo>
                    <a:pt x="433197" y="144653"/>
                    <a:pt x="435737" y="151638"/>
                    <a:pt x="437769" y="158623"/>
                  </a:cubicBezTo>
                  <a:cubicBezTo>
                    <a:pt x="439801" y="165608"/>
                    <a:pt x="441706" y="172720"/>
                    <a:pt x="443103" y="179959"/>
                  </a:cubicBezTo>
                  <a:cubicBezTo>
                    <a:pt x="444500" y="187198"/>
                    <a:pt x="445643" y="194437"/>
                    <a:pt x="446278" y="201676"/>
                  </a:cubicBezTo>
                  <a:cubicBezTo>
                    <a:pt x="446913" y="208915"/>
                    <a:pt x="447294" y="216281"/>
                    <a:pt x="447294" y="223647"/>
                  </a:cubicBezTo>
                  <a:lnTo>
                    <a:pt x="447294" y="233172"/>
                  </a:lnTo>
                  <a:cubicBezTo>
                    <a:pt x="447294" y="240538"/>
                    <a:pt x="446913" y="247777"/>
                    <a:pt x="446278" y="255143"/>
                  </a:cubicBezTo>
                  <a:cubicBezTo>
                    <a:pt x="445643" y="262509"/>
                    <a:pt x="444500" y="269621"/>
                    <a:pt x="443103" y="276860"/>
                  </a:cubicBezTo>
                  <a:cubicBezTo>
                    <a:pt x="441706" y="284099"/>
                    <a:pt x="439928" y="291211"/>
                    <a:pt x="437769" y="298196"/>
                  </a:cubicBezTo>
                  <a:cubicBezTo>
                    <a:pt x="435610" y="305181"/>
                    <a:pt x="433197" y="312039"/>
                    <a:pt x="430403" y="318897"/>
                  </a:cubicBezTo>
                  <a:cubicBezTo>
                    <a:pt x="427609" y="325755"/>
                    <a:pt x="424434" y="332232"/>
                    <a:pt x="421005" y="338709"/>
                  </a:cubicBezTo>
                  <a:cubicBezTo>
                    <a:pt x="417576" y="345186"/>
                    <a:pt x="413766" y="351409"/>
                    <a:pt x="409702" y="357505"/>
                  </a:cubicBezTo>
                  <a:cubicBezTo>
                    <a:pt x="405638" y="363601"/>
                    <a:pt x="401320" y="369443"/>
                    <a:pt x="396621" y="375158"/>
                  </a:cubicBezTo>
                  <a:cubicBezTo>
                    <a:pt x="391922" y="380873"/>
                    <a:pt x="387096" y="386207"/>
                    <a:pt x="381889" y="391414"/>
                  </a:cubicBezTo>
                  <a:cubicBezTo>
                    <a:pt x="376682" y="396621"/>
                    <a:pt x="371221" y="401447"/>
                    <a:pt x="365633" y="406146"/>
                  </a:cubicBezTo>
                  <a:cubicBezTo>
                    <a:pt x="360045" y="410845"/>
                    <a:pt x="354076" y="415163"/>
                    <a:pt x="347980" y="419227"/>
                  </a:cubicBezTo>
                  <a:cubicBezTo>
                    <a:pt x="341884" y="423291"/>
                    <a:pt x="335661" y="427101"/>
                    <a:pt x="329184" y="430530"/>
                  </a:cubicBezTo>
                  <a:cubicBezTo>
                    <a:pt x="322707" y="433959"/>
                    <a:pt x="316103" y="437134"/>
                    <a:pt x="309372" y="439928"/>
                  </a:cubicBezTo>
                  <a:cubicBezTo>
                    <a:pt x="302641" y="442722"/>
                    <a:pt x="295656" y="445262"/>
                    <a:pt x="288671" y="447294"/>
                  </a:cubicBezTo>
                  <a:cubicBezTo>
                    <a:pt x="281686" y="449326"/>
                    <a:pt x="274574" y="451231"/>
                    <a:pt x="267335" y="452628"/>
                  </a:cubicBezTo>
                  <a:cubicBezTo>
                    <a:pt x="260096" y="454025"/>
                    <a:pt x="252857" y="455168"/>
                    <a:pt x="245618" y="455803"/>
                  </a:cubicBezTo>
                  <a:cubicBezTo>
                    <a:pt x="238379" y="456438"/>
                    <a:pt x="231013" y="456946"/>
                    <a:pt x="223647" y="456946"/>
                  </a:cubicBezTo>
                  <a:cubicBezTo>
                    <a:pt x="216281" y="456946"/>
                    <a:pt x="209042" y="456565"/>
                    <a:pt x="201676" y="455803"/>
                  </a:cubicBezTo>
                  <a:cubicBezTo>
                    <a:pt x="194310" y="455041"/>
                    <a:pt x="187198" y="454025"/>
                    <a:pt x="179959" y="452628"/>
                  </a:cubicBezTo>
                  <a:cubicBezTo>
                    <a:pt x="172720" y="451231"/>
                    <a:pt x="165608" y="449453"/>
                    <a:pt x="158623" y="447294"/>
                  </a:cubicBezTo>
                  <a:cubicBezTo>
                    <a:pt x="151638" y="445135"/>
                    <a:pt x="144780" y="442722"/>
                    <a:pt x="137922" y="439928"/>
                  </a:cubicBezTo>
                  <a:cubicBezTo>
                    <a:pt x="131064" y="437134"/>
                    <a:pt x="124587" y="433959"/>
                    <a:pt x="118110" y="430530"/>
                  </a:cubicBezTo>
                  <a:cubicBezTo>
                    <a:pt x="111633" y="427101"/>
                    <a:pt x="105410" y="423291"/>
                    <a:pt x="99314" y="419227"/>
                  </a:cubicBezTo>
                  <a:cubicBezTo>
                    <a:pt x="93218" y="415163"/>
                    <a:pt x="87376" y="410845"/>
                    <a:pt x="81661" y="406146"/>
                  </a:cubicBezTo>
                  <a:cubicBezTo>
                    <a:pt x="75946" y="401447"/>
                    <a:pt x="70612" y="396621"/>
                    <a:pt x="65405" y="391414"/>
                  </a:cubicBezTo>
                  <a:cubicBezTo>
                    <a:pt x="60198" y="386207"/>
                    <a:pt x="55245" y="380746"/>
                    <a:pt x="50673" y="375158"/>
                  </a:cubicBezTo>
                  <a:cubicBezTo>
                    <a:pt x="46101" y="369570"/>
                    <a:pt x="41656" y="363601"/>
                    <a:pt x="37592" y="357505"/>
                  </a:cubicBezTo>
                  <a:cubicBezTo>
                    <a:pt x="33528" y="351409"/>
                    <a:pt x="29718" y="345059"/>
                    <a:pt x="26289" y="338709"/>
                  </a:cubicBezTo>
                  <a:cubicBezTo>
                    <a:pt x="22860" y="332359"/>
                    <a:pt x="19685" y="325628"/>
                    <a:pt x="16891" y="318897"/>
                  </a:cubicBezTo>
                  <a:cubicBezTo>
                    <a:pt x="14097" y="312166"/>
                    <a:pt x="11557" y="305181"/>
                    <a:pt x="9525" y="298196"/>
                  </a:cubicBezTo>
                  <a:cubicBezTo>
                    <a:pt x="7493" y="291211"/>
                    <a:pt x="5588" y="284099"/>
                    <a:pt x="4191" y="276860"/>
                  </a:cubicBezTo>
                  <a:cubicBezTo>
                    <a:pt x="2794" y="269621"/>
                    <a:pt x="1651" y="262382"/>
                    <a:pt x="1016" y="255143"/>
                  </a:cubicBezTo>
                  <a:cubicBezTo>
                    <a:pt x="381" y="247904"/>
                    <a:pt x="0" y="240538"/>
                    <a:pt x="0" y="233172"/>
                  </a:cubicBezTo>
                </a:path>
              </a:pathLst>
            </a:custGeom>
            <a:solidFill>
              <a:srgbClr val="FA95A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52298" y="330073"/>
              <a:ext cx="177165" cy="202565"/>
            </a:xfrm>
            <a:custGeom>
              <a:avLst/>
              <a:gdLst/>
              <a:ahLst/>
              <a:cxnLst/>
              <a:rect r="r" b="b" t="t" l="l"/>
              <a:pathLst>
                <a:path h="202565" w="177165">
                  <a:moveTo>
                    <a:pt x="126619" y="50673"/>
                  </a:moveTo>
                  <a:cubicBezTo>
                    <a:pt x="126619" y="45593"/>
                    <a:pt x="125603" y="40767"/>
                    <a:pt x="123698" y="36195"/>
                  </a:cubicBezTo>
                  <a:cubicBezTo>
                    <a:pt x="121793" y="31623"/>
                    <a:pt x="118999" y="27432"/>
                    <a:pt x="115443" y="23876"/>
                  </a:cubicBezTo>
                  <a:cubicBezTo>
                    <a:pt x="111887" y="20320"/>
                    <a:pt x="107823" y="17526"/>
                    <a:pt x="103124" y="15621"/>
                  </a:cubicBezTo>
                  <a:cubicBezTo>
                    <a:pt x="98425" y="13716"/>
                    <a:pt x="93599" y="12700"/>
                    <a:pt x="88646" y="12700"/>
                  </a:cubicBezTo>
                  <a:cubicBezTo>
                    <a:pt x="83693" y="12700"/>
                    <a:pt x="78740" y="13716"/>
                    <a:pt x="74168" y="15621"/>
                  </a:cubicBezTo>
                  <a:cubicBezTo>
                    <a:pt x="69596" y="17526"/>
                    <a:pt x="65405" y="20320"/>
                    <a:pt x="61849" y="23876"/>
                  </a:cubicBezTo>
                  <a:cubicBezTo>
                    <a:pt x="58293" y="27432"/>
                    <a:pt x="55499" y="31496"/>
                    <a:pt x="53594" y="36195"/>
                  </a:cubicBezTo>
                  <a:cubicBezTo>
                    <a:pt x="51689" y="40894"/>
                    <a:pt x="50673" y="45720"/>
                    <a:pt x="50673" y="50673"/>
                  </a:cubicBezTo>
                  <a:cubicBezTo>
                    <a:pt x="50673" y="55626"/>
                    <a:pt x="51689" y="60579"/>
                    <a:pt x="53594" y="65151"/>
                  </a:cubicBezTo>
                  <a:cubicBezTo>
                    <a:pt x="55499" y="69723"/>
                    <a:pt x="58293" y="73914"/>
                    <a:pt x="61849" y="77470"/>
                  </a:cubicBezTo>
                  <a:cubicBezTo>
                    <a:pt x="65405" y="81026"/>
                    <a:pt x="69469" y="83820"/>
                    <a:pt x="74168" y="85725"/>
                  </a:cubicBezTo>
                  <a:cubicBezTo>
                    <a:pt x="78867" y="87630"/>
                    <a:pt x="83693" y="88646"/>
                    <a:pt x="88646" y="88646"/>
                  </a:cubicBezTo>
                  <a:cubicBezTo>
                    <a:pt x="93599" y="88646"/>
                    <a:pt x="98552" y="87630"/>
                    <a:pt x="103124" y="85725"/>
                  </a:cubicBezTo>
                  <a:cubicBezTo>
                    <a:pt x="107696" y="83820"/>
                    <a:pt x="111887" y="81026"/>
                    <a:pt x="115443" y="77470"/>
                  </a:cubicBezTo>
                  <a:cubicBezTo>
                    <a:pt x="118999" y="73914"/>
                    <a:pt x="121793" y="69850"/>
                    <a:pt x="123698" y="65151"/>
                  </a:cubicBezTo>
                  <a:cubicBezTo>
                    <a:pt x="125603" y="60452"/>
                    <a:pt x="126619" y="55626"/>
                    <a:pt x="126619" y="50673"/>
                  </a:cubicBezTo>
                  <a:close/>
                  <a:moveTo>
                    <a:pt x="38100" y="50673"/>
                  </a:moveTo>
                  <a:cubicBezTo>
                    <a:pt x="38100" y="47371"/>
                    <a:pt x="38481" y="44069"/>
                    <a:pt x="39116" y="40767"/>
                  </a:cubicBezTo>
                  <a:cubicBezTo>
                    <a:pt x="39751" y="37465"/>
                    <a:pt x="40767" y="34290"/>
                    <a:pt x="42037" y="31242"/>
                  </a:cubicBezTo>
                  <a:cubicBezTo>
                    <a:pt x="43307" y="28194"/>
                    <a:pt x="44831" y="25273"/>
                    <a:pt x="46736" y="22479"/>
                  </a:cubicBezTo>
                  <a:cubicBezTo>
                    <a:pt x="48641" y="19685"/>
                    <a:pt x="50673" y="17145"/>
                    <a:pt x="53086" y="14859"/>
                  </a:cubicBezTo>
                  <a:cubicBezTo>
                    <a:pt x="55499" y="12573"/>
                    <a:pt x="58039" y="10414"/>
                    <a:pt x="60706" y="8636"/>
                  </a:cubicBezTo>
                  <a:cubicBezTo>
                    <a:pt x="63373" y="6858"/>
                    <a:pt x="66421" y="5207"/>
                    <a:pt x="69469" y="3937"/>
                  </a:cubicBezTo>
                  <a:cubicBezTo>
                    <a:pt x="72517" y="2667"/>
                    <a:pt x="75692" y="1651"/>
                    <a:pt x="78994" y="1016"/>
                  </a:cubicBezTo>
                  <a:cubicBezTo>
                    <a:pt x="82296" y="381"/>
                    <a:pt x="85598" y="0"/>
                    <a:pt x="88900" y="0"/>
                  </a:cubicBezTo>
                  <a:cubicBezTo>
                    <a:pt x="92202" y="0"/>
                    <a:pt x="95504" y="254"/>
                    <a:pt x="98806" y="1016"/>
                  </a:cubicBezTo>
                  <a:cubicBezTo>
                    <a:pt x="102108" y="1778"/>
                    <a:pt x="105283" y="2667"/>
                    <a:pt x="108331" y="3937"/>
                  </a:cubicBezTo>
                  <a:cubicBezTo>
                    <a:pt x="111379" y="5207"/>
                    <a:pt x="114300" y="6731"/>
                    <a:pt x="117094" y="8636"/>
                  </a:cubicBezTo>
                  <a:cubicBezTo>
                    <a:pt x="119888" y="10541"/>
                    <a:pt x="122428" y="12573"/>
                    <a:pt x="124714" y="14859"/>
                  </a:cubicBezTo>
                  <a:cubicBezTo>
                    <a:pt x="127000" y="17145"/>
                    <a:pt x="129159" y="19812"/>
                    <a:pt x="131064" y="22479"/>
                  </a:cubicBezTo>
                  <a:cubicBezTo>
                    <a:pt x="132969" y="25146"/>
                    <a:pt x="134493" y="28194"/>
                    <a:pt x="135763" y="31242"/>
                  </a:cubicBezTo>
                  <a:cubicBezTo>
                    <a:pt x="137033" y="34290"/>
                    <a:pt x="138049" y="37465"/>
                    <a:pt x="138684" y="40767"/>
                  </a:cubicBezTo>
                  <a:cubicBezTo>
                    <a:pt x="139319" y="44069"/>
                    <a:pt x="139700" y="47371"/>
                    <a:pt x="139700" y="50673"/>
                  </a:cubicBezTo>
                  <a:cubicBezTo>
                    <a:pt x="139700" y="53975"/>
                    <a:pt x="139319" y="57277"/>
                    <a:pt x="138684" y="60579"/>
                  </a:cubicBezTo>
                  <a:cubicBezTo>
                    <a:pt x="138049" y="63881"/>
                    <a:pt x="137033" y="67056"/>
                    <a:pt x="135763" y="70104"/>
                  </a:cubicBezTo>
                  <a:cubicBezTo>
                    <a:pt x="134493" y="73152"/>
                    <a:pt x="132969" y="76073"/>
                    <a:pt x="131064" y="78867"/>
                  </a:cubicBezTo>
                  <a:cubicBezTo>
                    <a:pt x="129159" y="81661"/>
                    <a:pt x="127127" y="84201"/>
                    <a:pt x="124714" y="86487"/>
                  </a:cubicBezTo>
                  <a:cubicBezTo>
                    <a:pt x="122301" y="88773"/>
                    <a:pt x="119761" y="90932"/>
                    <a:pt x="117094" y="92710"/>
                  </a:cubicBezTo>
                  <a:cubicBezTo>
                    <a:pt x="114427" y="94488"/>
                    <a:pt x="111379" y="96139"/>
                    <a:pt x="108331" y="97409"/>
                  </a:cubicBezTo>
                  <a:cubicBezTo>
                    <a:pt x="105283" y="98679"/>
                    <a:pt x="102108" y="99695"/>
                    <a:pt x="98806" y="100330"/>
                  </a:cubicBezTo>
                  <a:cubicBezTo>
                    <a:pt x="95504" y="100965"/>
                    <a:pt x="92202" y="101346"/>
                    <a:pt x="88900" y="101346"/>
                  </a:cubicBezTo>
                  <a:cubicBezTo>
                    <a:pt x="85598" y="101346"/>
                    <a:pt x="82296" y="100965"/>
                    <a:pt x="78994" y="100330"/>
                  </a:cubicBezTo>
                  <a:cubicBezTo>
                    <a:pt x="75692" y="99695"/>
                    <a:pt x="72517" y="98679"/>
                    <a:pt x="69469" y="97409"/>
                  </a:cubicBezTo>
                  <a:cubicBezTo>
                    <a:pt x="66421" y="96139"/>
                    <a:pt x="63500" y="94615"/>
                    <a:pt x="60706" y="92710"/>
                  </a:cubicBezTo>
                  <a:cubicBezTo>
                    <a:pt x="57912" y="90805"/>
                    <a:pt x="55372" y="88773"/>
                    <a:pt x="53086" y="86487"/>
                  </a:cubicBezTo>
                  <a:cubicBezTo>
                    <a:pt x="50800" y="84201"/>
                    <a:pt x="48641" y="81534"/>
                    <a:pt x="46736" y="78867"/>
                  </a:cubicBezTo>
                  <a:cubicBezTo>
                    <a:pt x="44831" y="76200"/>
                    <a:pt x="43307" y="73152"/>
                    <a:pt x="42037" y="70104"/>
                  </a:cubicBezTo>
                  <a:cubicBezTo>
                    <a:pt x="40767" y="67056"/>
                    <a:pt x="39751" y="63881"/>
                    <a:pt x="39116" y="60579"/>
                  </a:cubicBezTo>
                  <a:cubicBezTo>
                    <a:pt x="38481" y="57277"/>
                    <a:pt x="38100" y="53975"/>
                    <a:pt x="38100" y="50673"/>
                  </a:cubicBezTo>
                  <a:close/>
                  <a:moveTo>
                    <a:pt x="12700" y="189865"/>
                  </a:moveTo>
                  <a:lnTo>
                    <a:pt x="164592" y="189865"/>
                  </a:lnTo>
                  <a:cubicBezTo>
                    <a:pt x="164084" y="158369"/>
                    <a:pt x="138430" y="132969"/>
                    <a:pt x="106807" y="132969"/>
                  </a:cubicBezTo>
                  <a:lnTo>
                    <a:pt x="70612" y="132969"/>
                  </a:lnTo>
                  <a:cubicBezTo>
                    <a:pt x="38989" y="132969"/>
                    <a:pt x="13335" y="158369"/>
                    <a:pt x="12827" y="189865"/>
                  </a:cubicBezTo>
                  <a:close/>
                  <a:moveTo>
                    <a:pt x="0" y="190754"/>
                  </a:moveTo>
                  <a:cubicBezTo>
                    <a:pt x="0" y="151765"/>
                    <a:pt x="31496" y="120269"/>
                    <a:pt x="70485" y="120269"/>
                  </a:cubicBezTo>
                  <a:lnTo>
                    <a:pt x="106680" y="120269"/>
                  </a:lnTo>
                  <a:cubicBezTo>
                    <a:pt x="145669" y="120269"/>
                    <a:pt x="177165" y="151765"/>
                    <a:pt x="177165" y="190754"/>
                  </a:cubicBezTo>
                  <a:cubicBezTo>
                    <a:pt x="177165" y="197231"/>
                    <a:pt x="171958" y="202565"/>
                    <a:pt x="165481" y="202565"/>
                  </a:cubicBezTo>
                  <a:lnTo>
                    <a:pt x="11811" y="202565"/>
                  </a:lnTo>
                  <a:cubicBezTo>
                    <a:pt x="5334" y="202565"/>
                    <a:pt x="127" y="197358"/>
                    <a:pt x="127" y="190754"/>
                  </a:cubicBez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994147" y="3117694"/>
            <a:ext cx="3441697" cy="2546347"/>
            <a:chOff x="0" y="0"/>
            <a:chExt cx="3441700" cy="25463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3314700" cy="2419223"/>
            </a:xfrm>
            <a:custGeom>
              <a:avLst/>
              <a:gdLst/>
              <a:ahLst/>
              <a:cxnLst/>
              <a:rect r="r" b="b" t="t" l="l"/>
              <a:pathLst>
                <a:path h="2419223" w="3314700">
                  <a:moveTo>
                    <a:pt x="0" y="2400554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3295904" y="0"/>
                  </a:lnTo>
                  <a:cubicBezTo>
                    <a:pt x="3298444" y="0"/>
                    <a:pt x="3300730" y="508"/>
                    <a:pt x="3303143" y="1397"/>
                  </a:cubicBezTo>
                  <a:cubicBezTo>
                    <a:pt x="3305556" y="2286"/>
                    <a:pt x="3307461" y="3683"/>
                    <a:pt x="3309239" y="5461"/>
                  </a:cubicBezTo>
                  <a:cubicBezTo>
                    <a:pt x="3311017" y="7239"/>
                    <a:pt x="3312287" y="9271"/>
                    <a:pt x="3313303" y="11557"/>
                  </a:cubicBezTo>
                  <a:cubicBezTo>
                    <a:pt x="3314319" y="13843"/>
                    <a:pt x="3314700" y="16256"/>
                    <a:pt x="3314700" y="18796"/>
                  </a:cubicBezTo>
                  <a:lnTo>
                    <a:pt x="3314700" y="2400554"/>
                  </a:lnTo>
                  <a:cubicBezTo>
                    <a:pt x="3314700" y="2402967"/>
                    <a:pt x="3314192" y="2405380"/>
                    <a:pt x="3313303" y="2407666"/>
                  </a:cubicBezTo>
                  <a:cubicBezTo>
                    <a:pt x="3312414" y="2409952"/>
                    <a:pt x="3311017" y="2411984"/>
                    <a:pt x="3309239" y="2413762"/>
                  </a:cubicBezTo>
                  <a:cubicBezTo>
                    <a:pt x="3307461" y="2415540"/>
                    <a:pt x="3305429" y="2416937"/>
                    <a:pt x="3303143" y="2417826"/>
                  </a:cubicBezTo>
                  <a:cubicBezTo>
                    <a:pt x="3300857" y="2418715"/>
                    <a:pt x="3298444" y="2419223"/>
                    <a:pt x="3295904" y="2419223"/>
                  </a:cubicBezTo>
                  <a:lnTo>
                    <a:pt x="18796" y="2419223"/>
                  </a:lnTo>
                  <a:cubicBezTo>
                    <a:pt x="16256" y="2419223"/>
                    <a:pt x="13843" y="2418715"/>
                    <a:pt x="11557" y="2417826"/>
                  </a:cubicBezTo>
                  <a:cubicBezTo>
                    <a:pt x="9271" y="2416937"/>
                    <a:pt x="7239" y="2415540"/>
                    <a:pt x="5461" y="2413762"/>
                  </a:cubicBezTo>
                  <a:cubicBezTo>
                    <a:pt x="3683" y="2411984"/>
                    <a:pt x="2413" y="2409952"/>
                    <a:pt x="1397" y="2407666"/>
                  </a:cubicBezTo>
                  <a:cubicBezTo>
                    <a:pt x="381" y="2405380"/>
                    <a:pt x="0" y="2402967"/>
                    <a:pt x="0" y="2400554"/>
                  </a:cubicBezTo>
                </a:path>
              </a:pathLst>
            </a:custGeom>
            <a:solidFill>
              <a:srgbClr val="3E3E3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15900" y="206502"/>
              <a:ext cx="447421" cy="456946"/>
            </a:xfrm>
            <a:custGeom>
              <a:avLst/>
              <a:gdLst/>
              <a:ahLst/>
              <a:cxnLst/>
              <a:rect r="r" b="b" t="t" l="l"/>
              <a:pathLst>
                <a:path h="456946" w="447421">
                  <a:moveTo>
                    <a:pt x="0" y="233172"/>
                  </a:moveTo>
                  <a:lnTo>
                    <a:pt x="0" y="223647"/>
                  </a:lnTo>
                  <a:cubicBezTo>
                    <a:pt x="0" y="216281"/>
                    <a:pt x="381" y="209042"/>
                    <a:pt x="1143" y="201676"/>
                  </a:cubicBezTo>
                  <a:cubicBezTo>
                    <a:pt x="1905" y="194310"/>
                    <a:pt x="2921" y="187198"/>
                    <a:pt x="4318" y="179959"/>
                  </a:cubicBezTo>
                  <a:cubicBezTo>
                    <a:pt x="5715" y="172720"/>
                    <a:pt x="7493" y="165735"/>
                    <a:pt x="9652" y="158623"/>
                  </a:cubicBezTo>
                  <a:cubicBezTo>
                    <a:pt x="11811" y="151511"/>
                    <a:pt x="14224" y="144653"/>
                    <a:pt x="17018" y="137922"/>
                  </a:cubicBezTo>
                  <a:cubicBezTo>
                    <a:pt x="19812" y="131191"/>
                    <a:pt x="22987" y="124587"/>
                    <a:pt x="26416" y="118110"/>
                  </a:cubicBezTo>
                  <a:cubicBezTo>
                    <a:pt x="29845" y="111633"/>
                    <a:pt x="33655" y="105410"/>
                    <a:pt x="37719" y="99314"/>
                  </a:cubicBezTo>
                  <a:cubicBezTo>
                    <a:pt x="41783" y="93218"/>
                    <a:pt x="46101" y="87376"/>
                    <a:pt x="50800" y="81661"/>
                  </a:cubicBezTo>
                  <a:cubicBezTo>
                    <a:pt x="55499" y="75946"/>
                    <a:pt x="60325" y="70612"/>
                    <a:pt x="65532" y="65405"/>
                  </a:cubicBezTo>
                  <a:cubicBezTo>
                    <a:pt x="70739" y="60198"/>
                    <a:pt x="76200" y="55245"/>
                    <a:pt x="81788" y="50673"/>
                  </a:cubicBezTo>
                  <a:cubicBezTo>
                    <a:pt x="87376" y="46101"/>
                    <a:pt x="93345" y="41656"/>
                    <a:pt x="99441" y="37592"/>
                  </a:cubicBezTo>
                  <a:cubicBezTo>
                    <a:pt x="105537" y="33528"/>
                    <a:pt x="111760" y="29718"/>
                    <a:pt x="118237" y="26289"/>
                  </a:cubicBezTo>
                  <a:cubicBezTo>
                    <a:pt x="124714" y="22860"/>
                    <a:pt x="131318" y="19685"/>
                    <a:pt x="138049" y="16891"/>
                  </a:cubicBezTo>
                  <a:cubicBezTo>
                    <a:pt x="144780" y="14097"/>
                    <a:pt x="151765" y="11684"/>
                    <a:pt x="158750" y="9525"/>
                  </a:cubicBezTo>
                  <a:cubicBezTo>
                    <a:pt x="165735" y="7366"/>
                    <a:pt x="172847" y="5588"/>
                    <a:pt x="180086" y="4191"/>
                  </a:cubicBezTo>
                  <a:cubicBezTo>
                    <a:pt x="187325" y="2794"/>
                    <a:pt x="194564" y="1651"/>
                    <a:pt x="201803" y="1016"/>
                  </a:cubicBezTo>
                  <a:cubicBezTo>
                    <a:pt x="209042" y="381"/>
                    <a:pt x="216408" y="0"/>
                    <a:pt x="223774" y="0"/>
                  </a:cubicBezTo>
                  <a:cubicBezTo>
                    <a:pt x="231140" y="0"/>
                    <a:pt x="238379" y="381"/>
                    <a:pt x="245745" y="1016"/>
                  </a:cubicBezTo>
                  <a:cubicBezTo>
                    <a:pt x="253111" y="1651"/>
                    <a:pt x="260223" y="2794"/>
                    <a:pt x="267462" y="4191"/>
                  </a:cubicBezTo>
                  <a:cubicBezTo>
                    <a:pt x="274701" y="5588"/>
                    <a:pt x="281813" y="7366"/>
                    <a:pt x="288798" y="9525"/>
                  </a:cubicBezTo>
                  <a:cubicBezTo>
                    <a:pt x="295783" y="11684"/>
                    <a:pt x="302768" y="14097"/>
                    <a:pt x="309499" y="16891"/>
                  </a:cubicBezTo>
                  <a:cubicBezTo>
                    <a:pt x="316230" y="19685"/>
                    <a:pt x="322834" y="22860"/>
                    <a:pt x="329311" y="26289"/>
                  </a:cubicBezTo>
                  <a:cubicBezTo>
                    <a:pt x="335788" y="29718"/>
                    <a:pt x="342011" y="33528"/>
                    <a:pt x="348107" y="37592"/>
                  </a:cubicBezTo>
                  <a:cubicBezTo>
                    <a:pt x="354203" y="41656"/>
                    <a:pt x="360045" y="45974"/>
                    <a:pt x="365760" y="50673"/>
                  </a:cubicBezTo>
                  <a:cubicBezTo>
                    <a:pt x="371475" y="55372"/>
                    <a:pt x="376809" y="60198"/>
                    <a:pt x="382016" y="65405"/>
                  </a:cubicBezTo>
                  <a:cubicBezTo>
                    <a:pt x="387223" y="70612"/>
                    <a:pt x="392176" y="76073"/>
                    <a:pt x="396748" y="81661"/>
                  </a:cubicBezTo>
                  <a:cubicBezTo>
                    <a:pt x="401320" y="87249"/>
                    <a:pt x="405765" y="93218"/>
                    <a:pt x="409829" y="99314"/>
                  </a:cubicBezTo>
                  <a:cubicBezTo>
                    <a:pt x="413893" y="105410"/>
                    <a:pt x="417703" y="111633"/>
                    <a:pt x="421132" y="118110"/>
                  </a:cubicBezTo>
                  <a:cubicBezTo>
                    <a:pt x="424561" y="124587"/>
                    <a:pt x="427736" y="131191"/>
                    <a:pt x="430530" y="137922"/>
                  </a:cubicBezTo>
                  <a:cubicBezTo>
                    <a:pt x="433324" y="144653"/>
                    <a:pt x="435737" y="151638"/>
                    <a:pt x="437896" y="158623"/>
                  </a:cubicBezTo>
                  <a:cubicBezTo>
                    <a:pt x="440055" y="165608"/>
                    <a:pt x="441833" y="172720"/>
                    <a:pt x="443230" y="179959"/>
                  </a:cubicBezTo>
                  <a:cubicBezTo>
                    <a:pt x="444627" y="187198"/>
                    <a:pt x="445770" y="194437"/>
                    <a:pt x="446405" y="201676"/>
                  </a:cubicBezTo>
                  <a:cubicBezTo>
                    <a:pt x="447040" y="208915"/>
                    <a:pt x="447421" y="216281"/>
                    <a:pt x="447421" y="223647"/>
                  </a:cubicBezTo>
                  <a:lnTo>
                    <a:pt x="447421" y="233172"/>
                  </a:lnTo>
                  <a:cubicBezTo>
                    <a:pt x="447421" y="240538"/>
                    <a:pt x="447040" y="247777"/>
                    <a:pt x="446405" y="255143"/>
                  </a:cubicBezTo>
                  <a:cubicBezTo>
                    <a:pt x="445770" y="262509"/>
                    <a:pt x="444627" y="269621"/>
                    <a:pt x="443230" y="276860"/>
                  </a:cubicBezTo>
                  <a:cubicBezTo>
                    <a:pt x="441833" y="284099"/>
                    <a:pt x="440055" y="291211"/>
                    <a:pt x="437896" y="298196"/>
                  </a:cubicBezTo>
                  <a:cubicBezTo>
                    <a:pt x="435737" y="305181"/>
                    <a:pt x="433324" y="312039"/>
                    <a:pt x="430530" y="318897"/>
                  </a:cubicBezTo>
                  <a:cubicBezTo>
                    <a:pt x="427736" y="325755"/>
                    <a:pt x="424561" y="332232"/>
                    <a:pt x="421132" y="338709"/>
                  </a:cubicBezTo>
                  <a:cubicBezTo>
                    <a:pt x="417703" y="345186"/>
                    <a:pt x="413893" y="351409"/>
                    <a:pt x="409829" y="357505"/>
                  </a:cubicBezTo>
                  <a:cubicBezTo>
                    <a:pt x="405765" y="363601"/>
                    <a:pt x="401447" y="369443"/>
                    <a:pt x="396748" y="375158"/>
                  </a:cubicBezTo>
                  <a:cubicBezTo>
                    <a:pt x="392049" y="380873"/>
                    <a:pt x="387223" y="386207"/>
                    <a:pt x="382016" y="391414"/>
                  </a:cubicBezTo>
                  <a:cubicBezTo>
                    <a:pt x="376809" y="396621"/>
                    <a:pt x="371348" y="401447"/>
                    <a:pt x="365760" y="406146"/>
                  </a:cubicBezTo>
                  <a:cubicBezTo>
                    <a:pt x="360172" y="410845"/>
                    <a:pt x="354203" y="415163"/>
                    <a:pt x="348107" y="419227"/>
                  </a:cubicBezTo>
                  <a:cubicBezTo>
                    <a:pt x="342011" y="423291"/>
                    <a:pt x="335788" y="427101"/>
                    <a:pt x="329311" y="430530"/>
                  </a:cubicBezTo>
                  <a:cubicBezTo>
                    <a:pt x="322834" y="433959"/>
                    <a:pt x="316230" y="437134"/>
                    <a:pt x="309499" y="439928"/>
                  </a:cubicBezTo>
                  <a:cubicBezTo>
                    <a:pt x="302768" y="442722"/>
                    <a:pt x="295783" y="445262"/>
                    <a:pt x="288798" y="447294"/>
                  </a:cubicBezTo>
                  <a:cubicBezTo>
                    <a:pt x="281813" y="449326"/>
                    <a:pt x="274701" y="451231"/>
                    <a:pt x="267462" y="452628"/>
                  </a:cubicBezTo>
                  <a:cubicBezTo>
                    <a:pt x="260223" y="454025"/>
                    <a:pt x="252984" y="455168"/>
                    <a:pt x="245745" y="455803"/>
                  </a:cubicBezTo>
                  <a:cubicBezTo>
                    <a:pt x="238506" y="456438"/>
                    <a:pt x="231140" y="456946"/>
                    <a:pt x="223774" y="456946"/>
                  </a:cubicBezTo>
                  <a:cubicBezTo>
                    <a:pt x="216408" y="456946"/>
                    <a:pt x="209169" y="456565"/>
                    <a:pt x="201803" y="455803"/>
                  </a:cubicBezTo>
                  <a:cubicBezTo>
                    <a:pt x="194437" y="455041"/>
                    <a:pt x="187325" y="454025"/>
                    <a:pt x="180086" y="452628"/>
                  </a:cubicBezTo>
                  <a:cubicBezTo>
                    <a:pt x="172847" y="451231"/>
                    <a:pt x="165862" y="449453"/>
                    <a:pt x="158750" y="447294"/>
                  </a:cubicBezTo>
                  <a:cubicBezTo>
                    <a:pt x="151638" y="445135"/>
                    <a:pt x="144780" y="442722"/>
                    <a:pt x="138049" y="439928"/>
                  </a:cubicBezTo>
                  <a:cubicBezTo>
                    <a:pt x="131318" y="437134"/>
                    <a:pt x="124714" y="433959"/>
                    <a:pt x="118237" y="430530"/>
                  </a:cubicBezTo>
                  <a:cubicBezTo>
                    <a:pt x="111760" y="427101"/>
                    <a:pt x="105537" y="423291"/>
                    <a:pt x="99441" y="419227"/>
                  </a:cubicBezTo>
                  <a:cubicBezTo>
                    <a:pt x="93345" y="415163"/>
                    <a:pt x="87503" y="410845"/>
                    <a:pt x="81788" y="406146"/>
                  </a:cubicBezTo>
                  <a:cubicBezTo>
                    <a:pt x="76073" y="401447"/>
                    <a:pt x="70739" y="396621"/>
                    <a:pt x="65532" y="391414"/>
                  </a:cubicBezTo>
                  <a:cubicBezTo>
                    <a:pt x="60325" y="386207"/>
                    <a:pt x="55372" y="380746"/>
                    <a:pt x="50800" y="375158"/>
                  </a:cubicBezTo>
                  <a:cubicBezTo>
                    <a:pt x="46228" y="369570"/>
                    <a:pt x="41783" y="363601"/>
                    <a:pt x="37719" y="357505"/>
                  </a:cubicBezTo>
                  <a:cubicBezTo>
                    <a:pt x="33655" y="351409"/>
                    <a:pt x="29845" y="345059"/>
                    <a:pt x="26416" y="338709"/>
                  </a:cubicBezTo>
                  <a:cubicBezTo>
                    <a:pt x="22987" y="332359"/>
                    <a:pt x="19812" y="325628"/>
                    <a:pt x="17018" y="318897"/>
                  </a:cubicBezTo>
                  <a:cubicBezTo>
                    <a:pt x="14224" y="312166"/>
                    <a:pt x="11811" y="305181"/>
                    <a:pt x="9652" y="298196"/>
                  </a:cubicBezTo>
                  <a:cubicBezTo>
                    <a:pt x="7493" y="291211"/>
                    <a:pt x="5715" y="284099"/>
                    <a:pt x="4318" y="276860"/>
                  </a:cubicBezTo>
                  <a:cubicBezTo>
                    <a:pt x="2921" y="269621"/>
                    <a:pt x="1778" y="262382"/>
                    <a:pt x="1143" y="255143"/>
                  </a:cubicBezTo>
                  <a:cubicBezTo>
                    <a:pt x="508" y="247904"/>
                    <a:pt x="0" y="240538"/>
                    <a:pt x="0" y="233172"/>
                  </a:cubicBezTo>
                </a:path>
              </a:pathLst>
            </a:custGeom>
            <a:solidFill>
              <a:srgbClr val="FA95A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64998" y="330327"/>
              <a:ext cx="151765" cy="202311"/>
            </a:xfrm>
            <a:custGeom>
              <a:avLst/>
              <a:gdLst/>
              <a:ahLst/>
              <a:cxnLst/>
              <a:rect r="r" b="b" t="t" l="l"/>
              <a:pathLst>
                <a:path h="202311" w="151765">
                  <a:moveTo>
                    <a:pt x="75946" y="12573"/>
                  </a:moveTo>
                  <a:cubicBezTo>
                    <a:pt x="67183" y="12573"/>
                    <a:pt x="59690" y="18669"/>
                    <a:pt x="57531" y="26797"/>
                  </a:cubicBezTo>
                  <a:cubicBezTo>
                    <a:pt x="56769" y="29591"/>
                    <a:pt x="54229" y="31496"/>
                    <a:pt x="51435" y="31496"/>
                  </a:cubicBezTo>
                  <a:lnTo>
                    <a:pt x="44323" y="31496"/>
                  </a:lnTo>
                  <a:cubicBezTo>
                    <a:pt x="40894" y="31496"/>
                    <a:pt x="37973" y="34290"/>
                    <a:pt x="37973" y="37846"/>
                  </a:cubicBezTo>
                  <a:lnTo>
                    <a:pt x="37973" y="50546"/>
                  </a:lnTo>
                  <a:lnTo>
                    <a:pt x="75946" y="50546"/>
                  </a:lnTo>
                  <a:lnTo>
                    <a:pt x="113919" y="50546"/>
                  </a:lnTo>
                  <a:lnTo>
                    <a:pt x="113919" y="37846"/>
                  </a:lnTo>
                  <a:cubicBezTo>
                    <a:pt x="113919" y="34417"/>
                    <a:pt x="111125" y="31496"/>
                    <a:pt x="107569" y="31496"/>
                  </a:cubicBezTo>
                  <a:lnTo>
                    <a:pt x="100457" y="31496"/>
                  </a:lnTo>
                  <a:cubicBezTo>
                    <a:pt x="97536" y="31496"/>
                    <a:pt x="94996" y="29591"/>
                    <a:pt x="94361" y="26797"/>
                  </a:cubicBezTo>
                  <a:cubicBezTo>
                    <a:pt x="92202" y="18542"/>
                    <a:pt x="84836" y="12573"/>
                    <a:pt x="75946" y="12573"/>
                  </a:cubicBezTo>
                  <a:close/>
                  <a:moveTo>
                    <a:pt x="46990" y="18923"/>
                  </a:moveTo>
                  <a:cubicBezTo>
                    <a:pt x="51816" y="7747"/>
                    <a:pt x="62992" y="0"/>
                    <a:pt x="75946" y="0"/>
                  </a:cubicBezTo>
                  <a:cubicBezTo>
                    <a:pt x="88900" y="0"/>
                    <a:pt x="100076" y="7874"/>
                    <a:pt x="104902" y="18923"/>
                  </a:cubicBezTo>
                  <a:lnTo>
                    <a:pt x="107569" y="18923"/>
                  </a:lnTo>
                  <a:cubicBezTo>
                    <a:pt x="115824" y="18923"/>
                    <a:pt x="122809" y="24257"/>
                    <a:pt x="125476" y="31623"/>
                  </a:cubicBezTo>
                  <a:lnTo>
                    <a:pt x="126492" y="31623"/>
                  </a:lnTo>
                  <a:cubicBezTo>
                    <a:pt x="140462" y="31623"/>
                    <a:pt x="151765" y="42926"/>
                    <a:pt x="151765" y="56896"/>
                  </a:cubicBezTo>
                  <a:lnTo>
                    <a:pt x="151765" y="177038"/>
                  </a:lnTo>
                  <a:cubicBezTo>
                    <a:pt x="151765" y="191008"/>
                    <a:pt x="140462" y="202311"/>
                    <a:pt x="126492" y="202311"/>
                  </a:cubicBezTo>
                  <a:lnTo>
                    <a:pt x="25273" y="202311"/>
                  </a:lnTo>
                  <a:cubicBezTo>
                    <a:pt x="11303" y="202311"/>
                    <a:pt x="0" y="191008"/>
                    <a:pt x="0" y="177038"/>
                  </a:cubicBezTo>
                  <a:lnTo>
                    <a:pt x="0" y="56769"/>
                  </a:lnTo>
                  <a:cubicBezTo>
                    <a:pt x="0" y="42799"/>
                    <a:pt x="11303" y="31496"/>
                    <a:pt x="25273" y="31496"/>
                  </a:cubicBezTo>
                  <a:lnTo>
                    <a:pt x="26289" y="31496"/>
                  </a:lnTo>
                  <a:cubicBezTo>
                    <a:pt x="28956" y="24130"/>
                    <a:pt x="35941" y="18796"/>
                    <a:pt x="44196" y="18796"/>
                  </a:cubicBezTo>
                  <a:lnTo>
                    <a:pt x="46863" y="18796"/>
                  </a:lnTo>
                  <a:close/>
                  <a:moveTo>
                    <a:pt x="126619" y="50546"/>
                  </a:moveTo>
                  <a:cubicBezTo>
                    <a:pt x="126619" y="57531"/>
                    <a:pt x="121031" y="63246"/>
                    <a:pt x="113919" y="63246"/>
                  </a:cubicBezTo>
                  <a:lnTo>
                    <a:pt x="75946" y="63246"/>
                  </a:lnTo>
                  <a:lnTo>
                    <a:pt x="37973" y="63246"/>
                  </a:lnTo>
                  <a:cubicBezTo>
                    <a:pt x="30988" y="63246"/>
                    <a:pt x="25273" y="57531"/>
                    <a:pt x="25273" y="50546"/>
                  </a:cubicBezTo>
                  <a:lnTo>
                    <a:pt x="25273" y="44196"/>
                  </a:lnTo>
                  <a:cubicBezTo>
                    <a:pt x="18288" y="44196"/>
                    <a:pt x="12573" y="49911"/>
                    <a:pt x="12573" y="56896"/>
                  </a:cubicBezTo>
                  <a:lnTo>
                    <a:pt x="12573" y="177038"/>
                  </a:lnTo>
                  <a:cubicBezTo>
                    <a:pt x="12573" y="184023"/>
                    <a:pt x="18288" y="189738"/>
                    <a:pt x="25273" y="189738"/>
                  </a:cubicBezTo>
                  <a:lnTo>
                    <a:pt x="126492" y="189738"/>
                  </a:lnTo>
                  <a:cubicBezTo>
                    <a:pt x="133477" y="189738"/>
                    <a:pt x="139192" y="184150"/>
                    <a:pt x="139192" y="177038"/>
                  </a:cubicBezTo>
                  <a:lnTo>
                    <a:pt x="139192" y="56769"/>
                  </a:lnTo>
                  <a:cubicBezTo>
                    <a:pt x="139192" y="49784"/>
                    <a:pt x="133477" y="44069"/>
                    <a:pt x="126492" y="44069"/>
                  </a:cubicBezTo>
                  <a:lnTo>
                    <a:pt x="126492" y="50419"/>
                  </a:lnTo>
                  <a:close/>
                  <a:moveTo>
                    <a:pt x="76073" y="25273"/>
                  </a:moveTo>
                  <a:cubicBezTo>
                    <a:pt x="77851" y="25273"/>
                    <a:pt x="79375" y="25908"/>
                    <a:pt x="80518" y="27178"/>
                  </a:cubicBezTo>
                  <a:cubicBezTo>
                    <a:pt x="81661" y="28448"/>
                    <a:pt x="82423" y="29972"/>
                    <a:pt x="82423" y="31623"/>
                  </a:cubicBezTo>
                  <a:cubicBezTo>
                    <a:pt x="82423" y="33274"/>
                    <a:pt x="81788" y="34925"/>
                    <a:pt x="80518" y="36068"/>
                  </a:cubicBezTo>
                  <a:cubicBezTo>
                    <a:pt x="79248" y="37211"/>
                    <a:pt x="77851" y="37973"/>
                    <a:pt x="76073" y="37973"/>
                  </a:cubicBezTo>
                  <a:cubicBezTo>
                    <a:pt x="74295" y="37973"/>
                    <a:pt x="72771" y="37338"/>
                    <a:pt x="71628" y="36068"/>
                  </a:cubicBezTo>
                  <a:cubicBezTo>
                    <a:pt x="70485" y="34798"/>
                    <a:pt x="69850" y="33401"/>
                    <a:pt x="69850" y="31623"/>
                  </a:cubicBezTo>
                  <a:cubicBezTo>
                    <a:pt x="69850" y="29845"/>
                    <a:pt x="70485" y="28321"/>
                    <a:pt x="71628" y="27178"/>
                  </a:cubicBezTo>
                  <a:cubicBezTo>
                    <a:pt x="72771" y="26035"/>
                    <a:pt x="74422" y="25273"/>
                    <a:pt x="76073" y="25273"/>
                  </a:cubicBezTo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461247" y="3117694"/>
            <a:ext cx="3432172" cy="2546347"/>
            <a:chOff x="0" y="0"/>
            <a:chExt cx="3432175" cy="25463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3305175" cy="2419223"/>
            </a:xfrm>
            <a:custGeom>
              <a:avLst/>
              <a:gdLst/>
              <a:ahLst/>
              <a:cxnLst/>
              <a:rect r="r" b="b" t="t" l="l"/>
              <a:pathLst>
                <a:path h="2419223" w="3305175">
                  <a:moveTo>
                    <a:pt x="0" y="2400554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3286506" y="0"/>
                  </a:lnTo>
                  <a:cubicBezTo>
                    <a:pt x="3289046" y="0"/>
                    <a:pt x="3291332" y="508"/>
                    <a:pt x="3293618" y="1397"/>
                  </a:cubicBezTo>
                  <a:cubicBezTo>
                    <a:pt x="3295904" y="2286"/>
                    <a:pt x="3297936" y="3683"/>
                    <a:pt x="3299714" y="5461"/>
                  </a:cubicBezTo>
                  <a:cubicBezTo>
                    <a:pt x="3301492" y="7239"/>
                    <a:pt x="3302762" y="9271"/>
                    <a:pt x="3303778" y="11557"/>
                  </a:cubicBezTo>
                  <a:cubicBezTo>
                    <a:pt x="3304794" y="13843"/>
                    <a:pt x="3305175" y="16256"/>
                    <a:pt x="3305175" y="18796"/>
                  </a:cubicBezTo>
                  <a:lnTo>
                    <a:pt x="3305175" y="2400554"/>
                  </a:lnTo>
                  <a:cubicBezTo>
                    <a:pt x="3305175" y="2402967"/>
                    <a:pt x="3304667" y="2405380"/>
                    <a:pt x="3303778" y="2407666"/>
                  </a:cubicBezTo>
                  <a:cubicBezTo>
                    <a:pt x="3302889" y="2409952"/>
                    <a:pt x="3301492" y="2411984"/>
                    <a:pt x="3299714" y="2413762"/>
                  </a:cubicBezTo>
                  <a:cubicBezTo>
                    <a:pt x="3297936" y="2415540"/>
                    <a:pt x="3295904" y="2416937"/>
                    <a:pt x="3293618" y="2417826"/>
                  </a:cubicBezTo>
                  <a:cubicBezTo>
                    <a:pt x="3291332" y="2418715"/>
                    <a:pt x="3288919" y="2419223"/>
                    <a:pt x="3286506" y="2419223"/>
                  </a:cubicBezTo>
                  <a:lnTo>
                    <a:pt x="18796" y="2419223"/>
                  </a:lnTo>
                  <a:cubicBezTo>
                    <a:pt x="16256" y="2419223"/>
                    <a:pt x="13843" y="2418715"/>
                    <a:pt x="11557" y="2417826"/>
                  </a:cubicBezTo>
                  <a:cubicBezTo>
                    <a:pt x="9271" y="2416937"/>
                    <a:pt x="7239" y="2415540"/>
                    <a:pt x="5461" y="2413762"/>
                  </a:cubicBezTo>
                  <a:cubicBezTo>
                    <a:pt x="3683" y="2411984"/>
                    <a:pt x="2413" y="2409952"/>
                    <a:pt x="1397" y="2407666"/>
                  </a:cubicBezTo>
                  <a:cubicBezTo>
                    <a:pt x="381" y="2405380"/>
                    <a:pt x="0" y="2402967"/>
                    <a:pt x="0" y="2400554"/>
                  </a:cubicBezTo>
                </a:path>
              </a:pathLst>
            </a:custGeom>
            <a:solidFill>
              <a:srgbClr val="3E3E3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6121" y="206248"/>
              <a:ext cx="457454" cy="457581"/>
            </a:xfrm>
            <a:custGeom>
              <a:avLst/>
              <a:gdLst/>
              <a:ahLst/>
              <a:cxnLst/>
              <a:rect r="r" b="b" t="t" l="l"/>
              <a:pathLst>
                <a:path h="457581" w="457454">
                  <a:moveTo>
                    <a:pt x="457454" y="228727"/>
                  </a:moveTo>
                  <a:cubicBezTo>
                    <a:pt x="457454" y="236220"/>
                    <a:pt x="457073" y="243713"/>
                    <a:pt x="456311" y="251079"/>
                  </a:cubicBezTo>
                  <a:cubicBezTo>
                    <a:pt x="455549" y="258445"/>
                    <a:pt x="454533" y="265938"/>
                    <a:pt x="453009" y="273304"/>
                  </a:cubicBezTo>
                  <a:cubicBezTo>
                    <a:pt x="451485" y="280670"/>
                    <a:pt x="449707" y="287909"/>
                    <a:pt x="447548" y="295021"/>
                  </a:cubicBezTo>
                  <a:cubicBezTo>
                    <a:pt x="445389" y="302133"/>
                    <a:pt x="442849" y="309245"/>
                    <a:pt x="439928" y="316103"/>
                  </a:cubicBezTo>
                  <a:cubicBezTo>
                    <a:pt x="437007" y="322961"/>
                    <a:pt x="433832" y="329819"/>
                    <a:pt x="430276" y="336423"/>
                  </a:cubicBezTo>
                  <a:cubicBezTo>
                    <a:pt x="426720" y="343027"/>
                    <a:pt x="422910" y="349377"/>
                    <a:pt x="418719" y="355727"/>
                  </a:cubicBezTo>
                  <a:cubicBezTo>
                    <a:pt x="414528" y="362077"/>
                    <a:pt x="410083" y="367919"/>
                    <a:pt x="405384" y="373761"/>
                  </a:cubicBezTo>
                  <a:cubicBezTo>
                    <a:pt x="400685" y="379603"/>
                    <a:pt x="395605" y="385064"/>
                    <a:pt x="390271" y="390398"/>
                  </a:cubicBezTo>
                  <a:cubicBezTo>
                    <a:pt x="384937" y="395732"/>
                    <a:pt x="379476" y="400685"/>
                    <a:pt x="373634" y="405511"/>
                  </a:cubicBezTo>
                  <a:cubicBezTo>
                    <a:pt x="367792" y="410337"/>
                    <a:pt x="361823" y="414782"/>
                    <a:pt x="355600" y="418846"/>
                  </a:cubicBezTo>
                  <a:cubicBezTo>
                    <a:pt x="349377" y="422910"/>
                    <a:pt x="343027" y="426847"/>
                    <a:pt x="336423" y="430403"/>
                  </a:cubicBezTo>
                  <a:cubicBezTo>
                    <a:pt x="329819" y="433959"/>
                    <a:pt x="323088" y="437134"/>
                    <a:pt x="316103" y="440055"/>
                  </a:cubicBezTo>
                  <a:cubicBezTo>
                    <a:pt x="309118" y="442976"/>
                    <a:pt x="302133" y="445389"/>
                    <a:pt x="295021" y="447675"/>
                  </a:cubicBezTo>
                  <a:cubicBezTo>
                    <a:pt x="287909" y="449961"/>
                    <a:pt x="280543" y="451612"/>
                    <a:pt x="273304" y="453136"/>
                  </a:cubicBezTo>
                  <a:cubicBezTo>
                    <a:pt x="266065" y="454660"/>
                    <a:pt x="258572" y="455676"/>
                    <a:pt x="251079" y="456438"/>
                  </a:cubicBezTo>
                  <a:cubicBezTo>
                    <a:pt x="243586" y="457200"/>
                    <a:pt x="236220" y="457581"/>
                    <a:pt x="228727" y="457581"/>
                  </a:cubicBezTo>
                  <a:cubicBezTo>
                    <a:pt x="221234" y="457581"/>
                    <a:pt x="213741" y="457200"/>
                    <a:pt x="206375" y="456438"/>
                  </a:cubicBezTo>
                  <a:cubicBezTo>
                    <a:pt x="199009" y="455676"/>
                    <a:pt x="191516" y="454660"/>
                    <a:pt x="184150" y="453136"/>
                  </a:cubicBezTo>
                  <a:cubicBezTo>
                    <a:pt x="176784" y="451612"/>
                    <a:pt x="169545" y="449834"/>
                    <a:pt x="162433" y="447675"/>
                  </a:cubicBezTo>
                  <a:cubicBezTo>
                    <a:pt x="155321" y="445516"/>
                    <a:pt x="148209" y="442976"/>
                    <a:pt x="141351" y="440055"/>
                  </a:cubicBezTo>
                  <a:cubicBezTo>
                    <a:pt x="134493" y="437134"/>
                    <a:pt x="127635" y="433959"/>
                    <a:pt x="121031" y="430403"/>
                  </a:cubicBezTo>
                  <a:cubicBezTo>
                    <a:pt x="114427" y="426847"/>
                    <a:pt x="107950" y="423037"/>
                    <a:pt x="101727" y="418846"/>
                  </a:cubicBezTo>
                  <a:cubicBezTo>
                    <a:pt x="95504" y="414655"/>
                    <a:pt x="89535" y="410210"/>
                    <a:pt x="83693" y="405511"/>
                  </a:cubicBezTo>
                  <a:cubicBezTo>
                    <a:pt x="77851" y="400812"/>
                    <a:pt x="72390" y="395732"/>
                    <a:pt x="67056" y="390398"/>
                  </a:cubicBezTo>
                  <a:cubicBezTo>
                    <a:pt x="61722" y="385064"/>
                    <a:pt x="56769" y="379603"/>
                    <a:pt x="51943" y="373761"/>
                  </a:cubicBezTo>
                  <a:cubicBezTo>
                    <a:pt x="47117" y="367919"/>
                    <a:pt x="42799" y="361950"/>
                    <a:pt x="38608" y="355727"/>
                  </a:cubicBezTo>
                  <a:cubicBezTo>
                    <a:pt x="34417" y="349504"/>
                    <a:pt x="30607" y="343154"/>
                    <a:pt x="27051" y="336423"/>
                  </a:cubicBezTo>
                  <a:cubicBezTo>
                    <a:pt x="23495" y="329692"/>
                    <a:pt x="20320" y="323088"/>
                    <a:pt x="17526" y="316103"/>
                  </a:cubicBezTo>
                  <a:cubicBezTo>
                    <a:pt x="14732" y="309118"/>
                    <a:pt x="12192" y="302133"/>
                    <a:pt x="9906" y="295021"/>
                  </a:cubicBezTo>
                  <a:cubicBezTo>
                    <a:pt x="7620" y="287909"/>
                    <a:pt x="5969" y="280543"/>
                    <a:pt x="4445" y="273304"/>
                  </a:cubicBezTo>
                  <a:cubicBezTo>
                    <a:pt x="2921" y="266065"/>
                    <a:pt x="1905" y="258572"/>
                    <a:pt x="1143" y="251079"/>
                  </a:cubicBezTo>
                  <a:cubicBezTo>
                    <a:pt x="381" y="243586"/>
                    <a:pt x="0" y="236220"/>
                    <a:pt x="0" y="228727"/>
                  </a:cubicBezTo>
                  <a:cubicBezTo>
                    <a:pt x="0" y="221234"/>
                    <a:pt x="381" y="213741"/>
                    <a:pt x="1143" y="206375"/>
                  </a:cubicBezTo>
                  <a:cubicBezTo>
                    <a:pt x="1905" y="199009"/>
                    <a:pt x="2921" y="191516"/>
                    <a:pt x="4445" y="184150"/>
                  </a:cubicBezTo>
                  <a:cubicBezTo>
                    <a:pt x="5969" y="176784"/>
                    <a:pt x="7747" y="169545"/>
                    <a:pt x="9906" y="162433"/>
                  </a:cubicBezTo>
                  <a:cubicBezTo>
                    <a:pt x="12065" y="155321"/>
                    <a:pt x="14605" y="148209"/>
                    <a:pt x="17526" y="141351"/>
                  </a:cubicBezTo>
                  <a:cubicBezTo>
                    <a:pt x="20447" y="134493"/>
                    <a:pt x="23622" y="127635"/>
                    <a:pt x="27051" y="121031"/>
                  </a:cubicBezTo>
                  <a:cubicBezTo>
                    <a:pt x="30480" y="114427"/>
                    <a:pt x="34417" y="108077"/>
                    <a:pt x="38608" y="101854"/>
                  </a:cubicBezTo>
                  <a:cubicBezTo>
                    <a:pt x="42799" y="95631"/>
                    <a:pt x="47244" y="89662"/>
                    <a:pt x="51943" y="83820"/>
                  </a:cubicBezTo>
                  <a:cubicBezTo>
                    <a:pt x="56642" y="77978"/>
                    <a:pt x="61722" y="72517"/>
                    <a:pt x="67056" y="67183"/>
                  </a:cubicBezTo>
                  <a:cubicBezTo>
                    <a:pt x="72390" y="61849"/>
                    <a:pt x="77851" y="56896"/>
                    <a:pt x="83693" y="52070"/>
                  </a:cubicBezTo>
                  <a:cubicBezTo>
                    <a:pt x="89535" y="47244"/>
                    <a:pt x="95504" y="42926"/>
                    <a:pt x="101727" y="38735"/>
                  </a:cubicBezTo>
                  <a:cubicBezTo>
                    <a:pt x="107950" y="34544"/>
                    <a:pt x="114427" y="30734"/>
                    <a:pt x="121031" y="27178"/>
                  </a:cubicBezTo>
                  <a:cubicBezTo>
                    <a:pt x="127635" y="23622"/>
                    <a:pt x="134366" y="20447"/>
                    <a:pt x="141351" y="17526"/>
                  </a:cubicBezTo>
                  <a:cubicBezTo>
                    <a:pt x="148336" y="14605"/>
                    <a:pt x="155321" y="12192"/>
                    <a:pt x="162433" y="9906"/>
                  </a:cubicBezTo>
                  <a:cubicBezTo>
                    <a:pt x="169545" y="7620"/>
                    <a:pt x="176911" y="5969"/>
                    <a:pt x="184150" y="4445"/>
                  </a:cubicBezTo>
                  <a:cubicBezTo>
                    <a:pt x="191389" y="2921"/>
                    <a:pt x="198882" y="1905"/>
                    <a:pt x="206375" y="1143"/>
                  </a:cubicBezTo>
                  <a:cubicBezTo>
                    <a:pt x="213868" y="381"/>
                    <a:pt x="221234" y="0"/>
                    <a:pt x="228727" y="0"/>
                  </a:cubicBezTo>
                  <a:cubicBezTo>
                    <a:pt x="236220" y="0"/>
                    <a:pt x="243713" y="381"/>
                    <a:pt x="251079" y="1143"/>
                  </a:cubicBezTo>
                  <a:cubicBezTo>
                    <a:pt x="258445" y="1905"/>
                    <a:pt x="265938" y="2921"/>
                    <a:pt x="273304" y="4445"/>
                  </a:cubicBezTo>
                  <a:cubicBezTo>
                    <a:pt x="280670" y="5969"/>
                    <a:pt x="287909" y="7747"/>
                    <a:pt x="295021" y="9906"/>
                  </a:cubicBezTo>
                  <a:cubicBezTo>
                    <a:pt x="302133" y="12065"/>
                    <a:pt x="309245" y="14605"/>
                    <a:pt x="316103" y="17526"/>
                  </a:cubicBezTo>
                  <a:cubicBezTo>
                    <a:pt x="322961" y="20447"/>
                    <a:pt x="329819" y="23622"/>
                    <a:pt x="336423" y="27178"/>
                  </a:cubicBezTo>
                  <a:cubicBezTo>
                    <a:pt x="343027" y="30734"/>
                    <a:pt x="349377" y="34544"/>
                    <a:pt x="355600" y="38735"/>
                  </a:cubicBezTo>
                  <a:cubicBezTo>
                    <a:pt x="361823" y="42926"/>
                    <a:pt x="367792" y="47371"/>
                    <a:pt x="373634" y="52070"/>
                  </a:cubicBezTo>
                  <a:cubicBezTo>
                    <a:pt x="379476" y="56769"/>
                    <a:pt x="384937" y="61849"/>
                    <a:pt x="390271" y="67183"/>
                  </a:cubicBezTo>
                  <a:cubicBezTo>
                    <a:pt x="395605" y="72517"/>
                    <a:pt x="400558" y="77978"/>
                    <a:pt x="405384" y="83820"/>
                  </a:cubicBezTo>
                  <a:cubicBezTo>
                    <a:pt x="410210" y="89662"/>
                    <a:pt x="414655" y="95631"/>
                    <a:pt x="418719" y="101854"/>
                  </a:cubicBezTo>
                  <a:cubicBezTo>
                    <a:pt x="422783" y="108077"/>
                    <a:pt x="426720" y="114427"/>
                    <a:pt x="430276" y="121031"/>
                  </a:cubicBezTo>
                  <a:cubicBezTo>
                    <a:pt x="433832" y="127635"/>
                    <a:pt x="437007" y="134366"/>
                    <a:pt x="439928" y="141351"/>
                  </a:cubicBezTo>
                  <a:cubicBezTo>
                    <a:pt x="442849" y="148336"/>
                    <a:pt x="445262" y="155321"/>
                    <a:pt x="447548" y="162433"/>
                  </a:cubicBezTo>
                  <a:cubicBezTo>
                    <a:pt x="449834" y="169545"/>
                    <a:pt x="451485" y="176784"/>
                    <a:pt x="453009" y="184150"/>
                  </a:cubicBezTo>
                  <a:cubicBezTo>
                    <a:pt x="454533" y="191516"/>
                    <a:pt x="455549" y="198882"/>
                    <a:pt x="456311" y="206375"/>
                  </a:cubicBezTo>
                  <a:cubicBezTo>
                    <a:pt x="457073" y="213868"/>
                    <a:pt x="457454" y="221234"/>
                    <a:pt x="457454" y="228727"/>
                  </a:cubicBezTo>
                </a:path>
              </a:pathLst>
            </a:custGeom>
            <a:solidFill>
              <a:srgbClr val="FA95A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42900" y="342773"/>
              <a:ext cx="177038" cy="177165"/>
            </a:xfrm>
            <a:custGeom>
              <a:avLst/>
              <a:gdLst/>
              <a:ahLst/>
              <a:cxnLst/>
              <a:rect r="r" b="b" t="t" l="l"/>
              <a:pathLst>
                <a:path h="177165" w="177038">
                  <a:moveTo>
                    <a:pt x="94869" y="12700"/>
                  </a:moveTo>
                  <a:cubicBezTo>
                    <a:pt x="98298" y="12700"/>
                    <a:pt x="101219" y="15494"/>
                    <a:pt x="101219" y="19050"/>
                  </a:cubicBezTo>
                  <a:lnTo>
                    <a:pt x="101219" y="158242"/>
                  </a:lnTo>
                  <a:cubicBezTo>
                    <a:pt x="101219" y="161671"/>
                    <a:pt x="98425" y="164592"/>
                    <a:pt x="94869" y="164592"/>
                  </a:cubicBezTo>
                  <a:lnTo>
                    <a:pt x="82169" y="164592"/>
                  </a:lnTo>
                  <a:cubicBezTo>
                    <a:pt x="78740" y="164592"/>
                    <a:pt x="75819" y="161798"/>
                    <a:pt x="75819" y="158242"/>
                  </a:cubicBezTo>
                  <a:lnTo>
                    <a:pt x="75819" y="19050"/>
                  </a:lnTo>
                  <a:cubicBezTo>
                    <a:pt x="75819" y="15621"/>
                    <a:pt x="78613" y="12700"/>
                    <a:pt x="82169" y="12700"/>
                  </a:cubicBezTo>
                  <a:lnTo>
                    <a:pt x="94869" y="12700"/>
                  </a:lnTo>
                  <a:close/>
                  <a:moveTo>
                    <a:pt x="82169" y="0"/>
                  </a:moveTo>
                  <a:cubicBezTo>
                    <a:pt x="71628" y="0"/>
                    <a:pt x="63246" y="8509"/>
                    <a:pt x="63246" y="18923"/>
                  </a:cubicBezTo>
                  <a:lnTo>
                    <a:pt x="63246" y="158242"/>
                  </a:lnTo>
                  <a:cubicBezTo>
                    <a:pt x="63246" y="168783"/>
                    <a:pt x="71755" y="177165"/>
                    <a:pt x="82169" y="177165"/>
                  </a:cubicBezTo>
                  <a:lnTo>
                    <a:pt x="94869" y="177165"/>
                  </a:lnTo>
                  <a:cubicBezTo>
                    <a:pt x="105410" y="177165"/>
                    <a:pt x="113792" y="168656"/>
                    <a:pt x="113792" y="158242"/>
                  </a:cubicBezTo>
                  <a:lnTo>
                    <a:pt x="113792" y="19050"/>
                  </a:lnTo>
                  <a:cubicBezTo>
                    <a:pt x="113792" y="8509"/>
                    <a:pt x="105283" y="127"/>
                    <a:pt x="94869" y="127"/>
                  </a:cubicBezTo>
                  <a:lnTo>
                    <a:pt x="82169" y="127"/>
                  </a:lnTo>
                  <a:close/>
                  <a:moveTo>
                    <a:pt x="31623" y="88519"/>
                  </a:moveTo>
                  <a:cubicBezTo>
                    <a:pt x="35052" y="88519"/>
                    <a:pt x="37973" y="91313"/>
                    <a:pt x="37973" y="94869"/>
                  </a:cubicBezTo>
                  <a:lnTo>
                    <a:pt x="37973" y="158115"/>
                  </a:lnTo>
                  <a:cubicBezTo>
                    <a:pt x="37973" y="161544"/>
                    <a:pt x="35179" y="164465"/>
                    <a:pt x="31623" y="164465"/>
                  </a:cubicBezTo>
                  <a:lnTo>
                    <a:pt x="18923" y="164465"/>
                  </a:lnTo>
                  <a:cubicBezTo>
                    <a:pt x="15494" y="164465"/>
                    <a:pt x="12573" y="161671"/>
                    <a:pt x="12573" y="158115"/>
                  </a:cubicBezTo>
                  <a:lnTo>
                    <a:pt x="12573" y="94996"/>
                  </a:lnTo>
                  <a:cubicBezTo>
                    <a:pt x="12573" y="91567"/>
                    <a:pt x="15367" y="88646"/>
                    <a:pt x="18923" y="88646"/>
                  </a:cubicBezTo>
                  <a:lnTo>
                    <a:pt x="31623" y="88646"/>
                  </a:lnTo>
                  <a:close/>
                  <a:moveTo>
                    <a:pt x="18923" y="75819"/>
                  </a:moveTo>
                  <a:cubicBezTo>
                    <a:pt x="8382" y="75819"/>
                    <a:pt x="0" y="84328"/>
                    <a:pt x="0" y="94742"/>
                  </a:cubicBezTo>
                  <a:lnTo>
                    <a:pt x="0" y="157988"/>
                  </a:lnTo>
                  <a:cubicBezTo>
                    <a:pt x="0" y="168529"/>
                    <a:pt x="8509" y="176911"/>
                    <a:pt x="18923" y="176911"/>
                  </a:cubicBezTo>
                  <a:lnTo>
                    <a:pt x="31623" y="176911"/>
                  </a:lnTo>
                  <a:cubicBezTo>
                    <a:pt x="42037" y="176911"/>
                    <a:pt x="50546" y="168402"/>
                    <a:pt x="50546" y="157988"/>
                  </a:cubicBezTo>
                  <a:lnTo>
                    <a:pt x="50546" y="94996"/>
                  </a:lnTo>
                  <a:cubicBezTo>
                    <a:pt x="50546" y="84582"/>
                    <a:pt x="42037" y="76073"/>
                    <a:pt x="31623" y="76073"/>
                  </a:cubicBezTo>
                  <a:lnTo>
                    <a:pt x="18923" y="76073"/>
                  </a:lnTo>
                  <a:close/>
                  <a:moveTo>
                    <a:pt x="145415" y="37846"/>
                  </a:moveTo>
                  <a:lnTo>
                    <a:pt x="158115" y="37846"/>
                  </a:lnTo>
                  <a:cubicBezTo>
                    <a:pt x="161544" y="37846"/>
                    <a:pt x="164465" y="40640"/>
                    <a:pt x="164465" y="44196"/>
                  </a:cubicBezTo>
                  <a:lnTo>
                    <a:pt x="164465" y="157988"/>
                  </a:lnTo>
                  <a:cubicBezTo>
                    <a:pt x="164465" y="161417"/>
                    <a:pt x="161671" y="164338"/>
                    <a:pt x="158115" y="164338"/>
                  </a:cubicBezTo>
                  <a:lnTo>
                    <a:pt x="145415" y="164338"/>
                  </a:lnTo>
                  <a:cubicBezTo>
                    <a:pt x="141986" y="164338"/>
                    <a:pt x="139065" y="161544"/>
                    <a:pt x="139065" y="157988"/>
                  </a:cubicBezTo>
                  <a:lnTo>
                    <a:pt x="139065" y="44323"/>
                  </a:lnTo>
                  <a:cubicBezTo>
                    <a:pt x="139065" y="40894"/>
                    <a:pt x="141859" y="37973"/>
                    <a:pt x="145415" y="37973"/>
                  </a:cubicBezTo>
                  <a:close/>
                  <a:moveTo>
                    <a:pt x="126492" y="44196"/>
                  </a:moveTo>
                  <a:lnTo>
                    <a:pt x="126492" y="157988"/>
                  </a:lnTo>
                  <a:cubicBezTo>
                    <a:pt x="126492" y="168529"/>
                    <a:pt x="135001" y="176911"/>
                    <a:pt x="145415" y="176911"/>
                  </a:cubicBezTo>
                  <a:lnTo>
                    <a:pt x="158115" y="176911"/>
                  </a:lnTo>
                  <a:cubicBezTo>
                    <a:pt x="168656" y="176911"/>
                    <a:pt x="177038" y="168402"/>
                    <a:pt x="177038" y="157988"/>
                  </a:cubicBezTo>
                  <a:lnTo>
                    <a:pt x="177038" y="44323"/>
                  </a:lnTo>
                  <a:cubicBezTo>
                    <a:pt x="177038" y="33909"/>
                    <a:pt x="168529" y="25400"/>
                    <a:pt x="158115" y="25400"/>
                  </a:cubicBezTo>
                  <a:lnTo>
                    <a:pt x="145415" y="25400"/>
                  </a:lnTo>
                  <a:cubicBezTo>
                    <a:pt x="134874" y="25400"/>
                    <a:pt x="126492" y="33909"/>
                    <a:pt x="126492" y="44323"/>
                  </a:cubicBezTo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00075" y="1952825"/>
            <a:ext cx="7895434" cy="27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Atribuição e Rastreabilidade: Responsabilidade Clara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0810" y="2434857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6572" y="2629643"/>
            <a:ext cx="10032644" cy="43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Após o registro, o incidente é imediatamente classificado e atribuído ao técnico mais adequado para a sua resolução, garantindo um fluxo de trabalho otimizado e transparente.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0094" y="4263657"/>
            <a:ext cx="2977667" cy="93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Cada incidente é direcionado a um técnico específico com base em sua especialidade e carga de trabalho. Isso personaliza o atendimento e agiliza a resolução.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10050" y="4263657"/>
            <a:ext cx="3067231" cy="117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 atribuição facilita o controle de quem está cuidando do problema, evitando duplicidade de esforços e garantindo que nenhum incidente fique sem acompanhamento. Todas as ações do técnico são registradas.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70016" y="4263657"/>
            <a:ext cx="2943968" cy="117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Essa etapa estabelece clareza e responsabilidade no processo, permitindo que o usuário saiba quem está trabalhando em seu problema e o técnico tenha total propriedade sobre a solução.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0075" y="5673357"/>
            <a:ext cx="7190661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 visibilidade de quem é o responsável acelera a comunicação e aumenta a confiança na equipe de suporte.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0094" y="3886276"/>
            <a:ext cx="1576778" cy="26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Técnico Responsável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10050" y="3886276"/>
            <a:ext cx="1593961" cy="26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Controle Centralizado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70016" y="3886276"/>
            <a:ext cx="2047694" cy="26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Clareza e Responsabilidade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2543023"/>
            <a:ext cx="3876675" cy="2343150"/>
            <a:chOff x="0" y="0"/>
            <a:chExt cx="5168900" cy="3124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8900" cy="3124200"/>
            </a:xfrm>
            <a:custGeom>
              <a:avLst/>
              <a:gdLst/>
              <a:ahLst/>
              <a:cxnLst/>
              <a:rect r="r" b="b" t="t" l="l"/>
              <a:pathLst>
                <a:path h="3124200" w="5168900">
                  <a:moveTo>
                    <a:pt x="25019" y="0"/>
                  </a:moveTo>
                  <a:cubicBezTo>
                    <a:pt x="18161" y="0"/>
                    <a:pt x="12192" y="2413"/>
                    <a:pt x="7366" y="7366"/>
                  </a:cubicBezTo>
                  <a:cubicBezTo>
                    <a:pt x="2540" y="12319"/>
                    <a:pt x="0" y="18161"/>
                    <a:pt x="0" y="25019"/>
                  </a:cubicBezTo>
                  <a:lnTo>
                    <a:pt x="0" y="3099181"/>
                  </a:lnTo>
                  <a:cubicBezTo>
                    <a:pt x="0" y="3106039"/>
                    <a:pt x="2413" y="3112008"/>
                    <a:pt x="7366" y="3116834"/>
                  </a:cubicBezTo>
                  <a:cubicBezTo>
                    <a:pt x="12319" y="3121660"/>
                    <a:pt x="18161" y="3124200"/>
                    <a:pt x="25019" y="3124200"/>
                  </a:cubicBezTo>
                  <a:lnTo>
                    <a:pt x="5143881" y="3124200"/>
                  </a:lnTo>
                  <a:cubicBezTo>
                    <a:pt x="5150739" y="3124200"/>
                    <a:pt x="5156708" y="3121787"/>
                    <a:pt x="5161534" y="3116834"/>
                  </a:cubicBezTo>
                  <a:cubicBezTo>
                    <a:pt x="5166360" y="3111881"/>
                    <a:pt x="5168900" y="3106039"/>
                    <a:pt x="5168900" y="3099181"/>
                  </a:cubicBezTo>
                  <a:lnTo>
                    <a:pt x="5168900" y="25019"/>
                  </a:lnTo>
                  <a:cubicBezTo>
                    <a:pt x="5168900" y="18161"/>
                    <a:pt x="5166487" y="12192"/>
                    <a:pt x="5161534" y="7366"/>
                  </a:cubicBezTo>
                  <a:cubicBezTo>
                    <a:pt x="5156581" y="2540"/>
                    <a:pt x="5150739" y="0"/>
                    <a:pt x="514388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867275" y="3457423"/>
            <a:ext cx="47625" cy="47625"/>
            <a:chOff x="0" y="0"/>
            <a:chExt cx="47625" cy="47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E0D6DE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867275" y="4228948"/>
            <a:ext cx="47625" cy="47625"/>
            <a:chOff x="0" y="0"/>
            <a:chExt cx="47625" cy="47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E0D6D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867275" y="5000473"/>
            <a:ext cx="47625" cy="47625"/>
            <a:chOff x="0" y="0"/>
            <a:chExt cx="47625" cy="47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E0D6DE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00075" y="1876625"/>
            <a:ext cx="9423283" cy="27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Serviços Afetados e Atualizações: Acompanhamento Detalhado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30565" y="2415807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67275" y="2504923"/>
            <a:ext cx="5700131" cy="665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Para uma gestão eficaz, cada incidente é associado a um serviço de TI específico da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e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mpresa. Isso não só ajuda na priorização, mas também na compreensão do impacto sistêmico do problema.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87388" y="3263532"/>
            <a:ext cx="5797448" cy="235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b="true" sz="1181">
                <a:solidFill>
                  <a:srgbClr val="E0D6DE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Vínculo com Serviços: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Todo incidente é obrigatoriamente ligado a um serviço da </a:t>
            </a:r>
          </a:p>
          <a:p>
            <a:pPr algn="l">
              <a:lnSpc>
                <a:spcPts val="947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empresa, como rede, e-mail, sistema ERP, impressora, acesso à internet, etc. Esta </a:t>
            </a:r>
          </a:p>
          <a:p>
            <a:pPr algn="l">
              <a:lnSpc>
                <a:spcPts val="280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categorização é vital para análise e melhoria contínua.</a:t>
            </a:r>
          </a:p>
          <a:p>
            <a:pPr algn="l">
              <a:lnSpc>
                <a:spcPts val="1697"/>
              </a:lnSpc>
            </a:pPr>
            <a:r>
              <a:rPr lang="en-US" b="true" sz="1181">
                <a:solidFill>
                  <a:srgbClr val="E0D6DE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Atualizações em Tempo Real: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Durante o atendimento, tanto o técnico quanto o usuário </a:t>
            </a:r>
          </a:p>
          <a:p>
            <a:pPr algn="l">
              <a:lnSpc>
                <a:spcPts val="220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podem registrar atualizações, comentários e anexar arquivos. Isso mantém todos </a:t>
            </a:r>
          </a:p>
          <a:p>
            <a:pPr algn="l">
              <a:lnSpc>
                <a:spcPts val="1547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informados sobre o progresso e as ações tomadas.</a:t>
            </a:r>
          </a:p>
          <a:p>
            <a:pPr algn="l">
              <a:lnSpc>
                <a:spcPts val="2953"/>
              </a:lnSpc>
            </a:pPr>
            <a:r>
              <a:rPr lang="en-US" b="true" sz="1181">
                <a:solidFill>
                  <a:srgbClr val="E0D6DE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Transparência: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A funcionalidade de atualização permite acompanhar o progresso em </a:t>
            </a:r>
          </a:p>
          <a:p>
            <a:pPr algn="l">
              <a:lnSpc>
                <a:spcPts val="947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tempo real, registrar observações importantes, soluções temporárias e informações </a:t>
            </a:r>
          </a:p>
          <a:p>
            <a:pPr algn="l">
              <a:lnSpc>
                <a:spcPts val="2878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adicionais que surgem durante a investigação.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0075" y="5759082"/>
            <a:ext cx="8866822" cy="313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8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Essa ligação clara entre incidentes e serviços é fundamental para identificar pontos fracos na infraestrutura e priorizar investimentos.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36572" y="3536794"/>
            <a:ext cx="2917822" cy="307972"/>
            <a:chOff x="0" y="0"/>
            <a:chExt cx="2917825" cy="307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2790825" cy="180975"/>
            </a:xfrm>
            <a:custGeom>
              <a:avLst/>
              <a:gdLst/>
              <a:ahLst/>
              <a:cxnLst/>
              <a:rect r="r" b="b" t="t" l="l"/>
              <a:pathLst>
                <a:path h="180975" w="2790825">
                  <a:moveTo>
                    <a:pt x="0" y="162179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2772156" y="0"/>
                  </a:lnTo>
                  <a:cubicBezTo>
                    <a:pt x="2774696" y="0"/>
                    <a:pt x="2776982" y="508"/>
                    <a:pt x="2779268" y="1397"/>
                  </a:cubicBezTo>
                  <a:cubicBezTo>
                    <a:pt x="2781554" y="2286"/>
                    <a:pt x="2783586" y="3683"/>
                    <a:pt x="2785364" y="5461"/>
                  </a:cubicBezTo>
                  <a:cubicBezTo>
                    <a:pt x="2787142" y="7239"/>
                    <a:pt x="2788412" y="9271"/>
                    <a:pt x="2789428" y="11557"/>
                  </a:cubicBezTo>
                  <a:cubicBezTo>
                    <a:pt x="2790444" y="13843"/>
                    <a:pt x="2790825" y="16256"/>
                    <a:pt x="2790825" y="18796"/>
                  </a:cubicBezTo>
                  <a:lnTo>
                    <a:pt x="2790825" y="162306"/>
                  </a:lnTo>
                  <a:cubicBezTo>
                    <a:pt x="2790825" y="164846"/>
                    <a:pt x="2790317" y="167132"/>
                    <a:pt x="2789428" y="169418"/>
                  </a:cubicBezTo>
                  <a:cubicBezTo>
                    <a:pt x="2788539" y="171704"/>
                    <a:pt x="2787142" y="173736"/>
                    <a:pt x="2785364" y="175514"/>
                  </a:cubicBezTo>
                  <a:cubicBezTo>
                    <a:pt x="2783586" y="177292"/>
                    <a:pt x="2781554" y="178689"/>
                    <a:pt x="2779268" y="179578"/>
                  </a:cubicBezTo>
                  <a:cubicBezTo>
                    <a:pt x="2776982" y="180467"/>
                    <a:pt x="2774569" y="180975"/>
                    <a:pt x="2772156" y="180975"/>
                  </a:cubicBezTo>
                  <a:lnTo>
                    <a:pt x="18796" y="180975"/>
                  </a:lnTo>
                  <a:cubicBezTo>
                    <a:pt x="16256" y="180975"/>
                    <a:pt x="13970" y="180467"/>
                    <a:pt x="11557" y="179578"/>
                  </a:cubicBezTo>
                  <a:cubicBezTo>
                    <a:pt x="9144" y="178689"/>
                    <a:pt x="7239" y="177292"/>
                    <a:pt x="5461" y="175514"/>
                  </a:cubicBezTo>
                  <a:cubicBezTo>
                    <a:pt x="3683" y="173736"/>
                    <a:pt x="2413" y="171704"/>
                    <a:pt x="1397" y="169418"/>
                  </a:cubicBezTo>
                  <a:cubicBezTo>
                    <a:pt x="381" y="167132"/>
                    <a:pt x="0" y="164719"/>
                    <a:pt x="0" y="162179"/>
                  </a:cubicBezTo>
                </a:path>
              </a:pathLst>
            </a:custGeom>
            <a:solidFill>
              <a:srgbClr val="3E3E3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2657602" cy="180975"/>
            </a:xfrm>
            <a:custGeom>
              <a:avLst/>
              <a:gdLst/>
              <a:ahLst/>
              <a:cxnLst/>
              <a:rect r="r" b="b" t="t" l="l"/>
              <a:pathLst>
                <a:path h="180975" w="2657602">
                  <a:moveTo>
                    <a:pt x="0" y="162179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2638806" y="0"/>
                  </a:lnTo>
                  <a:cubicBezTo>
                    <a:pt x="2641346" y="0"/>
                    <a:pt x="2643632" y="508"/>
                    <a:pt x="2646045" y="1397"/>
                  </a:cubicBezTo>
                  <a:cubicBezTo>
                    <a:pt x="2648458" y="2286"/>
                    <a:pt x="2650363" y="3683"/>
                    <a:pt x="2652141" y="5461"/>
                  </a:cubicBezTo>
                  <a:cubicBezTo>
                    <a:pt x="2653919" y="7239"/>
                    <a:pt x="2655189" y="9271"/>
                    <a:pt x="2656205" y="11557"/>
                  </a:cubicBezTo>
                  <a:cubicBezTo>
                    <a:pt x="2657221" y="13843"/>
                    <a:pt x="2657602" y="16256"/>
                    <a:pt x="2657602" y="18796"/>
                  </a:cubicBezTo>
                  <a:lnTo>
                    <a:pt x="2657602" y="162306"/>
                  </a:lnTo>
                  <a:cubicBezTo>
                    <a:pt x="2657602" y="164846"/>
                    <a:pt x="2657094" y="167132"/>
                    <a:pt x="2656205" y="169418"/>
                  </a:cubicBezTo>
                  <a:cubicBezTo>
                    <a:pt x="2655316" y="171704"/>
                    <a:pt x="2653919" y="173736"/>
                    <a:pt x="2652141" y="175514"/>
                  </a:cubicBezTo>
                  <a:cubicBezTo>
                    <a:pt x="2650363" y="177292"/>
                    <a:pt x="2648331" y="178689"/>
                    <a:pt x="2646045" y="179578"/>
                  </a:cubicBezTo>
                  <a:cubicBezTo>
                    <a:pt x="2643759" y="180467"/>
                    <a:pt x="2641346" y="180975"/>
                    <a:pt x="2638806" y="180975"/>
                  </a:cubicBezTo>
                  <a:lnTo>
                    <a:pt x="18796" y="180975"/>
                  </a:lnTo>
                  <a:cubicBezTo>
                    <a:pt x="16256" y="180975"/>
                    <a:pt x="13970" y="180467"/>
                    <a:pt x="11557" y="179578"/>
                  </a:cubicBezTo>
                  <a:cubicBezTo>
                    <a:pt x="9144" y="178689"/>
                    <a:pt x="7239" y="177292"/>
                    <a:pt x="5461" y="175514"/>
                  </a:cubicBezTo>
                  <a:cubicBezTo>
                    <a:pt x="3683" y="173736"/>
                    <a:pt x="2413" y="171704"/>
                    <a:pt x="1397" y="169418"/>
                  </a:cubicBezTo>
                  <a:cubicBezTo>
                    <a:pt x="381" y="167132"/>
                    <a:pt x="0" y="164719"/>
                    <a:pt x="0" y="162179"/>
                  </a:cubicBezTo>
                </a:path>
              </a:pathLst>
            </a:custGeom>
            <a:solidFill>
              <a:srgbClr val="FA95AE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013197" y="3536794"/>
            <a:ext cx="2917822" cy="307972"/>
            <a:chOff x="0" y="0"/>
            <a:chExt cx="2917825" cy="307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2790952" cy="180975"/>
            </a:xfrm>
            <a:custGeom>
              <a:avLst/>
              <a:gdLst/>
              <a:ahLst/>
              <a:cxnLst/>
              <a:rect r="r" b="b" t="t" l="l"/>
              <a:pathLst>
                <a:path h="180975" w="2790952">
                  <a:moveTo>
                    <a:pt x="0" y="162179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2772156" y="0"/>
                  </a:lnTo>
                  <a:cubicBezTo>
                    <a:pt x="2774696" y="0"/>
                    <a:pt x="2776982" y="508"/>
                    <a:pt x="2779395" y="1397"/>
                  </a:cubicBezTo>
                  <a:cubicBezTo>
                    <a:pt x="2781808" y="2286"/>
                    <a:pt x="2783713" y="3683"/>
                    <a:pt x="2785491" y="5461"/>
                  </a:cubicBezTo>
                  <a:cubicBezTo>
                    <a:pt x="2787269" y="7239"/>
                    <a:pt x="2788539" y="9271"/>
                    <a:pt x="2789555" y="11557"/>
                  </a:cubicBezTo>
                  <a:cubicBezTo>
                    <a:pt x="2790571" y="13843"/>
                    <a:pt x="2790952" y="16256"/>
                    <a:pt x="2790952" y="18796"/>
                  </a:cubicBezTo>
                  <a:lnTo>
                    <a:pt x="2790952" y="162306"/>
                  </a:lnTo>
                  <a:cubicBezTo>
                    <a:pt x="2790952" y="164846"/>
                    <a:pt x="2790444" y="167132"/>
                    <a:pt x="2789555" y="169418"/>
                  </a:cubicBezTo>
                  <a:cubicBezTo>
                    <a:pt x="2788666" y="171704"/>
                    <a:pt x="2787269" y="173736"/>
                    <a:pt x="2785491" y="175514"/>
                  </a:cubicBezTo>
                  <a:cubicBezTo>
                    <a:pt x="2783713" y="177292"/>
                    <a:pt x="2781681" y="178689"/>
                    <a:pt x="2779395" y="179578"/>
                  </a:cubicBezTo>
                  <a:cubicBezTo>
                    <a:pt x="2777109" y="180467"/>
                    <a:pt x="2774696" y="180975"/>
                    <a:pt x="2772156" y="180975"/>
                  </a:cubicBezTo>
                  <a:lnTo>
                    <a:pt x="18796" y="180975"/>
                  </a:lnTo>
                  <a:cubicBezTo>
                    <a:pt x="16256" y="180975"/>
                    <a:pt x="13843" y="180467"/>
                    <a:pt x="11557" y="179578"/>
                  </a:cubicBezTo>
                  <a:cubicBezTo>
                    <a:pt x="9271" y="178689"/>
                    <a:pt x="7239" y="177292"/>
                    <a:pt x="5461" y="175514"/>
                  </a:cubicBezTo>
                  <a:cubicBezTo>
                    <a:pt x="3683" y="173736"/>
                    <a:pt x="2413" y="171704"/>
                    <a:pt x="1397" y="169418"/>
                  </a:cubicBezTo>
                  <a:cubicBezTo>
                    <a:pt x="381" y="167132"/>
                    <a:pt x="0" y="164719"/>
                    <a:pt x="0" y="162179"/>
                  </a:cubicBezTo>
                </a:path>
              </a:pathLst>
            </a:custGeom>
            <a:solidFill>
              <a:srgbClr val="3E3E3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2228723" cy="180975"/>
            </a:xfrm>
            <a:custGeom>
              <a:avLst/>
              <a:gdLst/>
              <a:ahLst/>
              <a:cxnLst/>
              <a:rect r="r" b="b" t="t" l="l"/>
              <a:pathLst>
                <a:path h="180975" w="2228723">
                  <a:moveTo>
                    <a:pt x="0" y="162179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2210054" y="0"/>
                  </a:lnTo>
                  <a:cubicBezTo>
                    <a:pt x="2212594" y="0"/>
                    <a:pt x="2214880" y="508"/>
                    <a:pt x="2217166" y="1397"/>
                  </a:cubicBezTo>
                  <a:cubicBezTo>
                    <a:pt x="2219452" y="2286"/>
                    <a:pt x="2221484" y="3683"/>
                    <a:pt x="2223262" y="5461"/>
                  </a:cubicBezTo>
                  <a:cubicBezTo>
                    <a:pt x="2225040" y="7239"/>
                    <a:pt x="2226310" y="9271"/>
                    <a:pt x="2227326" y="11557"/>
                  </a:cubicBezTo>
                  <a:cubicBezTo>
                    <a:pt x="2228342" y="13843"/>
                    <a:pt x="2228723" y="16256"/>
                    <a:pt x="2228723" y="18796"/>
                  </a:cubicBezTo>
                  <a:lnTo>
                    <a:pt x="2228723" y="162306"/>
                  </a:lnTo>
                  <a:cubicBezTo>
                    <a:pt x="2228723" y="164846"/>
                    <a:pt x="2228215" y="167132"/>
                    <a:pt x="2227326" y="169418"/>
                  </a:cubicBezTo>
                  <a:cubicBezTo>
                    <a:pt x="2226437" y="171704"/>
                    <a:pt x="2225040" y="173736"/>
                    <a:pt x="2223262" y="175514"/>
                  </a:cubicBezTo>
                  <a:cubicBezTo>
                    <a:pt x="2221484" y="177292"/>
                    <a:pt x="2219452" y="178689"/>
                    <a:pt x="2217166" y="179578"/>
                  </a:cubicBezTo>
                  <a:cubicBezTo>
                    <a:pt x="2214880" y="180467"/>
                    <a:pt x="2212467" y="180975"/>
                    <a:pt x="2210054" y="180975"/>
                  </a:cubicBezTo>
                  <a:lnTo>
                    <a:pt x="18796" y="180975"/>
                  </a:lnTo>
                  <a:cubicBezTo>
                    <a:pt x="16256" y="180975"/>
                    <a:pt x="13843" y="180467"/>
                    <a:pt x="11557" y="179578"/>
                  </a:cubicBezTo>
                  <a:cubicBezTo>
                    <a:pt x="9271" y="178689"/>
                    <a:pt x="7239" y="177292"/>
                    <a:pt x="5461" y="175514"/>
                  </a:cubicBezTo>
                  <a:cubicBezTo>
                    <a:pt x="3683" y="173736"/>
                    <a:pt x="2413" y="171704"/>
                    <a:pt x="1397" y="169418"/>
                  </a:cubicBezTo>
                  <a:cubicBezTo>
                    <a:pt x="381" y="167132"/>
                    <a:pt x="0" y="164719"/>
                    <a:pt x="0" y="162179"/>
                  </a:cubicBezTo>
                </a:path>
              </a:pathLst>
            </a:custGeom>
            <a:solidFill>
              <a:srgbClr val="FA95AE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480297" y="3536794"/>
            <a:ext cx="2955922" cy="307972"/>
            <a:chOff x="0" y="0"/>
            <a:chExt cx="2955925" cy="307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2829052" cy="180975"/>
            </a:xfrm>
            <a:custGeom>
              <a:avLst/>
              <a:gdLst/>
              <a:ahLst/>
              <a:cxnLst/>
              <a:rect r="r" b="b" t="t" l="l"/>
              <a:pathLst>
                <a:path h="180975" w="2829052">
                  <a:moveTo>
                    <a:pt x="0" y="162179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2810256" y="0"/>
                  </a:lnTo>
                  <a:cubicBezTo>
                    <a:pt x="2812796" y="0"/>
                    <a:pt x="2815082" y="508"/>
                    <a:pt x="2817495" y="1397"/>
                  </a:cubicBezTo>
                  <a:cubicBezTo>
                    <a:pt x="2819908" y="2286"/>
                    <a:pt x="2821813" y="3683"/>
                    <a:pt x="2823591" y="5461"/>
                  </a:cubicBezTo>
                  <a:cubicBezTo>
                    <a:pt x="2825369" y="7239"/>
                    <a:pt x="2826639" y="9271"/>
                    <a:pt x="2827655" y="11557"/>
                  </a:cubicBezTo>
                  <a:cubicBezTo>
                    <a:pt x="2828671" y="13843"/>
                    <a:pt x="2829052" y="16256"/>
                    <a:pt x="2829052" y="18796"/>
                  </a:cubicBezTo>
                  <a:lnTo>
                    <a:pt x="2829052" y="162306"/>
                  </a:lnTo>
                  <a:cubicBezTo>
                    <a:pt x="2829052" y="164846"/>
                    <a:pt x="2828544" y="167132"/>
                    <a:pt x="2827655" y="169418"/>
                  </a:cubicBezTo>
                  <a:cubicBezTo>
                    <a:pt x="2826766" y="171704"/>
                    <a:pt x="2825369" y="173736"/>
                    <a:pt x="2823591" y="175514"/>
                  </a:cubicBezTo>
                  <a:cubicBezTo>
                    <a:pt x="2821813" y="177292"/>
                    <a:pt x="2819781" y="178689"/>
                    <a:pt x="2817495" y="179578"/>
                  </a:cubicBezTo>
                  <a:cubicBezTo>
                    <a:pt x="2815209" y="180467"/>
                    <a:pt x="2812796" y="180975"/>
                    <a:pt x="2810256" y="180975"/>
                  </a:cubicBezTo>
                  <a:lnTo>
                    <a:pt x="18796" y="180975"/>
                  </a:lnTo>
                  <a:cubicBezTo>
                    <a:pt x="16256" y="180975"/>
                    <a:pt x="13843" y="180467"/>
                    <a:pt x="11557" y="179578"/>
                  </a:cubicBezTo>
                  <a:cubicBezTo>
                    <a:pt x="9271" y="178689"/>
                    <a:pt x="7239" y="177292"/>
                    <a:pt x="5461" y="175514"/>
                  </a:cubicBezTo>
                  <a:cubicBezTo>
                    <a:pt x="3683" y="173736"/>
                    <a:pt x="2413" y="171704"/>
                    <a:pt x="1397" y="169418"/>
                  </a:cubicBezTo>
                  <a:cubicBezTo>
                    <a:pt x="381" y="167132"/>
                    <a:pt x="0" y="164719"/>
                    <a:pt x="0" y="162179"/>
                  </a:cubicBezTo>
                </a:path>
              </a:pathLst>
            </a:custGeom>
            <a:solidFill>
              <a:srgbClr val="3E3E3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428752" cy="180975"/>
            </a:xfrm>
            <a:custGeom>
              <a:avLst/>
              <a:gdLst/>
              <a:ahLst/>
              <a:cxnLst/>
              <a:rect r="r" b="b" t="t" l="l"/>
              <a:pathLst>
                <a:path h="180975" w="428752">
                  <a:moveTo>
                    <a:pt x="0" y="162179"/>
                  </a:moveTo>
                  <a:lnTo>
                    <a:pt x="0" y="18796"/>
                  </a:lnTo>
                  <a:cubicBezTo>
                    <a:pt x="0" y="16256"/>
                    <a:pt x="508" y="13843"/>
                    <a:pt x="1397" y="11557"/>
                  </a:cubicBezTo>
                  <a:cubicBezTo>
                    <a:pt x="2286" y="9271"/>
                    <a:pt x="3683" y="7239"/>
                    <a:pt x="5461" y="5461"/>
                  </a:cubicBezTo>
                  <a:cubicBezTo>
                    <a:pt x="7239" y="3683"/>
                    <a:pt x="9271" y="2286"/>
                    <a:pt x="11557" y="1397"/>
                  </a:cubicBezTo>
                  <a:cubicBezTo>
                    <a:pt x="13843" y="508"/>
                    <a:pt x="16256" y="0"/>
                    <a:pt x="18796" y="0"/>
                  </a:cubicBezTo>
                  <a:lnTo>
                    <a:pt x="409956" y="0"/>
                  </a:lnTo>
                  <a:cubicBezTo>
                    <a:pt x="412496" y="0"/>
                    <a:pt x="414782" y="508"/>
                    <a:pt x="417195" y="1397"/>
                  </a:cubicBezTo>
                  <a:cubicBezTo>
                    <a:pt x="419608" y="2286"/>
                    <a:pt x="421513" y="3683"/>
                    <a:pt x="423291" y="5461"/>
                  </a:cubicBezTo>
                  <a:cubicBezTo>
                    <a:pt x="425069" y="7239"/>
                    <a:pt x="426339" y="9271"/>
                    <a:pt x="427355" y="11557"/>
                  </a:cubicBezTo>
                  <a:cubicBezTo>
                    <a:pt x="428371" y="13843"/>
                    <a:pt x="428752" y="16256"/>
                    <a:pt x="428752" y="18796"/>
                  </a:cubicBezTo>
                  <a:lnTo>
                    <a:pt x="428752" y="162306"/>
                  </a:lnTo>
                  <a:cubicBezTo>
                    <a:pt x="428752" y="164846"/>
                    <a:pt x="428244" y="167132"/>
                    <a:pt x="427355" y="169418"/>
                  </a:cubicBezTo>
                  <a:cubicBezTo>
                    <a:pt x="426466" y="171704"/>
                    <a:pt x="425069" y="173736"/>
                    <a:pt x="423291" y="175514"/>
                  </a:cubicBezTo>
                  <a:cubicBezTo>
                    <a:pt x="421513" y="177292"/>
                    <a:pt x="419481" y="178689"/>
                    <a:pt x="417195" y="179578"/>
                  </a:cubicBezTo>
                  <a:cubicBezTo>
                    <a:pt x="414909" y="180467"/>
                    <a:pt x="412496" y="180975"/>
                    <a:pt x="409956" y="180975"/>
                  </a:cubicBezTo>
                  <a:lnTo>
                    <a:pt x="18796" y="180975"/>
                  </a:lnTo>
                  <a:cubicBezTo>
                    <a:pt x="16256" y="180975"/>
                    <a:pt x="13843" y="180467"/>
                    <a:pt x="11557" y="179578"/>
                  </a:cubicBezTo>
                  <a:cubicBezTo>
                    <a:pt x="9271" y="178689"/>
                    <a:pt x="7239" y="177292"/>
                    <a:pt x="5461" y="175514"/>
                  </a:cubicBezTo>
                  <a:cubicBezTo>
                    <a:pt x="3683" y="173736"/>
                    <a:pt x="2413" y="171704"/>
                    <a:pt x="1397" y="169418"/>
                  </a:cubicBezTo>
                  <a:cubicBezTo>
                    <a:pt x="381" y="167132"/>
                    <a:pt x="0" y="164719"/>
                    <a:pt x="0" y="162179"/>
                  </a:cubicBezTo>
                </a:path>
              </a:pathLst>
            </a:custGeom>
            <a:solidFill>
              <a:srgbClr val="FA95AE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0075" y="2295725"/>
            <a:ext cx="6690903" cy="27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Encerramento e Métricas: Melhoria Contínua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3038" y="2777757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075" y="2882532"/>
            <a:ext cx="10388317" cy="437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A fase de encerramento não é apenas o fim de um incidente, mas o início da análise para aprimoramento. Cada incidente resolvido gera dados valiosos que impulsionam a eficiência futura.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0364" y="3876751"/>
            <a:ext cx="44739" cy="32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8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0075" y="4244607"/>
            <a:ext cx="3004061" cy="275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Indica a eficácia inicial da equipe de suporte.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72538" y="4244607"/>
            <a:ext cx="3289783" cy="51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Reflete a capacidade de atendimento dentro dos </a:t>
            </a:r>
          </a:p>
          <a:p>
            <a:pPr algn="l">
              <a:lnSpc>
                <a:spcPts val="12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prazos acordados.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44991" y="4244607"/>
            <a:ext cx="2939872" cy="51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Mostra a melhoria contínua na agilidade do </a:t>
            </a:r>
          </a:p>
          <a:p>
            <a:pPr algn="l">
              <a:lnSpc>
                <a:spcPts val="12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suporte.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0065" y="4844682"/>
            <a:ext cx="10426427" cy="80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Quando o problema é solucionado, o incidente é encerrado. O sistema automaticamente calcula o </a:t>
            </a:r>
            <a:r>
              <a:rPr lang="en-US" b="true" sz="1181">
                <a:solidFill>
                  <a:srgbClr val="FA95AE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tempo total de atendimento</a:t>
            </a: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, desde a abertura até o </a:t>
            </a:r>
          </a:p>
          <a:p>
            <a:pPr algn="l">
              <a:lnSpc>
                <a:spcPts val="947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encerramento. Esses dados são essenciais para medir a eficiência, o cumprimento de prazos (SLA) e identificar tendências, garantindo que o suporte técnico </a:t>
            </a:r>
          </a:p>
          <a:p>
            <a:pPr algn="l">
              <a:lnSpc>
                <a:spcPts val="280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esteja sempre evoluindo.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07438" y="3448126"/>
            <a:ext cx="387153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95%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0075" y="3838651"/>
            <a:ext cx="3000518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4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TaxadeResoluçãonoPrimeiroContato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72538" y="3838651"/>
            <a:ext cx="1842754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ConformidadecomoSLA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79891" y="3448126"/>
            <a:ext cx="481603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80%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83015" y="3448126"/>
            <a:ext cx="355892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15%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544991" y="3838651"/>
            <a:ext cx="2964942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Redução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no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Tempo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Médio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de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Resolução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1276350"/>
            <a:ext cx="4933950" cy="2762250"/>
            <a:chOff x="0" y="0"/>
            <a:chExt cx="6578600" cy="3683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8601" cy="3683000"/>
            </a:xfrm>
            <a:custGeom>
              <a:avLst/>
              <a:gdLst/>
              <a:ahLst/>
              <a:cxnLst/>
              <a:rect r="r" b="b" t="t" l="l"/>
              <a:pathLst>
                <a:path h="3683000" w="6578601">
                  <a:moveTo>
                    <a:pt x="25019" y="0"/>
                  </a:moveTo>
                  <a:cubicBezTo>
                    <a:pt x="18161" y="0"/>
                    <a:pt x="12192" y="2413"/>
                    <a:pt x="7366" y="7366"/>
                  </a:cubicBezTo>
                  <a:cubicBezTo>
                    <a:pt x="2540" y="12319"/>
                    <a:pt x="0" y="18161"/>
                    <a:pt x="0" y="25019"/>
                  </a:cubicBezTo>
                  <a:lnTo>
                    <a:pt x="0" y="3657981"/>
                  </a:lnTo>
                  <a:cubicBezTo>
                    <a:pt x="0" y="3664839"/>
                    <a:pt x="2413" y="3670808"/>
                    <a:pt x="7366" y="3675634"/>
                  </a:cubicBezTo>
                  <a:cubicBezTo>
                    <a:pt x="12319" y="3680460"/>
                    <a:pt x="18161" y="3683000"/>
                    <a:pt x="25019" y="3683000"/>
                  </a:cubicBezTo>
                  <a:lnTo>
                    <a:pt x="6553581" y="3683000"/>
                  </a:lnTo>
                  <a:cubicBezTo>
                    <a:pt x="6560439" y="3683000"/>
                    <a:pt x="6566408" y="3680587"/>
                    <a:pt x="6571235" y="3675634"/>
                  </a:cubicBezTo>
                  <a:cubicBezTo>
                    <a:pt x="6576061" y="3670681"/>
                    <a:pt x="6578601" y="3664839"/>
                    <a:pt x="6578601" y="3657981"/>
                  </a:cubicBezTo>
                  <a:lnTo>
                    <a:pt x="6578601" y="25019"/>
                  </a:lnTo>
                  <a:cubicBezTo>
                    <a:pt x="6578601" y="18161"/>
                    <a:pt x="6576188" y="12192"/>
                    <a:pt x="6571235" y="7366"/>
                  </a:cubicBezTo>
                  <a:cubicBezTo>
                    <a:pt x="6566281" y="2540"/>
                    <a:pt x="6560439" y="0"/>
                    <a:pt x="655358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822947" y="1212847"/>
            <a:ext cx="5079997" cy="1336672"/>
          </a:xfrm>
          <a:custGeom>
            <a:avLst/>
            <a:gdLst/>
            <a:ahLst/>
            <a:cxnLst/>
            <a:rect r="r" b="b" t="t" l="l"/>
            <a:pathLst>
              <a:path h="1336672" w="5079997">
                <a:moveTo>
                  <a:pt x="0" y="0"/>
                </a:moveTo>
                <a:lnTo>
                  <a:pt x="5079997" y="0"/>
                </a:lnTo>
                <a:lnTo>
                  <a:pt x="5079997" y="1336672"/>
                </a:lnTo>
                <a:lnTo>
                  <a:pt x="0" y="1336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22947" y="2565397"/>
            <a:ext cx="5079997" cy="1336672"/>
          </a:xfrm>
          <a:custGeom>
            <a:avLst/>
            <a:gdLst/>
            <a:ahLst/>
            <a:cxnLst/>
            <a:rect r="r" b="b" t="t" l="l"/>
            <a:pathLst>
              <a:path h="1336672" w="5079997">
                <a:moveTo>
                  <a:pt x="0" y="0"/>
                </a:moveTo>
                <a:lnTo>
                  <a:pt x="5079997" y="0"/>
                </a:lnTo>
                <a:lnTo>
                  <a:pt x="5079997" y="1336672"/>
                </a:lnTo>
                <a:lnTo>
                  <a:pt x="0" y="13366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22947" y="3917947"/>
            <a:ext cx="5079997" cy="1327147"/>
          </a:xfrm>
          <a:custGeom>
            <a:avLst/>
            <a:gdLst/>
            <a:ahLst/>
            <a:cxnLst/>
            <a:rect r="r" b="b" t="t" l="l"/>
            <a:pathLst>
              <a:path h="1327147" w="5079997">
                <a:moveTo>
                  <a:pt x="0" y="0"/>
                </a:moveTo>
                <a:lnTo>
                  <a:pt x="5079997" y="0"/>
                </a:lnTo>
                <a:lnTo>
                  <a:pt x="5079997" y="1327147"/>
                </a:lnTo>
                <a:lnTo>
                  <a:pt x="0" y="1327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22947" y="5270497"/>
            <a:ext cx="5079997" cy="1327147"/>
          </a:xfrm>
          <a:custGeom>
            <a:avLst/>
            <a:gdLst/>
            <a:ahLst/>
            <a:cxnLst/>
            <a:rect r="r" b="b" t="t" l="l"/>
            <a:pathLst>
              <a:path h="1327147" w="5079997">
                <a:moveTo>
                  <a:pt x="0" y="0"/>
                </a:moveTo>
                <a:lnTo>
                  <a:pt x="5079997" y="0"/>
                </a:lnTo>
                <a:lnTo>
                  <a:pt x="5079997" y="1327147"/>
                </a:lnTo>
                <a:lnTo>
                  <a:pt x="0" y="1327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0075" y="467077"/>
            <a:ext cx="7279272" cy="42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</a:pPr>
            <a:r>
              <a:rPr lang="en-US" sz="2952">
                <a:solidFill>
                  <a:srgbClr val="FA95AF"/>
                </a:solidFill>
                <a:latin typeface="Anton"/>
                <a:ea typeface="Anton"/>
                <a:cs typeface="Anton"/>
                <a:sym typeface="Anton"/>
              </a:rPr>
              <a:t>Benefícios Chave: Transformando o Suporte de TI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31603" y="1257529"/>
            <a:ext cx="44739" cy="42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33652" y="2667229"/>
            <a:ext cx="1419958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Histórico Completo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5471" y="3082709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33652" y="4019779"/>
            <a:ext cx="1675857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Métricas de Qualidade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42751" y="4435259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33652" y="1314679"/>
            <a:ext cx="1720691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Organização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e</a:t>
            </a:r>
            <a:r>
              <a:rPr lang="en-US" sz="147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Controle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03466" y="1730159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33652" y="5372329"/>
            <a:ext cx="1959092" cy="363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0"/>
              </a:lnSpc>
            </a:pPr>
            <a:r>
              <a:rPr lang="en-US" sz="1476">
                <a:solidFill>
                  <a:srgbClr val="E0D6DE"/>
                </a:solidFill>
                <a:latin typeface="Anton"/>
                <a:ea typeface="Anton"/>
                <a:cs typeface="Anton"/>
                <a:sym typeface="Anton"/>
              </a:rPr>
              <a:t>Eficiência e Confiabilidade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45051" y="5787809"/>
            <a:ext cx="40548" cy="322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3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33652" y="1825409"/>
            <a:ext cx="4318111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Padronizaçãodos processos, garantindo que cada incidente seja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33652" y="2073059"/>
            <a:ext cx="2504618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tratado de forma consistente e eficaz.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0075" y="6883184"/>
            <a:ext cx="10064515" cy="45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Um sistema robusto de gestão de incidentes é mais do que uma ferramenta; é uma estratégia para garantir a continuidade dos negócios e a excelência operacional.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133652" y="3177959"/>
            <a:ext cx="4465053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Registrodetalhadode todos os incidentes, formando uma base de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33652" y="3425609"/>
            <a:ext cx="4146042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conhecimento valiosa para futuras referências e treinamentos.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33652" y="4530509"/>
            <a:ext cx="4426039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Dadosconcretospara avaliar a performance da equipe, identificar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33652" y="4778159"/>
            <a:ext cx="2843708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gargalos e otimizar a alocação de recursos.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33652" y="5883059"/>
            <a:ext cx="4545206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Resultados em umsuportetécnico mais ágil, previsível e com maior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33652" y="6130709"/>
            <a:ext cx="4116362" cy="2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0"/>
              </a:lnSpc>
            </a:pPr>
            <a:r>
              <a:rPr lang="en-US" sz="1181">
                <a:solidFill>
                  <a:srgbClr val="E0D6DE"/>
                </a:solidFill>
                <a:latin typeface="Fira Sans"/>
                <a:ea typeface="Fira Sans"/>
                <a:cs typeface="Fira Sans"/>
                <a:sym typeface="Fira Sans"/>
              </a:rPr>
              <a:t>capacidade de resposta, aumentando a satisfação do usuário.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438" y="735913"/>
            <a:ext cx="10271124" cy="6300575"/>
          </a:xfrm>
          <a:custGeom>
            <a:avLst/>
            <a:gdLst/>
            <a:ahLst/>
            <a:cxnLst/>
            <a:rect r="r" b="b" t="t" l="l"/>
            <a:pathLst>
              <a:path h="6300575" w="10271124">
                <a:moveTo>
                  <a:pt x="0" y="0"/>
                </a:moveTo>
                <a:lnTo>
                  <a:pt x="10271124" y="0"/>
                </a:lnTo>
                <a:lnTo>
                  <a:pt x="10271124" y="6300574"/>
                </a:lnTo>
                <a:lnTo>
                  <a:pt x="0" y="6300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5" t="0" r="-533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DAGy_8m7-Ss</dc:identifier>
  <dcterms:modified xsi:type="dcterms:W3CDTF">2011-08-01T06:04:30Z</dcterms:modified>
  <cp:revision>1</cp:revision>
  <dc:title>Sistema-de-Gestao-de-Incidentes-de-TI.pdf</dc:title>
</cp:coreProperties>
</file>