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61" r:id="rId3"/>
    <p:sldId id="257" r:id="rId4"/>
    <p:sldId id="260" r:id="rId5"/>
    <p:sldId id="276" r:id="rId6"/>
    <p:sldId id="262" r:id="rId7"/>
    <p:sldId id="263" r:id="rId8"/>
    <p:sldId id="264" r:id="rId9"/>
    <p:sldId id="265" r:id="rId10"/>
    <p:sldId id="273" r:id="rId11"/>
    <p:sldId id="266" r:id="rId12"/>
    <p:sldId id="268" r:id="rId13"/>
    <p:sldId id="279" r:id="rId14"/>
    <p:sldId id="277" r:id="rId15"/>
    <p:sldId id="269" r:id="rId16"/>
    <p:sldId id="270" r:id="rId17"/>
    <p:sldId id="275" r:id="rId18"/>
    <p:sldId id="278" r:id="rId19"/>
    <p:sldId id="274" r:id="rId20"/>
    <p:sldId id="271" r:id="rId21"/>
    <p:sldId id="281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4"/>
    <p:restoredTop sz="94681"/>
  </p:normalViewPr>
  <p:slideViewPr>
    <p:cSldViewPr>
      <p:cViewPr varScale="1">
        <p:scale>
          <a:sx n="64" d="100"/>
          <a:sy n="64" d="100"/>
        </p:scale>
        <p:origin x="15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2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AAEDE-1671-B246-AB83-16FBA97AD35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22EC1-0DB7-FE42-BD1A-36FBC3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85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</a:extLst>
          </a:blip>
          <a:srcRect/>
          <a:stretch>
            <a:fillRect l="-16000" r="-16000"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5086350" y="-50800"/>
            <a:ext cx="4114800" cy="6959426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EABD00">
              <a:alpha val="75000"/>
            </a:srgbClr>
          </a:solidFill>
          <a:ln>
            <a:noFill/>
          </a:ln>
        </p:spPr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536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5200" b="1">
                <a:latin typeface="Calibri" charset="0"/>
                <a:ea typeface="Calibri" charset="0"/>
                <a:cs typeface="Calibri" charset="0"/>
              </a:defRPr>
            </a:lvl1pPr>
            <a:lvl2pPr lvl="1" rtl="0">
              <a:spcBef>
                <a:spcPts val="0"/>
              </a:spcBef>
              <a:buSzPct val="100000"/>
              <a:defRPr sz="5200"/>
            </a:lvl2pPr>
            <a:lvl3pPr lvl="2" rtl="0">
              <a:spcBef>
                <a:spcPts val="0"/>
              </a:spcBef>
              <a:buSzPct val="100000"/>
              <a:defRPr sz="5200"/>
            </a:lvl3pPr>
            <a:lvl4pPr lvl="3" rtl="0">
              <a:spcBef>
                <a:spcPts val="0"/>
              </a:spcBef>
              <a:buSzPct val="100000"/>
              <a:defRPr sz="5200"/>
            </a:lvl4pPr>
            <a:lvl5pPr lvl="4" rtl="0">
              <a:spcBef>
                <a:spcPts val="0"/>
              </a:spcBef>
              <a:buSzPct val="100000"/>
              <a:defRPr sz="5200"/>
            </a:lvl5pPr>
            <a:lvl6pPr lvl="5" rtl="0">
              <a:spcBef>
                <a:spcPts val="0"/>
              </a:spcBef>
              <a:buSzPct val="100000"/>
              <a:defRPr sz="5200"/>
            </a:lvl6pPr>
            <a:lvl7pPr lvl="6" rtl="0">
              <a:spcBef>
                <a:spcPts val="0"/>
              </a:spcBef>
              <a:buSzPct val="100000"/>
              <a:defRPr sz="5200"/>
            </a:lvl7pPr>
            <a:lvl8pPr lvl="7" rtl="0">
              <a:spcBef>
                <a:spcPts val="0"/>
              </a:spcBef>
              <a:buSzPct val="100000"/>
              <a:defRPr sz="5200"/>
            </a:lvl8pPr>
            <a:lvl9pPr lvl="8" rtl="0">
              <a:spcBef>
                <a:spcPts val="0"/>
              </a:spcBef>
              <a:buSzPct val="100000"/>
              <a:defRPr sz="5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55075" y="-50800"/>
            <a:ext cx="3312625" cy="6952692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EABD00">
              <a:alpha val="30000"/>
            </a:srgbClr>
          </a:solidFill>
          <a:ln>
            <a:noFill/>
          </a:ln>
        </p:spPr>
      </p:sp>
      <p:sp>
        <p:nvSpPr>
          <p:cNvPr id="62" name="Shape 62"/>
          <p:cNvSpPr/>
          <p:nvPr/>
        </p:nvSpPr>
        <p:spPr>
          <a:xfrm flipH="1">
            <a:off x="742953" y="363800"/>
            <a:ext cx="7505700" cy="998700"/>
          </a:xfrm>
          <a:prstGeom prst="parallelogram">
            <a:avLst>
              <a:gd name="adj" fmla="val 5154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7581726" y="363800"/>
            <a:ext cx="2115300" cy="998700"/>
          </a:xfrm>
          <a:prstGeom prst="parallelogram">
            <a:avLst>
              <a:gd name="adj" fmla="val 5154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62450" y="363800"/>
            <a:ext cx="6724500" cy="99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3000" strike="noStrike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384275" y="1479550"/>
            <a:ext cx="7581900" cy="48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74E13"/>
              </a:buClr>
              <a:defRPr>
                <a:latin typeface="Calibri" charset="0"/>
                <a:ea typeface="Calibri" charset="0"/>
                <a:cs typeface="Calibri" charset="0"/>
              </a:defRPr>
            </a:lvl1pPr>
            <a:lvl2pPr lvl="1" rtl="0">
              <a:spcBef>
                <a:spcPts val="0"/>
              </a:spcBef>
              <a:buClr>
                <a:srgbClr val="274E13"/>
              </a:buClr>
              <a:defRPr/>
            </a:lvl2pPr>
            <a:lvl3pPr lvl="2" rtl="0">
              <a:spcBef>
                <a:spcPts val="0"/>
              </a:spcBef>
              <a:buClr>
                <a:srgbClr val="274E13"/>
              </a:buClr>
              <a:defRPr/>
            </a:lvl3pPr>
            <a:lvl4pPr lvl="3" rtl="0">
              <a:spcBef>
                <a:spcPts val="0"/>
              </a:spcBef>
              <a:buClr>
                <a:srgbClr val="274E13"/>
              </a:buClr>
              <a:defRPr/>
            </a:lvl4pPr>
            <a:lvl5pPr lvl="4" rtl="0">
              <a:spcBef>
                <a:spcPts val="0"/>
              </a:spcBef>
              <a:buClr>
                <a:srgbClr val="274E13"/>
              </a:buClr>
              <a:defRPr/>
            </a:lvl5pPr>
            <a:lvl6pPr lvl="5" rtl="0">
              <a:spcBef>
                <a:spcPts val="0"/>
              </a:spcBef>
              <a:buClr>
                <a:srgbClr val="274E13"/>
              </a:buClr>
              <a:defRPr/>
            </a:lvl6pPr>
            <a:lvl7pPr lvl="6" rtl="0">
              <a:spcBef>
                <a:spcPts val="0"/>
              </a:spcBef>
              <a:buClr>
                <a:srgbClr val="274E13"/>
              </a:buClr>
              <a:defRPr/>
            </a:lvl7pPr>
            <a:lvl8pPr lvl="7" rtl="0">
              <a:spcBef>
                <a:spcPts val="0"/>
              </a:spcBef>
              <a:buClr>
                <a:srgbClr val="274E13"/>
              </a:buClr>
              <a:defRPr/>
            </a:lvl8pPr>
            <a:lvl9pPr lvl="8" rtl="0">
              <a:spcBef>
                <a:spcPts val="0"/>
              </a:spcBef>
              <a:buClr>
                <a:srgbClr val="274E13"/>
              </a:buClr>
              <a:defRPr/>
            </a:lvl9pPr>
          </a:lstStyle>
          <a:p>
            <a:endParaRPr dirty="0"/>
          </a:p>
        </p:txBody>
      </p:sp>
      <p:sp>
        <p:nvSpPr>
          <p:cNvPr id="67" name="Shape 67"/>
          <p:cNvSpPr/>
          <p:nvPr/>
        </p:nvSpPr>
        <p:spPr>
          <a:xfrm rot="-122288" flipH="1">
            <a:off x="306004" y="-248234"/>
            <a:ext cx="927887" cy="1626720"/>
          </a:xfrm>
          <a:prstGeom prst="parallelogram">
            <a:avLst>
              <a:gd name="adj" fmla="val 7326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-1427412" y="-76200"/>
            <a:ext cx="2237100" cy="998700"/>
          </a:xfrm>
          <a:prstGeom prst="parallelogram">
            <a:avLst>
              <a:gd name="adj" fmla="val 4419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5869" y="28413"/>
            <a:ext cx="5949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328" y="5791200"/>
            <a:ext cx="22626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48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+ 1 column"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55075" y="-50800"/>
            <a:ext cx="3312625" cy="6952692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EABD00">
              <a:alpha val="30000"/>
            </a:srgbClr>
          </a:solidFill>
          <a:ln>
            <a:noFill/>
          </a:ln>
        </p:spPr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62450" y="363800"/>
            <a:ext cx="6724500" cy="99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3000" strike="noStrike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384275" y="1479550"/>
            <a:ext cx="7581900" cy="48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74E13"/>
              </a:buClr>
              <a:defRPr>
                <a:latin typeface="Calibri" charset="0"/>
                <a:ea typeface="Calibri" charset="0"/>
                <a:cs typeface="Calibri" charset="0"/>
              </a:defRPr>
            </a:lvl1pPr>
            <a:lvl2pPr lvl="1" rtl="0">
              <a:spcBef>
                <a:spcPts val="0"/>
              </a:spcBef>
              <a:buClr>
                <a:srgbClr val="274E13"/>
              </a:buClr>
              <a:defRPr/>
            </a:lvl2pPr>
            <a:lvl3pPr lvl="2" rtl="0">
              <a:spcBef>
                <a:spcPts val="0"/>
              </a:spcBef>
              <a:buClr>
                <a:srgbClr val="274E13"/>
              </a:buClr>
              <a:defRPr/>
            </a:lvl3pPr>
            <a:lvl4pPr lvl="3" rtl="0">
              <a:spcBef>
                <a:spcPts val="0"/>
              </a:spcBef>
              <a:buClr>
                <a:srgbClr val="274E13"/>
              </a:buClr>
              <a:defRPr/>
            </a:lvl4pPr>
            <a:lvl5pPr lvl="4" rtl="0">
              <a:spcBef>
                <a:spcPts val="0"/>
              </a:spcBef>
              <a:buClr>
                <a:srgbClr val="274E13"/>
              </a:buClr>
              <a:defRPr/>
            </a:lvl5pPr>
            <a:lvl6pPr lvl="5" rtl="0">
              <a:spcBef>
                <a:spcPts val="0"/>
              </a:spcBef>
              <a:buClr>
                <a:srgbClr val="274E13"/>
              </a:buClr>
              <a:defRPr/>
            </a:lvl6pPr>
            <a:lvl7pPr lvl="6" rtl="0">
              <a:spcBef>
                <a:spcPts val="0"/>
              </a:spcBef>
              <a:buClr>
                <a:srgbClr val="274E13"/>
              </a:buClr>
              <a:defRPr/>
            </a:lvl7pPr>
            <a:lvl8pPr lvl="7" rtl="0">
              <a:spcBef>
                <a:spcPts val="0"/>
              </a:spcBef>
              <a:buClr>
                <a:srgbClr val="274E13"/>
              </a:buClr>
              <a:defRPr/>
            </a:lvl8pPr>
            <a:lvl9pPr lvl="8" rtl="0">
              <a:spcBef>
                <a:spcPts val="0"/>
              </a:spcBef>
              <a:buClr>
                <a:srgbClr val="274E13"/>
              </a:buClr>
              <a:defRPr/>
            </a:lvl9pPr>
          </a:lstStyle>
          <a:p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5869" y="28413"/>
            <a:ext cx="5949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328" y="5791200"/>
            <a:ext cx="22626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E84C-FD59-4FAA-B305-1D16F2A9EE1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CEF-5CDE-4982-BCD0-D457CD6F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E84C-FD59-4FAA-B305-1D16F2A9EE1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59CEF-5CDE-4982-BCD0-D457CD6F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2571-015-0461-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-1524000"/>
            <a:ext cx="7620000" cy="5360100"/>
          </a:xfrm>
        </p:spPr>
        <p:txBody>
          <a:bodyPr>
            <a:normAutofit/>
          </a:bodyPr>
          <a:lstStyle/>
          <a:p>
            <a:pPr algn="r"/>
            <a:r>
              <a:rPr lang="en-US" b="1" cap="all" dirty="0">
                <a:solidFill>
                  <a:srgbClr val="002060"/>
                </a:solidFill>
              </a:rPr>
              <a:t>AGRICULTURAL PLANNING &amp; FOOD DEMAND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hape 58"/>
          <p:cNvSpPr/>
          <p:nvPr/>
        </p:nvSpPr>
        <p:spPr>
          <a:xfrm flipH="1">
            <a:off x="685800" y="1236231"/>
            <a:ext cx="8903100" cy="533400"/>
          </a:xfrm>
          <a:prstGeom prst="parallelogram">
            <a:avLst>
              <a:gd name="adj" fmla="val 51542"/>
            </a:avLst>
          </a:prstGeom>
          <a:solidFill>
            <a:schemeClr val="bg2">
              <a:lumMod val="90000"/>
              <a:alpha val="82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52501" y="1371600"/>
            <a:ext cx="8763000" cy="1219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Yue Cui, Tao Hu, Susanne </a:t>
            </a:r>
            <a:r>
              <a:rPr lang="en-US" sz="2000" dirty="0" err="1">
                <a:solidFill>
                  <a:srgbClr val="002060"/>
                </a:solidFill>
              </a:rPr>
              <a:t>Pyda</a:t>
            </a:r>
            <a:r>
              <a:rPr lang="en-US" sz="2000" dirty="0">
                <a:solidFill>
                  <a:srgbClr val="002060"/>
                </a:solidFill>
              </a:rPr>
              <a:t>, Alina Sienkiewicz, </a:t>
            </a:r>
            <a:r>
              <a:rPr lang="en-US" sz="2000" dirty="0" err="1">
                <a:solidFill>
                  <a:srgbClr val="002060"/>
                </a:solidFill>
              </a:rPr>
              <a:t>Longyu</a:t>
            </a:r>
            <a:r>
              <a:rPr lang="en-US" sz="2000" dirty="0">
                <a:solidFill>
                  <a:srgbClr val="002060"/>
                </a:solidFill>
              </a:rPr>
              <a:t> Wang, </a:t>
            </a:r>
            <a:r>
              <a:rPr lang="en-US" sz="2000" dirty="0" err="1">
                <a:solidFill>
                  <a:srgbClr val="002060"/>
                </a:solidFill>
              </a:rPr>
              <a:t>Tingbing</a:t>
            </a:r>
            <a:r>
              <a:rPr lang="en-US" sz="2000" dirty="0">
                <a:solidFill>
                  <a:srgbClr val="002060"/>
                </a:solidFill>
              </a:rPr>
              <a:t> Yao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19899" y="3713284"/>
            <a:ext cx="2247901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GROUP DECISIVE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6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lh3.googleusercontent.com/4v26lPJEtJheYqmW7ePVL2f04mA4waspWm51tA_adYzB7FeYnBekrSbVPaZtDZm4VQ6KGWNHpKYcS9_eBRkldzMsB7a0Avb8hJrh7q6Zg5wgYnnPAvgFwn4GH6IS_QeqnRu7ar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36446"/>
            <a:ext cx="5715000" cy="24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19"/>
          <p:cNvSpPr/>
          <p:nvPr/>
        </p:nvSpPr>
        <p:spPr>
          <a:xfrm>
            <a:off x="3315730" y="3243600"/>
            <a:ext cx="2475470" cy="566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sz="24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China</a:t>
            </a:r>
            <a:endParaRPr lang="en" sz="2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Shape 219"/>
          <p:cNvSpPr/>
          <p:nvPr/>
        </p:nvSpPr>
        <p:spPr>
          <a:xfrm>
            <a:off x="3315730" y="98191"/>
            <a:ext cx="2475470" cy="566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sz="24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USA</a:t>
            </a:r>
            <a:endParaRPr lang="en" sz="2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26" name="Picture 2" descr="https://lh5.googleusercontent.com/groTikwDiy1Qb_xDWBio3ZHawEhJqgrl_rGYJhnzKcuPKvcr_XW1oQbv7xoREWuxr9ZEOQ80p-turZhGQo2br9xl7llTW-zmjAysd3JGDr99XXZf6DR1uxt4vwnpUBy6T8jI5s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828675"/>
            <a:ext cx="56769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Regression Analysis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1"/>
          </p:nvPr>
        </p:nvSpPr>
        <p:spPr>
          <a:xfrm>
            <a:off x="990600" y="1764900"/>
            <a:ext cx="7581900" cy="1206900"/>
          </a:xfrm>
        </p:spPr>
        <p:txBody>
          <a:bodyPr>
            <a:normAutofit/>
          </a:bodyPr>
          <a:lstStyle/>
          <a:p>
            <a:pPr>
              <a:buFont typeface="LucidaGrande" charset="0"/>
              <a:buChar char="▶"/>
            </a:pPr>
            <a:r>
              <a:rPr lang="en-US" sz="2800" dirty="0"/>
              <a:t> Feature space transformation used to fit data to a linear model to predict food demand </a:t>
            </a:r>
            <a:endParaRPr lang="en-US" sz="2400" dirty="0"/>
          </a:p>
        </p:txBody>
      </p:sp>
      <p:pic>
        <p:nvPicPr>
          <p:cNvPr id="1026" name="Picture 2" descr="https://lh5.googleusercontent.com/_Y4RiccCg0KAA0LTeeNT30ZBpKRsaKznU8F_47fN6RBTVCKV5eUpnLW97fRPOEdd7Dgu2MU8XbkcPr5Xf6dWHgS1Zj-uDEwB6-l0ksBC2COglaDOK_pHCaNm6mmz2iLhSxc4ee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200400"/>
            <a:ext cx="41624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4800600" y="3128962"/>
            <a:ext cx="533400" cy="2667000"/>
          </a:xfrm>
          <a:prstGeom prst="rightBrac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0200" y="3665065"/>
            <a:ext cx="3276600" cy="1745135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Linear model used creates low, middle and high demand scenarios for future demand of cereals in China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722" y="6024562"/>
            <a:ext cx="5519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*For details on the methodology, please refer to section 3.1 and 3.2 in the supporting document</a:t>
            </a:r>
          </a:p>
        </p:txBody>
      </p:sp>
    </p:spTree>
    <p:extLst>
      <p:ext uri="{BB962C8B-B14F-4D97-AF65-F5344CB8AC3E}">
        <p14:creationId xmlns:p14="http://schemas.microsoft.com/office/powerpoint/2010/main" val="151696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Stochastic Modelling and Resource Optimization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1"/>
          </p:nvPr>
        </p:nvSpPr>
        <p:spPr>
          <a:xfrm>
            <a:off x="990600" y="1764900"/>
            <a:ext cx="7581900" cy="3950100"/>
          </a:xfrm>
        </p:spPr>
        <p:txBody>
          <a:bodyPr>
            <a:normAutofit fontScale="85000" lnSpcReduction="10000"/>
          </a:bodyPr>
          <a:lstStyle/>
          <a:p>
            <a:pPr>
              <a:buFont typeface="LucidaGrande" charset="0"/>
              <a:buChar char="▶"/>
            </a:pPr>
            <a:r>
              <a:rPr lang="en-US" sz="2800" dirty="0"/>
              <a:t>Using demand predicted in data analysis section - a stochastic model can be used to obtain recommended supply – accounting for uncertainty in predicted demand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LucidaGrande" charset="0"/>
              <a:buChar char="▶"/>
            </a:pPr>
            <a:r>
              <a:rPr lang="en-US" sz="2800" dirty="0"/>
              <a:t>Supply quantity is the </a:t>
            </a:r>
            <a:r>
              <a:rPr lang="en-US" sz="2800" i="1" dirty="0"/>
              <a:t>unknown</a:t>
            </a:r>
            <a:r>
              <a:rPr lang="en-US" sz="2800" dirty="0"/>
              <a:t> and the cost of supply as the resource in classic stochastic modeling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LucidaGrande" charset="0"/>
              <a:buChar char="▶"/>
            </a:pPr>
            <a:r>
              <a:rPr lang="en-US" sz="2800" dirty="0"/>
              <a:t>Decision(variables) is designed to be the actual supply quantity of each type of agricultural product and then a second-stage set of resources decisions is designed to be the predicted demand based on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2744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Stochastic Programming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372100" cy="4657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3700" y="6357125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*For details on the methodology, please refer to section 3.3 and 3.4 in the supporting document</a:t>
            </a:r>
          </a:p>
        </p:txBody>
      </p:sp>
    </p:spTree>
    <p:extLst>
      <p:ext uri="{BB962C8B-B14F-4D97-AF65-F5344CB8AC3E}">
        <p14:creationId xmlns:p14="http://schemas.microsoft.com/office/powerpoint/2010/main" val="225278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Stochastic Modelling and Resource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Stochastic solution - hedges against uncertainty by considering all possibilities of demand</a:t>
            </a:r>
          </a:p>
          <a:p>
            <a:endParaRPr lang="en-US" dirty="0"/>
          </a:p>
          <a:p>
            <a:r>
              <a:rPr lang="en-US" dirty="0"/>
              <a:t>Generates a balanced production and purchasing strategy across agricultural types</a:t>
            </a:r>
          </a:p>
        </p:txBody>
      </p:sp>
    </p:spTree>
    <p:extLst>
      <p:ext uri="{BB962C8B-B14F-4D97-AF65-F5344CB8AC3E}">
        <p14:creationId xmlns:p14="http://schemas.microsoft.com/office/powerpoint/2010/main" val="231407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2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2857501"/>
            <a:ext cx="9144000" cy="112871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5000" b="1" dirty="0">
                <a:solidFill>
                  <a:schemeClr val="bg1"/>
                </a:solidFill>
              </a:rPr>
              <a:t>3 </a:t>
            </a:r>
            <a:r>
              <a:rPr lang="en-CA" sz="5000" dirty="0">
                <a:solidFill>
                  <a:schemeClr val="bg1"/>
                </a:solidFill>
              </a:rPr>
              <a:t>|</a:t>
            </a:r>
            <a:r>
              <a:rPr lang="en-CA" sz="5000" b="1" dirty="0">
                <a:solidFill>
                  <a:schemeClr val="bg1"/>
                </a:solidFill>
              </a:rPr>
              <a:t> </a:t>
            </a:r>
            <a:r>
              <a:rPr lang="en-CA" sz="5000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7361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124" name="Picture 4" descr="https://lh5.googleusercontent.com/AyfiuhADa_di6BXpZa54Fu_cNHXbRwed2Cnrxdobei6NizEmE8uUIOxBt0MrTBkqorPlQ8OhKmcSAWeyjW4aFjkA5VcK0SDUgf_pqQohFY7bDdHRwfjUqvdoJxEwUiT4-yahMs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65915"/>
            <a:ext cx="4299411" cy="16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219"/>
          <p:cNvSpPr/>
          <p:nvPr/>
        </p:nvSpPr>
        <p:spPr>
          <a:xfrm>
            <a:off x="1341304" y="1420536"/>
            <a:ext cx="6629400" cy="42215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Supply and Demand Predictions for China without Optimization</a:t>
            </a:r>
            <a:endParaRPr lang="en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2" descr="https://lh5.googleusercontent.com/290scxINGLMSGK93DTM_qCa3xmuZCsDH-rjb19p8u-yDFw1EY73dnTP3N4H0W-SUVKAyPMbLkfJZDmvvwIq8LCw1fjsusGzLXtMetE0TZQqt2SoCv9IQ6xNXIIU7OW9gZnIJGh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90158"/>
            <a:ext cx="4267200" cy="18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19"/>
          <p:cNvSpPr/>
          <p:nvPr/>
        </p:nvSpPr>
        <p:spPr>
          <a:xfrm>
            <a:off x="1341304" y="3810000"/>
            <a:ext cx="6934200" cy="381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Supply and Demand Predictions for China with Optimization</a:t>
            </a:r>
            <a:endParaRPr lang="en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220" y="6141081"/>
            <a:ext cx="7467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Net profit = sales revenue – production cost</a:t>
            </a:r>
          </a:p>
          <a:p>
            <a:endParaRPr lang="en-CA" sz="1050" dirty="0"/>
          </a:p>
          <a:p>
            <a:r>
              <a:rPr lang="en-CA" sz="1050" dirty="0"/>
              <a:t>Value in food loss/Gap Value  = production cost spent on overproduction + unearned net profit for underproduction</a:t>
            </a:r>
          </a:p>
        </p:txBody>
      </p:sp>
    </p:spTree>
    <p:extLst>
      <p:ext uri="{BB962C8B-B14F-4D97-AF65-F5344CB8AC3E}">
        <p14:creationId xmlns:p14="http://schemas.microsoft.com/office/powerpoint/2010/main" val="41036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Shape 219"/>
          <p:cNvSpPr/>
          <p:nvPr/>
        </p:nvSpPr>
        <p:spPr>
          <a:xfrm>
            <a:off x="1062489" y="2209800"/>
            <a:ext cx="7199870" cy="566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sz="2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China</a:t>
            </a:r>
            <a:endParaRPr lang="en" sz="2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26931"/>
              </p:ext>
            </p:extLst>
          </p:nvPr>
        </p:nvGraphicFramePr>
        <p:xfrm>
          <a:off x="1182130" y="2895600"/>
          <a:ext cx="7199870" cy="16535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9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Increase in Net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Value in food 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0" baseline="0" dirty="0"/>
                        <a:t>Net profit increases to $17.89 billion from $-6.57 billion ($24.46 billion)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2000" b="0" dirty="0"/>
                        <a:t>Reduction of</a:t>
                      </a:r>
                      <a:r>
                        <a:rPr lang="en-US" sz="2000" b="0" baseline="0" dirty="0"/>
                        <a:t> 2.78% in food waste</a:t>
                      </a:r>
                      <a:r>
                        <a:rPr lang="en-US" sz="2000" b="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8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Business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3950"/>
            <a:ext cx="8191500" cy="4864500"/>
          </a:xfrm>
        </p:spPr>
        <p:txBody>
          <a:bodyPr/>
          <a:lstStyle/>
          <a:p>
            <a:r>
              <a:rPr lang="en-US" sz="2000" dirty="0"/>
              <a:t>Large-scale technical business project which has many associated costs: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IT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Government administration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Survey cost</a:t>
            </a:r>
          </a:p>
        </p:txBody>
      </p:sp>
      <p:pic>
        <p:nvPicPr>
          <p:cNvPr id="4" name="Picture 2" descr="https://lh3.googleusercontent.com/dh_JDjkJ7cdiIVBYXC_PnBguqKNyKcNuJJ3yRF6EfJ_VxFoL4sPS5QWIUmdU6krCe4d92L93SgPu4OWHhiqv3SkPxTEWzlVAlHIQM7BZ38gpxAWcOehBcov0bhffeTgtFaIjsP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676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46435" y="4650211"/>
            <a:ext cx="4304269" cy="175058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LucidaGrande" charset="0"/>
              <a:buNone/>
              <a:defRPr/>
            </a:pPr>
            <a:r>
              <a:rPr lang="en-US" sz="2000" u="sng"/>
              <a:t>Predicted costs</a:t>
            </a:r>
            <a:r>
              <a:rPr lang="en-US" sz="2000"/>
              <a:t>:</a:t>
            </a:r>
          </a:p>
          <a:p>
            <a:pPr>
              <a:buClrTx/>
            </a:pPr>
            <a:r>
              <a:rPr lang="en-US" sz="2000"/>
              <a:t>Model development</a:t>
            </a:r>
          </a:p>
          <a:p>
            <a:pPr>
              <a:buClrTx/>
            </a:pPr>
            <a:r>
              <a:rPr lang="en-US" sz="2000"/>
              <a:t>User interface development</a:t>
            </a:r>
          </a:p>
          <a:p>
            <a:pPr>
              <a:buClrTx/>
            </a:pPr>
            <a:r>
              <a:rPr lang="en-US" sz="2000"/>
              <a:t>End testing</a:t>
            </a:r>
            <a:endParaRPr lang="en-US" sz="2000" dirty="0"/>
          </a:p>
        </p:txBody>
      </p:sp>
      <p:sp>
        <p:nvSpPr>
          <p:cNvPr id="8" name="Chevron 7"/>
          <p:cNvSpPr/>
          <p:nvPr/>
        </p:nvSpPr>
        <p:spPr>
          <a:xfrm>
            <a:off x="4650255" y="4650211"/>
            <a:ext cx="762000" cy="15736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70603" y="4650211"/>
            <a:ext cx="2916197" cy="1361587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LucidaGrande" charset="0"/>
              <a:buNone/>
            </a:pPr>
            <a:r>
              <a:rPr lang="en-US" sz="2400" dirty="0"/>
              <a:t>Expected cost of </a:t>
            </a:r>
          </a:p>
          <a:p>
            <a:pPr marL="0" indent="0">
              <a:buClrTx/>
              <a:buFont typeface="LucidaGrande" charset="0"/>
              <a:buNone/>
            </a:pPr>
            <a:r>
              <a:rPr lang="en-US" sz="2400" dirty="0"/>
              <a:t>$12.75-18.84 billion </a:t>
            </a:r>
          </a:p>
        </p:txBody>
      </p:sp>
    </p:spTree>
    <p:extLst>
      <p:ext uri="{BB962C8B-B14F-4D97-AF65-F5344CB8AC3E}">
        <p14:creationId xmlns:p14="http://schemas.microsoft.com/office/powerpoint/2010/main" val="361465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Shape 219"/>
          <p:cNvSpPr/>
          <p:nvPr/>
        </p:nvSpPr>
        <p:spPr>
          <a:xfrm>
            <a:off x="1520065" y="1677286"/>
            <a:ext cx="6209270" cy="871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sz="2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ROI and Payback Period Summary</a:t>
            </a:r>
            <a:endParaRPr lang="en" sz="2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52" name="Picture 4" descr="https://lh4.googleusercontent.com/Uzw_9lSuLc-lWYZf9cFTwWR9CtTY-M-gdAgapBxFD6XR2vxPGABTVpRKxcAdBZCqepSJfs6yyDLee3J_psDkhStS0QEopt_QMmckF4qrhwm85BjAUXGCpcEc0AmHovm36fMQuS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7381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0065" y="5190700"/>
            <a:ext cx="6397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* Please note the indicator of “high/median/low” refers to the three cost scenarios based on estimation. Therefore, the “High” cost scenario can lead to a lowest ROI of 29.85 and a highest payback period of 3.35 years.</a:t>
            </a: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00" y="4004714"/>
            <a:ext cx="5334000" cy="995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60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7000"/>
                    </a14:imgEffect>
                  </a14:imgLayer>
                </a14:imgProps>
              </a:ext>
            </a:extLst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2857501"/>
            <a:ext cx="9144000" cy="112871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5000" b="1" dirty="0">
                <a:solidFill>
                  <a:schemeClr val="bg1"/>
                </a:solidFill>
              </a:rPr>
              <a:t>1 </a:t>
            </a:r>
            <a:r>
              <a:rPr lang="en-CA" sz="5000" dirty="0">
                <a:solidFill>
                  <a:schemeClr val="bg1"/>
                </a:solidFill>
              </a:rPr>
              <a:t>|</a:t>
            </a:r>
            <a:r>
              <a:rPr lang="en-CA" sz="5000" b="1" dirty="0">
                <a:solidFill>
                  <a:schemeClr val="bg1"/>
                </a:solidFill>
              </a:rPr>
              <a:t> </a:t>
            </a:r>
            <a:r>
              <a:rPr lang="en-CA" sz="5000" dirty="0">
                <a:solidFill>
                  <a:schemeClr val="bg1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78267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7581900" cy="273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Improvements and Future Work</a:t>
            </a:r>
          </a:p>
          <a:p>
            <a:pPr>
              <a:buFont typeface="LucidaGrande" charset="0"/>
              <a:buChar char="▶"/>
            </a:pPr>
            <a:r>
              <a:rPr lang="en-US" sz="2000" dirty="0"/>
              <a:t>Improve the accuracy of demand predictions by surveying household nutrition preference and needs</a:t>
            </a:r>
          </a:p>
          <a:p>
            <a:pPr>
              <a:buFont typeface="LucidaGrande" charset="0"/>
              <a:buChar char="▶"/>
            </a:pPr>
            <a:r>
              <a:rPr lang="en-US" sz="2000" dirty="0"/>
              <a:t>Expand stochastic model to include multiple periods</a:t>
            </a:r>
          </a:p>
          <a:p>
            <a:pPr>
              <a:buFont typeface="LucidaGrande" charset="0"/>
              <a:buChar char="▶"/>
            </a:pPr>
            <a:r>
              <a:rPr lang="en-US" sz="2000" dirty="0"/>
              <a:t>Consider more frictional factors such as inflation, consumer price index, and import and export data</a:t>
            </a:r>
          </a:p>
          <a:p>
            <a:pPr>
              <a:buFont typeface="LucidaGrande" charset="0"/>
              <a:buChar char="▶"/>
            </a:pP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85800" y="1752600"/>
            <a:ext cx="7581900" cy="19050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0000" lnSpcReduction="20000"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2800" dirty="0"/>
              <a:t>The stochastic model developed can be used to profitably reduce inefficiencies in agricultural production and improve nutrition for members of developing countries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By implementing this model governments can improve agricultural planning/policy making with better predictions for food demand and decrease the response time to changes in dietary trends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880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7000"/>
                    </a14:imgEffect>
                  </a14:imgLayer>
                </a14:imgProps>
              </a:ext>
            </a:extLst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2857501"/>
            <a:ext cx="9144000" cy="112871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5000" b="1" dirty="0">
                <a:solidFill>
                  <a:schemeClr val="bg1"/>
                </a:solidFill>
              </a:rPr>
              <a:t>Thank you!</a:t>
            </a:r>
            <a:endParaRPr lang="en-CA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5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7481-4316-44B8-95D4-6BCD2C42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1449-1463-426C-899B-165E05C11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Pingali</a:t>
            </a:r>
            <a:r>
              <a:rPr lang="en-US" dirty="0"/>
              <a:t>, P. Food Sec. (2015) 7: 583. </a:t>
            </a:r>
            <a:r>
              <a:rPr lang="en-US" dirty="0">
                <a:hlinkClick r:id="rId2"/>
              </a:rPr>
              <a:t>https://doi.org/10.1007/s12571-015-0461-x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CA" dirty="0"/>
              <a:t>[2] China Statistical Database : http://www.stats.gov.cn/tjsj/pcsj/</a:t>
            </a:r>
            <a:endParaRPr lang="en-US" b="1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23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Food Insecurity in Developing 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90600" y="1764900"/>
            <a:ext cx="7581900" cy="4254900"/>
          </a:xfrm>
        </p:spPr>
        <p:txBody>
          <a:bodyPr>
            <a:normAutofit fontScale="92500"/>
          </a:bodyPr>
          <a:lstStyle/>
          <a:p>
            <a:pPr>
              <a:buFont typeface="LucidaGrande" charset="0"/>
              <a:buChar char="▶"/>
            </a:pPr>
            <a:r>
              <a:rPr lang="en-US" sz="2800" b="1" dirty="0"/>
              <a:t>Food security </a:t>
            </a:r>
            <a:r>
              <a:rPr lang="en-US" sz="2800" dirty="0"/>
              <a:t>– historically referred to access to food supplies to meet caloric requirements and avoid famine</a:t>
            </a:r>
          </a:p>
          <a:p>
            <a:pPr>
              <a:buFont typeface="LucidaGrande" charset="0"/>
              <a:buChar char="▶"/>
            </a:pPr>
            <a:endParaRPr lang="en-US" sz="2800" dirty="0"/>
          </a:p>
          <a:p>
            <a:pPr>
              <a:buFont typeface="LucidaGrande" charset="0"/>
              <a:buChar char="▶"/>
            </a:pPr>
            <a:r>
              <a:rPr lang="en-US" sz="2800" dirty="0"/>
              <a:t> Agricultural policies therefore focus on staple grain self-sufficiency in order to meet nutritional demand</a:t>
            </a:r>
          </a:p>
          <a:p>
            <a:pPr>
              <a:buFont typeface="LucidaGrande" charset="0"/>
              <a:buChar char="▶"/>
            </a:pPr>
            <a:endParaRPr lang="en-US" sz="2800" dirty="0"/>
          </a:p>
          <a:p>
            <a:pPr>
              <a:buFont typeface="LucidaGrande" charset="0"/>
              <a:buChar char="▶"/>
            </a:pPr>
            <a:r>
              <a:rPr lang="en-US" sz="2800" dirty="0"/>
              <a:t>Staple grain-self-sufficiency was a major part of resolving food insecurity problems after the 2008 food price crisis. </a:t>
            </a:r>
          </a:p>
          <a:p>
            <a:pPr>
              <a:buFont typeface="LucidaGrande" charset="0"/>
              <a:buChar char="▶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10200"/>
            <a:ext cx="2590800" cy="130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3254" y="4942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6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479550"/>
            <a:ext cx="8508975" cy="24828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Focus on BRICS: </a:t>
            </a:r>
            <a:r>
              <a:rPr lang="en-US" b="1" dirty="0"/>
              <a:t>B</a:t>
            </a:r>
            <a:r>
              <a:rPr lang="en-US" dirty="0"/>
              <a:t>razil, </a:t>
            </a:r>
            <a:r>
              <a:rPr lang="en-US" b="1" dirty="0"/>
              <a:t>R</a:t>
            </a:r>
            <a:r>
              <a:rPr lang="en-US" dirty="0"/>
              <a:t>ussia, </a:t>
            </a:r>
            <a:r>
              <a:rPr lang="en-US" b="1" dirty="0"/>
              <a:t>I</a:t>
            </a:r>
            <a:r>
              <a:rPr lang="en-US" dirty="0"/>
              <a:t>ndia, and </a:t>
            </a:r>
            <a:r>
              <a:rPr lang="en-US" b="1" dirty="0"/>
              <a:t>C</a:t>
            </a:r>
            <a:r>
              <a:rPr lang="en-US" dirty="0"/>
              <a:t>hina, </a:t>
            </a:r>
            <a:r>
              <a:rPr lang="en-US" b="1" dirty="0"/>
              <a:t>S</a:t>
            </a:r>
            <a:r>
              <a:rPr lang="en-US" dirty="0"/>
              <a:t>outh Africa</a:t>
            </a:r>
          </a:p>
          <a:p>
            <a:endParaRPr lang="en-US" dirty="0"/>
          </a:p>
          <a:p>
            <a:r>
              <a:rPr lang="en-US" dirty="0"/>
              <a:t>Rapidly evolving economies and middle class - significant diet transitions</a:t>
            </a:r>
          </a:p>
          <a:p>
            <a:endParaRPr lang="en-US" dirty="0"/>
          </a:p>
          <a:p>
            <a:r>
              <a:rPr lang="en-US" dirty="0"/>
              <a:t>Main crop categories discussed in this case include: </a:t>
            </a:r>
            <a:r>
              <a:rPr lang="en-US" b="1" dirty="0"/>
              <a:t>meat, cereal and vegetables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" b="99675" l="0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4304805" cy="2209800"/>
          </a:xfrm>
          <a:prstGeom prst="rect">
            <a:avLst/>
          </a:prstGeom>
          <a:noFill/>
          <a:ln>
            <a:noFill/>
          </a:ln>
          <a:effectLst>
            <a:outerShdw blurRad="88900" sx="101000" sy="101000" algn="ctr" rotWithShape="0">
              <a:schemeClr val="tx1">
                <a:alpha val="47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3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4275" y="1479550"/>
            <a:ext cx="7454925" cy="3854450"/>
          </a:xfrm>
        </p:spPr>
        <p:txBody>
          <a:bodyPr/>
          <a:lstStyle/>
          <a:p>
            <a:r>
              <a:rPr lang="en-US" sz="3000" dirty="0"/>
              <a:t>Governments aim to balance and optimize the supply and demand equilibrium – there is incentive to forecast and respond 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Inefficiencies in this system can result not only in direct financial losses but in health issues for the population</a:t>
            </a:r>
            <a:endParaRPr lang="en-US" sz="3000" b="1" dirty="0"/>
          </a:p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3529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4800" y="2819400"/>
            <a:ext cx="38100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Current agricultural policies in BRICS countries favor the production of staple grains and do not address malnutrition or growing diet diversification</a:t>
            </a:r>
          </a:p>
        </p:txBody>
      </p:sp>
      <p:sp>
        <p:nvSpPr>
          <p:cNvPr id="6" name="Shape 219"/>
          <p:cNvSpPr/>
          <p:nvPr/>
        </p:nvSpPr>
        <p:spPr>
          <a:xfrm>
            <a:off x="457200" y="2087095"/>
            <a:ext cx="3276600" cy="5664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sz="2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Problem</a:t>
            </a:r>
            <a:endParaRPr lang="en" sz="2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81600" y="2817341"/>
            <a:ext cx="3810000" cy="28956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Clr>
                <a:srgbClr val="274E1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There is a significant discrepancy between agricultural production and dynamic consumer demand, caused by agricultural policy in BRICS countries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Our model will be applied to China as a sample solution</a:t>
            </a:r>
          </a:p>
        </p:txBody>
      </p:sp>
      <p:sp>
        <p:nvSpPr>
          <p:cNvPr id="8" name="Shape 219"/>
          <p:cNvSpPr/>
          <p:nvPr/>
        </p:nvSpPr>
        <p:spPr>
          <a:xfrm>
            <a:off x="5334000" y="2085036"/>
            <a:ext cx="3276600" cy="5664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CA" sz="2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Hypothesis</a:t>
            </a:r>
            <a:endParaRPr lang="en" sz="2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191000" y="2998336"/>
            <a:ext cx="762000" cy="15736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3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2857501"/>
            <a:ext cx="9144000" cy="112871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5000" b="1" dirty="0">
                <a:solidFill>
                  <a:schemeClr val="bg1"/>
                </a:solidFill>
              </a:rPr>
              <a:t>2 </a:t>
            </a:r>
            <a:r>
              <a:rPr lang="en-CA" sz="5000" dirty="0">
                <a:solidFill>
                  <a:schemeClr val="bg1"/>
                </a:solidFill>
              </a:rPr>
              <a:t>|</a:t>
            </a:r>
            <a:r>
              <a:rPr lang="en-CA" sz="5000" b="1" dirty="0">
                <a:solidFill>
                  <a:schemeClr val="bg1"/>
                </a:solidFill>
              </a:rPr>
              <a:t> </a:t>
            </a:r>
            <a:r>
              <a:rPr lang="en-CA" sz="5000" dirty="0">
                <a:solidFill>
                  <a:schemeClr val="bg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22424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98243"/>
              </p:ext>
            </p:extLst>
          </p:nvPr>
        </p:nvGraphicFramePr>
        <p:xfrm>
          <a:off x="1881500" y="1745775"/>
          <a:ext cx="5586100" cy="685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Sample Selection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92642"/>
              </p:ext>
            </p:extLst>
          </p:nvPr>
        </p:nvGraphicFramePr>
        <p:xfrm>
          <a:off x="1881500" y="2891050"/>
          <a:ext cx="5586100" cy="685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Regression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76466"/>
              </p:ext>
            </p:extLst>
          </p:nvPr>
        </p:nvGraphicFramePr>
        <p:xfrm>
          <a:off x="1881500" y="4036325"/>
          <a:ext cx="5586100" cy="685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Two-Stage Stochastic Modelling and Resource Optimization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71355"/>
              </p:ext>
            </p:extLst>
          </p:nvPr>
        </p:nvGraphicFramePr>
        <p:xfrm>
          <a:off x="1881500" y="5181600"/>
          <a:ext cx="5586100" cy="685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Result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99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Sample Selection and Comparison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1"/>
          </p:nvPr>
        </p:nvSpPr>
        <p:spPr>
          <a:xfrm>
            <a:off x="990600" y="1764900"/>
            <a:ext cx="7581900" cy="4864500"/>
          </a:xfrm>
        </p:spPr>
        <p:txBody>
          <a:bodyPr>
            <a:normAutofit/>
          </a:bodyPr>
          <a:lstStyle/>
          <a:p>
            <a:pPr>
              <a:buFont typeface="LucidaGrande" charset="0"/>
              <a:buChar char="▶"/>
            </a:pPr>
            <a:r>
              <a:rPr lang="en-US" sz="2800" dirty="0"/>
              <a:t> Used data from 5 developing and 5 developed countries to identify differences in trends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LucidaGrande" charset="0"/>
              <a:buChar char="▶"/>
            </a:pPr>
            <a:r>
              <a:rPr lang="en-US" sz="2800" dirty="0"/>
              <a:t> Found that the gap between supply and demand for all food groups analyzed is greater in </a:t>
            </a:r>
            <a:r>
              <a:rPr lang="en-US" sz="2800" b="1" dirty="0"/>
              <a:t>developing</a:t>
            </a:r>
            <a:r>
              <a:rPr lang="en-US" sz="2800" dirty="0"/>
              <a:t> countries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99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790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LucidaGrande</vt:lpstr>
      <vt:lpstr>Arial</vt:lpstr>
      <vt:lpstr>Calibri</vt:lpstr>
      <vt:lpstr>Wingdings</vt:lpstr>
      <vt:lpstr>Office Theme</vt:lpstr>
      <vt:lpstr>AGRICULTURAL PLANNING &amp; FOOD DEMAND  </vt:lpstr>
      <vt:lpstr>PowerPoint Presentation</vt:lpstr>
      <vt:lpstr>Food Insecurity in Developing Nations</vt:lpstr>
      <vt:lpstr>Problem Background</vt:lpstr>
      <vt:lpstr>Problem Motivation</vt:lpstr>
      <vt:lpstr>Problem Background</vt:lpstr>
      <vt:lpstr>PowerPoint Presentation</vt:lpstr>
      <vt:lpstr>Methodology</vt:lpstr>
      <vt:lpstr>1. Sample Selection and Comparison</vt:lpstr>
      <vt:lpstr>PowerPoint Presentation</vt:lpstr>
      <vt:lpstr>2. Regression Analysis</vt:lpstr>
      <vt:lpstr>3. Stochastic Modelling and Resource Optimization</vt:lpstr>
      <vt:lpstr>Stochastic Programming Model</vt:lpstr>
      <vt:lpstr>3. Stochastic Modelling and Resource Optimization</vt:lpstr>
      <vt:lpstr>PowerPoint Presentation</vt:lpstr>
      <vt:lpstr>Results</vt:lpstr>
      <vt:lpstr>Results</vt:lpstr>
      <vt:lpstr>Results – Business Analysis</vt:lpstr>
      <vt:lpstr>Results</vt:lpstr>
      <vt:lpstr>Conclusion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</dc:creator>
  <cp:lastModifiedBy>Mike Wang</cp:lastModifiedBy>
  <cp:revision>163</cp:revision>
  <dcterms:created xsi:type="dcterms:W3CDTF">2017-10-25T19:02:06Z</dcterms:created>
  <dcterms:modified xsi:type="dcterms:W3CDTF">2017-10-27T22:18:04Z</dcterms:modified>
</cp:coreProperties>
</file>