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DM Sans Medium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bold.fntdata"/><Relationship Id="rId22" Type="http://schemas.openxmlformats.org/officeDocument/2006/relationships/font" Target="fonts/DMSansMedium-boldItalic.fntdata"/><Relationship Id="rId21" Type="http://schemas.openxmlformats.org/officeDocument/2006/relationships/font" Target="fonts/DMSansMedium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35" Type="http://schemas.openxmlformats.org/officeDocument/2006/relationships/font" Target="fonts/DMSans-regular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37" Type="http://schemas.openxmlformats.org/officeDocument/2006/relationships/font" Target="fonts/DMSans-italic.fntdata"/><Relationship Id="rId14" Type="http://schemas.openxmlformats.org/officeDocument/2006/relationships/slide" Target="slides/slide8.xml"/><Relationship Id="rId36" Type="http://schemas.openxmlformats.org/officeDocument/2006/relationships/font" Target="fonts/DM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DMSans-boldItalic.fntdata"/><Relationship Id="rId19" Type="http://schemas.openxmlformats.org/officeDocument/2006/relationships/font" Target="fonts/DMSans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b19f60506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b19f60506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37bdb49c6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37bdb49c6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3778917fe3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3778917fe3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2b19f60506_0_1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2b19f60506_0_1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b19f60506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2b19f60506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778917fe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778917fe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b19f60506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b19f60506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b19f60506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b19f60506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778917fe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3778917fe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778917fe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778917fe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b19f60506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2b19f60506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37bdb49c6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37bdb49c6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1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" name="Google Shape;133;p1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4" name="Google Shape;134;p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6" name="Google Shape;136;p1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37" name="Google Shape;137;p1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9" name="Google Shape;139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" name="Google Shape;191;p2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2" name="Google Shape;192;p2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3" name="Google Shape;193;p2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" name="Google Shape;194;p2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5" name="Google Shape;195;p2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9" name="Google Shape;199;p2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7" name="Google Shape;207;p2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2" name="Google Shape;212;p2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4" name="Google Shape;214;p2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5" name="Google Shape;215;p2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2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" name="Google Shape;224;p3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5" name="Google Shape;225;p3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" name="Google Shape;226;p3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7" name="Google Shape;227;p3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3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39" name="Google Shape;239;p3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0" name="Google Shape;240;p3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3" name="Google Shape;243;p3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3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6" name="Google Shape;246;p3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3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2" name="Google Shape;252;p3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65" name="Google Shape;265;p3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6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36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36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73" name="Google Shape;273;p36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6" name="Google Shape;27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7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8" name="Google Shape;278;p37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9" name="Google Shape;279;p37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0" name="Google Shape;280;p37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9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91" name="Google Shape;291;p39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8" name="Google Shape;298;p40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1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05" name="Google Shape;305;p41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41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41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0" name="Google Shape;31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2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3" name="Google Shape;313;p42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4" name="Google Shape;314;p42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18" name="Google Shape;318;p43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19" name="Google Shape;319;p43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0" name="Google Shape;320;p43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1" name="Google Shape;321;p43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2" name="Google Shape;322;p43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3" name="Google Shape;323;p43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4" name="Google Shape;324;p43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5" name="Google Shape;325;p43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6" name="Google Shape;326;p43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7" name="Google Shape;327;p43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8" name="Google Shape;328;p43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29" name="Google Shape;329;p43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0" name="Google Shape;330;p43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1" name="Google Shape;331;p43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2" name="Google Shape;332;p43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3" name="Google Shape;333;p43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4" name="Google Shape;334;p43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5" name="Google Shape;335;p43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6" name="Google Shape;336;p43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7" name="Google Shape;337;p43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8" name="Google Shape;338;p43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39" name="Google Shape;339;p43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40" name="Google Shape;340;p43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41" name="Google Shape;341;p43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42" name="Google Shape;342;p43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43" name="Google Shape;343;p43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44" name="Google Shape;344;p43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45" name="Google Shape;345;p43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44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February</a:t>
            </a:r>
            <a:r>
              <a:rPr lang="en"/>
              <a:t> 2024</a:t>
            </a:r>
            <a:endParaRPr/>
          </a:p>
        </p:txBody>
      </p:sp>
      <p:sp>
        <p:nvSpPr>
          <p:cNvPr id="355" name="Google Shape;355;p45"/>
          <p:cNvSpPr txBox="1"/>
          <p:nvPr>
            <p:ph type="ctrTitle"/>
          </p:nvPr>
        </p:nvSpPr>
        <p:spPr>
          <a:xfrm>
            <a:off x="366000" y="223825"/>
            <a:ext cx="78429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Exoplanet Detection -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Measuring Mass, Radius, and Density</a:t>
            </a:r>
            <a:endParaRPr sz="3200"/>
          </a:p>
        </p:txBody>
      </p:sp>
      <p:sp>
        <p:nvSpPr>
          <p:cNvPr id="356" name="Google Shape;356;p45"/>
          <p:cNvSpPr txBox="1"/>
          <p:nvPr>
            <p:ph idx="2" type="subTitle"/>
          </p:nvPr>
        </p:nvSpPr>
        <p:spPr>
          <a:xfrm>
            <a:off x="366000" y="2171250"/>
            <a:ext cx="38178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 Ketchem, Raihan Malik,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Mitchell Weber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799" y="2171250"/>
            <a:ext cx="1731350" cy="1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58449" y="2171250"/>
            <a:ext cx="1731350" cy="1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449" y="3573650"/>
            <a:ext cx="1731350" cy="1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89799" y="3573650"/>
            <a:ext cx="1731350" cy="1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099" y="2171250"/>
            <a:ext cx="1731350" cy="14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827099" y="3573650"/>
            <a:ext cx="1731350" cy="14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455" name="Google Shape;45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8225"/>
            <a:ext cx="4217575" cy="334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58225"/>
            <a:ext cx="4419600" cy="33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5"/>
          <p:cNvSpPr txBox="1"/>
          <p:nvPr>
            <p:ph idx="1" type="subTitle"/>
          </p:nvPr>
        </p:nvSpPr>
        <p:spPr>
          <a:xfrm>
            <a:off x="197375" y="1219075"/>
            <a:ext cx="8508900" cy="47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8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HD 189733 b is a Jupiter-like planet with a lower density</a:t>
            </a:r>
            <a:endParaRPr/>
          </a:p>
          <a:p>
            <a:pPr indent="-3968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Our data has some uncertainty, but is still statistically sound</a:t>
            </a:r>
            <a:endParaRPr/>
          </a:p>
          <a:p>
            <a:pPr indent="-3968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Our measurements align with existing models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5"/>
          <p:cNvSpPr/>
          <p:nvPr/>
        </p:nvSpPr>
        <p:spPr>
          <a:xfrm>
            <a:off x="0" y="0"/>
            <a:ext cx="9177900" cy="118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4" name="Google Shape;464;p55"/>
          <p:cNvSpPr txBox="1"/>
          <p:nvPr>
            <p:ph idx="2" type="body"/>
          </p:nvPr>
        </p:nvSpPr>
        <p:spPr>
          <a:xfrm>
            <a:off x="197375" y="330300"/>
            <a:ext cx="2969100" cy="6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000000"/>
                </a:solidFill>
              </a:rPr>
              <a:t>Conclusion</a:t>
            </a:r>
            <a:endParaRPr b="1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56"/>
          <p:cNvSpPr txBox="1"/>
          <p:nvPr/>
        </p:nvSpPr>
        <p:spPr>
          <a:xfrm>
            <a:off x="304775" y="222650"/>
            <a:ext cx="63237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Questions?</a:t>
            </a:r>
            <a:endParaRPr b="1" sz="2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71" name="Google Shape;471;p56"/>
          <p:cNvSpPr txBox="1"/>
          <p:nvPr/>
        </p:nvSpPr>
        <p:spPr>
          <a:xfrm>
            <a:off x="4752450" y="3339925"/>
            <a:ext cx="41136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Division of work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Coding - Raihan Malik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EXOFAST - Raihan Malik, Seth Ketchem</a:t>
            </a:r>
            <a:b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Paper - Mitchell Weber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Presentation - Seth Ketchem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46"/>
          <p:cNvSpPr txBox="1"/>
          <p:nvPr>
            <p:ph idx="1" type="subTitle"/>
          </p:nvPr>
        </p:nvSpPr>
        <p:spPr>
          <a:xfrm>
            <a:off x="197375" y="1219075"/>
            <a:ext cx="7971900" cy="46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875" lvl="0" marL="457200" rtl="0" algn="l">
              <a:spcBef>
                <a:spcPts val="120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Analyze</a:t>
            </a:r>
            <a:r>
              <a:rPr lang="en"/>
              <a:t> an exoplanet’s detection data to measure its radius, mass, and density</a:t>
            </a:r>
            <a:r>
              <a:rPr lang="en"/>
              <a:t> </a:t>
            </a:r>
            <a:endParaRPr/>
          </a:p>
          <a:p>
            <a:pPr indent="-396875" lvl="1" marL="914400" rtl="0" algn="l">
              <a:spcBef>
                <a:spcPts val="0"/>
              </a:spcBef>
              <a:spcAft>
                <a:spcPts val="0"/>
              </a:spcAft>
              <a:buSzPts val="2650"/>
              <a:buChar char="○"/>
            </a:pPr>
            <a:r>
              <a:rPr lang="en"/>
              <a:t>How much </a:t>
            </a:r>
            <a:r>
              <a:rPr lang="en">
                <a:highlight>
                  <a:srgbClr val="E06666"/>
                </a:highlight>
              </a:rPr>
              <a:t>uncertainty</a:t>
            </a:r>
            <a:r>
              <a:rPr lang="en"/>
              <a:t> is there?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6875" lvl="0" marL="457200" rtl="0" algn="l">
              <a:spcBef>
                <a:spcPts val="1200"/>
              </a:spcBef>
              <a:spcAft>
                <a:spcPts val="0"/>
              </a:spcAft>
              <a:buSzPts val="2650"/>
              <a:buChar char="●"/>
            </a:pPr>
            <a:r>
              <a:rPr lang="en"/>
              <a:t>Compare with other data sets</a:t>
            </a:r>
            <a:endParaRPr/>
          </a:p>
          <a:p>
            <a:pPr indent="-396875" lvl="1" marL="914400" rtl="0" algn="l">
              <a:spcBef>
                <a:spcPts val="0"/>
              </a:spcBef>
              <a:spcAft>
                <a:spcPts val="0"/>
              </a:spcAft>
              <a:buSzPts val="2650"/>
              <a:buChar char="○"/>
            </a:pPr>
            <a:r>
              <a:rPr lang="en"/>
              <a:t>Is it </a:t>
            </a:r>
            <a:r>
              <a:rPr lang="en">
                <a:highlight>
                  <a:schemeClr val="accent1"/>
                </a:highlight>
              </a:rPr>
              <a:t>consistent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6"/>
          <p:cNvSpPr/>
          <p:nvPr/>
        </p:nvSpPr>
        <p:spPr>
          <a:xfrm>
            <a:off x="0" y="0"/>
            <a:ext cx="9177900" cy="118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0" name="Google Shape;370;p46"/>
          <p:cNvSpPr txBox="1"/>
          <p:nvPr>
            <p:ph idx="2" type="body"/>
          </p:nvPr>
        </p:nvSpPr>
        <p:spPr>
          <a:xfrm>
            <a:off x="197375" y="330300"/>
            <a:ext cx="2969100" cy="6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000000"/>
                </a:solidFill>
              </a:rPr>
              <a:t>Motivation</a:t>
            </a:r>
            <a:endParaRPr b="1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197375" y="1052750"/>
            <a:ext cx="31518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HD 189733 b</a:t>
            </a:r>
            <a:endParaRPr/>
          </a:p>
        </p:txBody>
      </p:sp>
      <p:sp>
        <p:nvSpPr>
          <p:cNvPr id="376" name="Google Shape;376;p47"/>
          <p:cNvSpPr txBox="1"/>
          <p:nvPr>
            <p:ph idx="1" type="body"/>
          </p:nvPr>
        </p:nvSpPr>
        <p:spPr>
          <a:xfrm>
            <a:off x="197375" y="1896400"/>
            <a:ext cx="31518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Well-known exoplanet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Lots of transit data!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a binary star system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Rains molten glass</a:t>
            </a:r>
            <a:endParaRPr sz="1400"/>
          </a:p>
        </p:txBody>
      </p:sp>
      <p:sp>
        <p:nvSpPr>
          <p:cNvPr id="377" name="Google Shape;377;p47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planet</a:t>
            </a:r>
            <a:endParaRPr/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575" y="704950"/>
            <a:ext cx="37052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197375" y="568425"/>
            <a:ext cx="31518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Data</a:t>
            </a:r>
            <a:endParaRPr/>
          </a:p>
        </p:txBody>
      </p:sp>
      <p:sp>
        <p:nvSpPr>
          <p:cNvPr id="384" name="Google Shape;384;p48"/>
          <p:cNvSpPr txBox="1"/>
          <p:nvPr>
            <p:ph idx="1" type="body"/>
          </p:nvPr>
        </p:nvSpPr>
        <p:spPr>
          <a:xfrm>
            <a:off x="197375" y="1248225"/>
            <a:ext cx="31518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400"/>
              <a:t>Can find the radius of the planet</a:t>
            </a:r>
            <a:endParaRPr sz="1400"/>
          </a:p>
        </p:txBody>
      </p:sp>
      <p:sp>
        <p:nvSpPr>
          <p:cNvPr id="385" name="Google Shape;385;p48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86" name="Google Shape;386;p48"/>
          <p:cNvSpPr txBox="1"/>
          <p:nvPr>
            <p:ph type="title"/>
          </p:nvPr>
        </p:nvSpPr>
        <p:spPr>
          <a:xfrm>
            <a:off x="197375" y="2187475"/>
            <a:ext cx="31518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 Data</a:t>
            </a:r>
            <a:endParaRPr/>
          </a:p>
        </p:txBody>
      </p:sp>
      <p:sp>
        <p:nvSpPr>
          <p:cNvPr id="387" name="Google Shape;387;p48"/>
          <p:cNvSpPr txBox="1"/>
          <p:nvPr>
            <p:ph idx="1" type="body"/>
          </p:nvPr>
        </p:nvSpPr>
        <p:spPr>
          <a:xfrm>
            <a:off x="197375" y="2926725"/>
            <a:ext cx="31518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400"/>
              <a:t>Can find the mass of the planet</a:t>
            </a:r>
            <a:endParaRPr sz="1400"/>
          </a:p>
        </p:txBody>
      </p:sp>
      <p:pic>
        <p:nvPicPr>
          <p:cNvPr id="388" name="Google Shape;388;p48"/>
          <p:cNvPicPr preferRelativeResize="0"/>
          <p:nvPr/>
        </p:nvPicPr>
        <p:blipFill rotWithShape="1">
          <a:blip r:embed="rId3">
            <a:alphaModFix/>
          </a:blip>
          <a:srcRect b="0" l="5309" r="10137" t="0"/>
          <a:stretch/>
        </p:blipFill>
        <p:spPr>
          <a:xfrm>
            <a:off x="3260700" y="2221913"/>
            <a:ext cx="2147850" cy="8477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9" name="Google Shape;389;p48"/>
          <p:cNvPicPr preferRelativeResize="0"/>
          <p:nvPr/>
        </p:nvPicPr>
        <p:blipFill rotWithShape="1">
          <a:blip r:embed="rId4">
            <a:alphaModFix/>
          </a:blip>
          <a:srcRect b="16436" l="6375" r="0" t="0"/>
          <a:stretch/>
        </p:blipFill>
        <p:spPr>
          <a:xfrm>
            <a:off x="3349175" y="531413"/>
            <a:ext cx="1970900" cy="10267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0" name="Google Shape;390;p48"/>
          <p:cNvSpPr txBox="1"/>
          <p:nvPr>
            <p:ph type="title"/>
          </p:nvPr>
        </p:nvSpPr>
        <p:spPr>
          <a:xfrm>
            <a:off x="196950" y="3606525"/>
            <a:ext cx="34386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</a:t>
            </a:r>
            <a:endParaRPr/>
          </a:p>
        </p:txBody>
      </p:sp>
      <p:sp>
        <p:nvSpPr>
          <p:cNvPr id="391" name="Google Shape;391;p48"/>
          <p:cNvSpPr txBox="1"/>
          <p:nvPr>
            <p:ph idx="1" type="body"/>
          </p:nvPr>
        </p:nvSpPr>
        <p:spPr>
          <a:xfrm>
            <a:off x="197375" y="4286325"/>
            <a:ext cx="31518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400"/>
              <a:t>Can find the density of the planet</a:t>
            </a:r>
            <a:endParaRPr sz="1400"/>
          </a:p>
        </p:txBody>
      </p:sp>
      <p:pic>
        <p:nvPicPr>
          <p:cNvPr id="392" name="Google Shape;39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213" y="3650925"/>
            <a:ext cx="1582818" cy="1026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3" name="Google Shape;39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5825" y="338475"/>
            <a:ext cx="2664450" cy="141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5820" y="1875370"/>
            <a:ext cx="2664449" cy="15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9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Plots</a:t>
            </a:r>
            <a:endParaRPr/>
          </a:p>
        </p:txBody>
      </p:sp>
      <p:sp>
        <p:nvSpPr>
          <p:cNvPr id="401" name="Google Shape;401;p49"/>
          <p:cNvSpPr txBox="1"/>
          <p:nvPr/>
        </p:nvSpPr>
        <p:spPr>
          <a:xfrm>
            <a:off x="1949025" y="518425"/>
            <a:ext cx="912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EXOFAST</a:t>
            </a:r>
            <a:endParaRPr b="1"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02" name="Google Shape;4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5" y="844972"/>
            <a:ext cx="4416200" cy="30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425" y="844975"/>
            <a:ext cx="4226050" cy="30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9"/>
          <p:cNvSpPr txBox="1"/>
          <p:nvPr/>
        </p:nvSpPr>
        <p:spPr>
          <a:xfrm>
            <a:off x="6354850" y="518425"/>
            <a:ext cx="829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PYTHON</a:t>
            </a:r>
            <a:endParaRPr b="1"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50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Plots</a:t>
            </a:r>
            <a:endParaRPr/>
          </a:p>
        </p:txBody>
      </p:sp>
      <p:sp>
        <p:nvSpPr>
          <p:cNvPr id="411" name="Google Shape;411;p50"/>
          <p:cNvSpPr txBox="1"/>
          <p:nvPr/>
        </p:nvSpPr>
        <p:spPr>
          <a:xfrm>
            <a:off x="1949025" y="518425"/>
            <a:ext cx="912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EXOFAST</a:t>
            </a:r>
            <a:endParaRPr b="1"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2" name="Google Shape;412;p50"/>
          <p:cNvSpPr txBox="1"/>
          <p:nvPr/>
        </p:nvSpPr>
        <p:spPr>
          <a:xfrm>
            <a:off x="6354850" y="518425"/>
            <a:ext cx="829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PYTHON</a:t>
            </a:r>
            <a:endParaRPr b="1"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13" name="Google Shape;4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525" y="874550"/>
            <a:ext cx="4277100" cy="294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663" y="874538"/>
            <a:ext cx="4351624" cy="294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>
            <p:ph type="title"/>
          </p:nvPr>
        </p:nvSpPr>
        <p:spPr>
          <a:xfrm>
            <a:off x="197375" y="568425"/>
            <a:ext cx="31518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</a:t>
            </a:r>
            <a:endParaRPr/>
          </a:p>
        </p:txBody>
      </p:sp>
      <p:sp>
        <p:nvSpPr>
          <p:cNvPr id="420" name="Google Shape;420;p51"/>
          <p:cNvSpPr txBox="1"/>
          <p:nvPr>
            <p:ph idx="1" type="body"/>
          </p:nvPr>
        </p:nvSpPr>
        <p:spPr>
          <a:xfrm>
            <a:off x="197375" y="1248225"/>
            <a:ext cx="41070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Raw data comes with error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We get a value for K and f with that data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We use a MCMC simulation to get a spread of values for K and f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Convert these into mass and radius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Now we have a spread of values for mass and radius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 sz="1400"/>
              <a:t>This gives us our uncertainty</a:t>
            </a:r>
            <a:endParaRPr sz="1400"/>
          </a:p>
        </p:txBody>
      </p:sp>
      <p:sp>
        <p:nvSpPr>
          <p:cNvPr id="421" name="Google Shape;421;p5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 - Uncertainty</a:t>
            </a:r>
            <a:endParaRPr/>
          </a:p>
        </p:txBody>
      </p:sp>
      <p:pic>
        <p:nvPicPr>
          <p:cNvPr id="422" name="Google Shape;4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900" y="382438"/>
            <a:ext cx="39338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900" y="3418038"/>
            <a:ext cx="39338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0900" y="1938338"/>
            <a:ext cx="393382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52"/>
          <p:cNvSpPr txBox="1"/>
          <p:nvPr>
            <p:ph type="title"/>
          </p:nvPr>
        </p:nvSpPr>
        <p:spPr>
          <a:xfrm>
            <a:off x="702650" y="640175"/>
            <a:ext cx="31518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Radius</a:t>
            </a:r>
            <a:endParaRPr/>
          </a:p>
        </p:txBody>
      </p:sp>
      <p:sp>
        <p:nvSpPr>
          <p:cNvPr id="431" name="Google Shape;431;p52"/>
          <p:cNvSpPr txBox="1"/>
          <p:nvPr>
            <p:ph idx="2" type="body"/>
          </p:nvPr>
        </p:nvSpPr>
        <p:spPr>
          <a:xfrm>
            <a:off x="19680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32" name="Google Shape;432;p52"/>
          <p:cNvSpPr txBox="1"/>
          <p:nvPr>
            <p:ph type="title"/>
          </p:nvPr>
        </p:nvSpPr>
        <p:spPr>
          <a:xfrm>
            <a:off x="736550" y="2063788"/>
            <a:ext cx="31518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</a:t>
            </a:r>
            <a:endParaRPr/>
          </a:p>
        </p:txBody>
      </p:sp>
      <p:sp>
        <p:nvSpPr>
          <p:cNvPr id="433" name="Google Shape;433;p52"/>
          <p:cNvSpPr txBox="1"/>
          <p:nvPr>
            <p:ph type="title"/>
          </p:nvPr>
        </p:nvSpPr>
        <p:spPr>
          <a:xfrm>
            <a:off x="736550" y="3314963"/>
            <a:ext cx="31518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</a:t>
            </a:r>
            <a:endParaRPr/>
          </a:p>
        </p:txBody>
      </p:sp>
      <p:sp>
        <p:nvSpPr>
          <p:cNvPr id="434" name="Google Shape;434;p52"/>
          <p:cNvSpPr txBox="1"/>
          <p:nvPr>
            <p:ph type="title"/>
          </p:nvPr>
        </p:nvSpPr>
        <p:spPr>
          <a:xfrm>
            <a:off x="4392050" y="2063800"/>
            <a:ext cx="43746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accent3"/>
                </a:solidFill>
              </a:rPr>
              <a:t>1.1294 ± 0.0506 M</a:t>
            </a:r>
            <a:r>
              <a:rPr baseline="-25000" lang="en" sz="2850">
                <a:solidFill>
                  <a:schemeClr val="accent3"/>
                </a:solidFill>
              </a:rPr>
              <a:t>J</a:t>
            </a:r>
            <a:endParaRPr baseline="-25000" sz="2850">
              <a:solidFill>
                <a:schemeClr val="accent3"/>
              </a:solidFill>
            </a:endParaRPr>
          </a:p>
        </p:txBody>
      </p:sp>
      <p:sp>
        <p:nvSpPr>
          <p:cNvPr id="435" name="Google Shape;435;p52"/>
          <p:cNvSpPr txBox="1"/>
          <p:nvPr>
            <p:ph type="title"/>
          </p:nvPr>
        </p:nvSpPr>
        <p:spPr>
          <a:xfrm>
            <a:off x="4426300" y="640175"/>
            <a:ext cx="43746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accent3"/>
                </a:solidFill>
              </a:rPr>
              <a:t>1.1771</a:t>
            </a:r>
            <a:r>
              <a:rPr lang="en" sz="2850">
                <a:solidFill>
                  <a:schemeClr val="accent3"/>
                </a:solidFill>
              </a:rPr>
              <a:t> ± 0.0447 R</a:t>
            </a:r>
            <a:r>
              <a:rPr baseline="-25000" lang="en" sz="2850">
                <a:solidFill>
                  <a:schemeClr val="accent3"/>
                </a:solidFill>
              </a:rPr>
              <a:t>J</a:t>
            </a:r>
            <a:endParaRPr baseline="-25000" sz="2850">
              <a:solidFill>
                <a:schemeClr val="accent3"/>
              </a:solidFill>
            </a:endParaRPr>
          </a:p>
        </p:txBody>
      </p:sp>
      <p:sp>
        <p:nvSpPr>
          <p:cNvPr id="436" name="Google Shape;436;p52"/>
          <p:cNvSpPr txBox="1"/>
          <p:nvPr>
            <p:ph type="title"/>
          </p:nvPr>
        </p:nvSpPr>
        <p:spPr>
          <a:xfrm>
            <a:off x="4426300" y="3314975"/>
            <a:ext cx="46935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chemeClr val="accent3"/>
                </a:solidFill>
              </a:rPr>
              <a:t>0.86163</a:t>
            </a:r>
            <a:r>
              <a:rPr lang="en" sz="2850">
                <a:solidFill>
                  <a:schemeClr val="accent3"/>
                </a:solidFill>
              </a:rPr>
              <a:t> ± 0.1087 g/cm</a:t>
            </a:r>
            <a:r>
              <a:rPr baseline="30000" lang="en" sz="2850">
                <a:solidFill>
                  <a:schemeClr val="accent3"/>
                </a:solidFill>
              </a:rPr>
              <a:t>3</a:t>
            </a:r>
            <a:endParaRPr baseline="30000" sz="2850">
              <a:solidFill>
                <a:schemeClr val="accent3"/>
              </a:solidFill>
            </a:endParaRPr>
          </a:p>
        </p:txBody>
      </p:sp>
      <p:sp>
        <p:nvSpPr>
          <p:cNvPr id="437" name="Google Shape;437;p52"/>
          <p:cNvSpPr/>
          <p:nvPr/>
        </p:nvSpPr>
        <p:spPr>
          <a:xfrm>
            <a:off x="2831200" y="845900"/>
            <a:ext cx="1251900" cy="4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8" name="Google Shape;438;p52"/>
          <p:cNvSpPr/>
          <p:nvPr/>
        </p:nvSpPr>
        <p:spPr>
          <a:xfrm>
            <a:off x="2831200" y="2263050"/>
            <a:ext cx="1251900" cy="4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9" name="Google Shape;439;p52"/>
          <p:cNvSpPr/>
          <p:nvPr/>
        </p:nvSpPr>
        <p:spPr>
          <a:xfrm>
            <a:off x="2831200" y="3524350"/>
            <a:ext cx="1251900" cy="42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5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446" name="Google Shape;4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450" y="405825"/>
            <a:ext cx="5413001" cy="4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3"/>
          <p:cNvSpPr txBox="1"/>
          <p:nvPr>
            <p:ph idx="2" type="body"/>
          </p:nvPr>
        </p:nvSpPr>
        <p:spPr>
          <a:xfrm>
            <a:off x="106675" y="1762050"/>
            <a:ext cx="29529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Consistent with: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other Jovian worlds</a:t>
            </a:r>
            <a:endParaRPr sz="14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 sz="1400">
                <a:solidFill>
                  <a:schemeClr val="dk2"/>
                </a:solidFill>
              </a:rPr>
              <a:t>the M-R relation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448" name="Google Shape;448;p53"/>
          <p:cNvSpPr txBox="1"/>
          <p:nvPr>
            <p:ph idx="4294967295" type="title"/>
          </p:nvPr>
        </p:nvSpPr>
        <p:spPr>
          <a:xfrm>
            <a:off x="106675" y="493588"/>
            <a:ext cx="29529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5"/>
              <a:t>How does this compare?</a:t>
            </a:r>
            <a:endParaRPr sz="300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