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Karl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4E4AC2-D446-4768-A3FD-A2DD1718010C}">
  <a:tblStyle styleId="{904E4AC2-D446-4768-A3FD-A2DD17180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Karla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italic.fntdata"/><Relationship Id="rId25" Type="http://schemas.openxmlformats.org/officeDocument/2006/relationships/font" Target="fonts/Karla-bold.fntdata"/><Relationship Id="rId27" Type="http://schemas.openxmlformats.org/officeDocument/2006/relationships/font" Target="fonts/Karl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ba3cb893b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ba3cb893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ba3cb893b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ba3cb893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ba3cb893b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ba3cb89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ba3cb893b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ba3cb893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ba3cb893b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ba3cb89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a3cbe4b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ba3cbe4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ba3cb893b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ba3cb89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ba3cb893b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ba3cb89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ba3cb893b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ba3cb89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ba3cb893b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ba3cb893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ba3cb893b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ba3cb893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ba3cb893b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ba3cb89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4C5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ABE33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1580113"/>
            <a:ext cx="9144000" cy="3341668"/>
          </a:xfrm>
          <a:custGeom>
            <a:rect b="b" l="l" r="r" t="t"/>
            <a:pathLst>
              <a:path extrusionOk="0" h="110982" w="36576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5900" y="410541"/>
            <a:ext cx="9144152" cy="4453148"/>
          </a:xfrm>
          <a:custGeom>
            <a:rect b="b" l="l" r="r" t="t"/>
            <a:pathLst>
              <a:path extrusionOk="0" h="147896" w="36503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6025" y="2"/>
            <a:ext cx="4445394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ctrTitle"/>
          </p:nvPr>
        </p:nvSpPr>
        <p:spPr>
          <a:xfrm>
            <a:off x="1179750" y="1697250"/>
            <a:ext cx="6784500" cy="17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Weighted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</a:t>
            </a:r>
            <a:r>
              <a:rPr lang="en"/>
              <a:t>Sophisticated</a:t>
            </a:r>
            <a:r>
              <a:rPr lang="en"/>
              <a:t> Metric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347975" y="1255800"/>
            <a:ext cx="8667000" cy="1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The </a:t>
            </a:r>
            <a:r>
              <a:rPr lang="en" sz="2000"/>
              <a:t>previous</a:t>
            </a:r>
            <a:r>
              <a:rPr lang="en" sz="2000"/>
              <a:t> metric was too generous when determining borderline </a:t>
            </a:r>
            <a:r>
              <a:rPr lang="en" sz="2000"/>
              <a:t>candidates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◆"/>
            </a:pPr>
            <a:r>
              <a:rPr b="1" lang="en" sz="2000">
                <a:solidFill>
                  <a:schemeClr val="dk1"/>
                </a:solidFill>
              </a:rPr>
              <a:t>Borderline Applicants </a:t>
            </a:r>
            <a:r>
              <a:rPr lang="en" sz="2000">
                <a:solidFill>
                  <a:schemeClr val="dk1"/>
                </a:solidFill>
              </a:rPr>
              <a:t>are now defined as applicants that are hired by at least 50% of the hiring processes</a:t>
            </a:r>
            <a:endParaRPr sz="2000"/>
          </a:p>
        </p:txBody>
      </p:sp>
      <p:graphicFrame>
        <p:nvGraphicFramePr>
          <p:cNvPr id="155" name="Google Shape;155;p20"/>
          <p:cNvGraphicFramePr/>
          <p:nvPr/>
        </p:nvGraphicFramePr>
        <p:xfrm>
          <a:off x="1346138" y="2979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{904E4AC2-D446-4768-A3FD-A2DD1718010C}</a:tableStyleId>
              </a:tblPr>
              <a:tblGrid>
                <a:gridCol w="1999200"/>
                <a:gridCol w="434675"/>
                <a:gridCol w="426350"/>
                <a:gridCol w="480700"/>
                <a:gridCol w="415475"/>
                <a:gridCol w="437225"/>
                <a:gridCol w="426350"/>
                <a:gridCol w="480725"/>
                <a:gridCol w="426325"/>
                <a:gridCol w="426375"/>
                <a:gridCol w="541800"/>
              </a:tblGrid>
              <a:tr h="40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A10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% of Hired Decisions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80%</a:t>
                      </a:r>
                      <a:endParaRPr sz="7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100%</a:t>
                      </a:r>
                      <a:endParaRPr sz="7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20%</a:t>
                      </a:r>
                      <a:endParaRPr sz="7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0%</a:t>
                      </a:r>
                      <a:endParaRPr sz="7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0%</a:t>
                      </a:r>
                      <a:endParaRPr sz="7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0%</a:t>
                      </a:r>
                      <a:endParaRPr sz="7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0%</a:t>
                      </a:r>
                      <a:endParaRPr sz="7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100%</a:t>
                      </a:r>
                      <a:endParaRPr sz="7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40%</a:t>
                      </a:r>
                      <a:endParaRPr sz="7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0%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Borderline Applicant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Yes</a:t>
                      </a:r>
                      <a:endParaRPr b="1" sz="1000" u="sng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Strong Applicant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Yes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Yes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Evaluation Expanded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5845250" y="1900325"/>
            <a:ext cx="3006300" cy="21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◆"/>
            </a:pPr>
            <a:r>
              <a:rPr lang="en" sz="1500"/>
              <a:t>Here are the results when the metrics are applied to all predictions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◆"/>
            </a:pPr>
            <a:r>
              <a:rPr lang="en" sz="1500"/>
              <a:t>Nearly half of metric 1 borderline applicants are not counted in metric 2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5" y="1519750"/>
            <a:ext cx="5458725" cy="33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Limitations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445850" y="1495850"/>
            <a:ext cx="4019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Conclusion: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Random forest ensemble models are good start to overcoming </a:t>
            </a:r>
            <a:r>
              <a:rPr lang="en" sz="1600"/>
              <a:t>systematicity because they parallel real-world hiring processes</a:t>
            </a:r>
            <a:r>
              <a:rPr lang="en" sz="1600"/>
              <a:t>. Ensuring </a:t>
            </a:r>
            <a:r>
              <a:rPr lang="en" sz="1600"/>
              <a:t>variance</a:t>
            </a:r>
            <a:r>
              <a:rPr lang="en" sz="1600"/>
              <a:t> in random forests is </a:t>
            </a:r>
            <a:r>
              <a:rPr lang="en" sz="1600"/>
              <a:t>easy</a:t>
            </a:r>
            <a:r>
              <a:rPr lang="en" sz="1600"/>
              <a:t> and can be done in several ways. Most significantly, the</a:t>
            </a:r>
            <a:r>
              <a:rPr lang="en" sz="1600"/>
              <a:t> model predictions are interpreted based on human-given definitions. So clearly and adequately define strong and borderline applicants is imperative to the success of this model. </a:t>
            </a:r>
            <a:r>
              <a:rPr lang="en" sz="1600"/>
              <a:t> </a:t>
            </a:r>
            <a:endParaRPr sz="1600"/>
          </a:p>
        </p:txBody>
      </p:sp>
      <p:sp>
        <p:nvSpPr>
          <p:cNvPr id="170" name="Google Shape;170;p22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Model Limitations: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◆"/>
            </a:pPr>
            <a:r>
              <a:rPr lang="en"/>
              <a:t>Prediction a</a:t>
            </a:r>
            <a:r>
              <a:rPr lang="en"/>
              <a:t>ccuracy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◆"/>
            </a:pPr>
            <a:r>
              <a:rPr lang="en"/>
              <a:t>Limited number of estimators for each tree due to convergence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Further experiment with</a:t>
            </a:r>
            <a:r>
              <a:rPr lang="en"/>
              <a:t> model parameters to improve accuracy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Fix misclassification (e.g., one tree classifies “hired” and the rest classify “pre-interview”)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Fix model overfitting problem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Implement cross validation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Investigate the results and how the decisions are made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ctrTitle"/>
          </p:nvPr>
        </p:nvSpPr>
        <p:spPr>
          <a:xfrm>
            <a:off x="1815450" y="2238450"/>
            <a:ext cx="5513100" cy="66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Problem</a:t>
            </a:r>
            <a:endParaRPr/>
          </a:p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886650" y="1511433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When humans hire people, there is a natural </a:t>
            </a:r>
            <a:r>
              <a:rPr lang="en" sz="2000"/>
              <a:t>variance</a:t>
            </a:r>
            <a:r>
              <a:rPr lang="en" sz="2000"/>
              <a:t> in the individuals that get hired. This is due to people’s varied </a:t>
            </a:r>
            <a:r>
              <a:rPr lang="en" sz="2000"/>
              <a:t>opinions</a:t>
            </a:r>
            <a:r>
              <a:rPr lang="en" sz="2000"/>
              <a:t> and </a:t>
            </a:r>
            <a:r>
              <a:rPr lang="en" sz="2000"/>
              <a:t>preferences.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Models that are used to predict who will be hired based off a set of attributes lack this variance, leading to a lack of diversity in the people that are hired.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This is called systematicity and causes an arbitrary exclusion of applicants.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The goal of this project is to create a model that overcomes systematicity.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Algorithmic Leviathan Solutions</a:t>
            </a:r>
            <a:endParaRPr/>
          </a:p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Randomly selecting a model from a set of models at prediction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Introducing randomness to scores at prediction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698850" y="376650"/>
            <a:ext cx="7746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Problems with the Algorithmic Leviathan Solutions 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402350" y="1422550"/>
            <a:ext cx="83949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Randomly Selecting a model from a set of models at Prediction time:</a:t>
            </a:r>
            <a:endParaRPr sz="2000"/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You won’t be able to train </a:t>
            </a:r>
            <a:r>
              <a:rPr lang="en" sz="2000"/>
              <a:t>enough</a:t>
            </a:r>
            <a:r>
              <a:rPr lang="en" sz="2000"/>
              <a:t> models to have </a:t>
            </a:r>
            <a:r>
              <a:rPr lang="en" sz="2000"/>
              <a:t>truly</a:t>
            </a:r>
            <a:r>
              <a:rPr lang="en" sz="2000"/>
              <a:t> different results </a:t>
            </a:r>
            <a:r>
              <a:rPr lang="en" sz="2000"/>
              <a:t>across</a:t>
            </a:r>
            <a:r>
              <a:rPr lang="en" sz="2000"/>
              <a:t> a large number of applicants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Introducing randomness to scores at prediction time:</a:t>
            </a:r>
            <a:endParaRPr sz="2000"/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The decision are made randomly and are particularly different from traditional hiring processes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Overall, these solutions are far from how humans traditionally hire people.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Human Hiring Processes 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Group of </a:t>
            </a:r>
            <a:r>
              <a:rPr lang="en"/>
              <a:t>people</a:t>
            </a:r>
            <a:r>
              <a:rPr lang="en"/>
              <a:t> make up a hiring </a:t>
            </a:r>
            <a:r>
              <a:rPr lang="en"/>
              <a:t>committee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Each person on this committee will likely have a different set of attributes they care about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These attributes could </a:t>
            </a:r>
            <a:r>
              <a:rPr lang="en"/>
              <a:t>overlap</a:t>
            </a:r>
            <a:r>
              <a:rPr lang="en"/>
              <a:t> with other members on the committee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The hiring outcome is determined by each committee member’s ‘vote’ or decision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Weighted Random Forest </a:t>
            </a:r>
            <a:r>
              <a:rPr lang="en"/>
              <a:t>Ensemble 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600450" y="1587525"/>
            <a:ext cx="79431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This model emulates the real work hiring process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Random state variable - adds </a:t>
            </a:r>
            <a:r>
              <a:rPr lang="en"/>
              <a:t>variance</a:t>
            </a:r>
            <a:r>
              <a:rPr lang="en"/>
              <a:t> </a:t>
            </a:r>
            <a:r>
              <a:rPr lang="en"/>
              <a:t>among</a:t>
            </a:r>
            <a:r>
              <a:rPr lang="en"/>
              <a:t> trees representing difference in opinions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While also combining the two proposed solutions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Different trees - set of models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Weights added to decisions - </a:t>
            </a:r>
            <a:r>
              <a:rPr lang="en">
                <a:solidFill>
                  <a:schemeClr val="dk1"/>
                </a:solidFill>
              </a:rPr>
              <a:t>random variance added at prediction time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886650" y="142255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Create a set of trees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Each tree is trained with a different random_state() value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Each tree’s prediction is counted as a vote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A randomly generated weight is added to each vote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A list of </a:t>
            </a:r>
            <a:r>
              <a:rPr lang="en"/>
              <a:t>prediction</a:t>
            </a:r>
            <a:r>
              <a:rPr lang="en"/>
              <a:t> for each </a:t>
            </a:r>
            <a:r>
              <a:rPr lang="en"/>
              <a:t>applicant</a:t>
            </a:r>
            <a:r>
              <a:rPr lang="en"/>
              <a:t> is returned from the predict function</a:t>
            </a:r>
            <a:endParaRPr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58200" y="1266750"/>
            <a:ext cx="8427600" cy="15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The predict </a:t>
            </a:r>
            <a:r>
              <a:rPr lang="en" sz="1700"/>
              <a:t>function</a:t>
            </a:r>
            <a:r>
              <a:rPr lang="en" sz="1700"/>
              <a:t> is ran five times to simulate five different </a:t>
            </a:r>
            <a:r>
              <a:rPr lang="en" sz="1700"/>
              <a:t>hiring</a:t>
            </a:r>
            <a:r>
              <a:rPr lang="en" sz="1700"/>
              <a:t> processes (this </a:t>
            </a:r>
            <a:r>
              <a:rPr lang="en" sz="1700"/>
              <a:t>could also be interpreted as people on a hiring committee.)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Then ten columns (applicants) are randomly drawn</a:t>
            </a:r>
            <a:endParaRPr b="1"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1" name="Google Shape;141;p18"/>
          <p:cNvGraphicFramePr/>
          <p:nvPr/>
        </p:nvGraphicFramePr>
        <p:xfrm>
          <a:off x="715938" y="2372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{904E4AC2-D446-4768-A3FD-A2DD1718010C}</a:tableStyleId>
              </a:tblPr>
              <a:tblGrid>
                <a:gridCol w="1195375"/>
                <a:gridCol w="651675"/>
                <a:gridCol w="651675"/>
                <a:gridCol w="651675"/>
                <a:gridCol w="651675"/>
                <a:gridCol w="651675"/>
                <a:gridCol w="651675"/>
                <a:gridCol w="651675"/>
                <a:gridCol w="651675"/>
                <a:gridCol w="651675"/>
                <a:gridCol w="651675"/>
              </a:tblGrid>
              <a:tr h="37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A6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A8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A10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Decision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Interview</a:t>
                      </a:r>
                      <a:endParaRPr sz="9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Interview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Decision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Interview</a:t>
                      </a:r>
                      <a:endParaRPr sz="9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Interview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Decision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Interview</a:t>
                      </a:r>
                      <a:endParaRPr sz="9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Interview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Decision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Interview</a:t>
                      </a:r>
                      <a:endParaRPr sz="9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Interview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Decision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Interview</a:t>
                      </a:r>
                      <a:endParaRPr sz="9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Interview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Interview</a:t>
                      </a:r>
                      <a:endParaRPr sz="9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Hired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Pre-Inter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Interview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Metrics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261000" y="1500550"/>
            <a:ext cx="8753700" cy="13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◆"/>
            </a:pPr>
            <a:r>
              <a:rPr b="1" lang="en" sz="2000"/>
              <a:t>Borderline Applicant:</a:t>
            </a:r>
            <a:r>
              <a:rPr lang="en" sz="2000"/>
              <a:t> Applicants that are hired by at least one hiring process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b="1" lang="en" sz="2000"/>
              <a:t>Strong Applicant:</a:t>
            </a:r>
            <a:r>
              <a:rPr lang="en" sz="2000"/>
              <a:t> Applicants that are hired by all hiring processes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p19"/>
          <p:cNvGraphicFramePr/>
          <p:nvPr/>
        </p:nvGraphicFramePr>
        <p:xfrm>
          <a:off x="1346138" y="2925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{904E4AC2-D446-4768-A3FD-A2DD1718010C}</a:tableStyleId>
              </a:tblPr>
              <a:tblGrid>
                <a:gridCol w="1999200"/>
                <a:gridCol w="434675"/>
                <a:gridCol w="426350"/>
                <a:gridCol w="480700"/>
                <a:gridCol w="415475"/>
                <a:gridCol w="437225"/>
                <a:gridCol w="426350"/>
                <a:gridCol w="458975"/>
                <a:gridCol w="426325"/>
                <a:gridCol w="426375"/>
                <a:gridCol w="520050"/>
              </a:tblGrid>
              <a:tr h="40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A10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Borderline Applicant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/>
                        <a:t>Yes</a:t>
                      </a:r>
                      <a:endParaRPr b="1" sz="1100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/>
                        <a:t>Yes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/>
                        <a:t>Yes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0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Strong Applicant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/>
                        <a:t>Yes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/>
                        <a:t>Yes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E6EEED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