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4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3281-6ABD-41BF-979C-64D1A620A1AA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DDC1-B3BF-4D9B-883F-C8C207AD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2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What a Good Library Looks Like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1134"/>
            <a:ext cx="6858000" cy="1655762"/>
          </a:xfrm>
        </p:spPr>
        <p:txBody>
          <a:bodyPr/>
          <a:lstStyle/>
          <a:p>
            <a:r>
              <a:rPr lang="en-GB" dirty="0" smtClean="0"/>
              <a:t>Justin O’Grady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49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" y="1214169"/>
            <a:ext cx="1397741" cy="4800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35" y="1825625"/>
            <a:ext cx="7480596" cy="3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Wash steps throughout are critical</a:t>
            </a:r>
          </a:p>
          <a:p>
            <a:r>
              <a:rPr lang="en-GB" dirty="0"/>
              <a:t>Main source of loss of material</a:t>
            </a:r>
          </a:p>
          <a:p>
            <a:r>
              <a:rPr lang="en-GB" dirty="0"/>
              <a:t>Magnetic rack important</a:t>
            </a:r>
          </a:p>
          <a:p>
            <a:r>
              <a:rPr lang="en-GB" dirty="0"/>
              <a:t>Avoid bead </a:t>
            </a:r>
            <a:r>
              <a:rPr lang="en-GB" dirty="0" smtClean="0"/>
              <a:t>loss/carryover</a:t>
            </a:r>
          </a:p>
          <a:p>
            <a:endParaRPr lang="en-GB" dirty="0"/>
          </a:p>
          <a:p>
            <a:r>
              <a:rPr lang="en-GB" dirty="0" smtClean="0"/>
              <a:t>Rely on Qubit for quantification and </a:t>
            </a:r>
            <a:r>
              <a:rPr lang="en-GB" dirty="0" err="1" smtClean="0"/>
              <a:t>Tapestation</a:t>
            </a:r>
            <a:r>
              <a:rPr lang="en-GB" dirty="0" smtClean="0"/>
              <a:t> for quality</a:t>
            </a:r>
          </a:p>
          <a:p>
            <a:r>
              <a:rPr lang="en-GB" dirty="0" err="1" smtClean="0"/>
              <a:t>Nanodrop</a:t>
            </a:r>
            <a:r>
              <a:rPr lang="en-GB" dirty="0" smtClean="0"/>
              <a:t> useful for quality but not quantification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1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840" y="2876506"/>
            <a:ext cx="5527451" cy="1325563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GOOD LUCK!!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10074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DNA 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Fresh cells and fresh extraction best</a:t>
            </a:r>
          </a:p>
          <a:p>
            <a:r>
              <a:rPr lang="en-GB" dirty="0" err="1" smtClean="0"/>
              <a:t>gTip</a:t>
            </a:r>
            <a:r>
              <a:rPr lang="en-GB" dirty="0" smtClean="0"/>
              <a:t>, manual, automated – include RNase</a:t>
            </a:r>
          </a:p>
          <a:p>
            <a:r>
              <a:rPr lang="en-GB" dirty="0" smtClean="0"/>
              <a:t>Phenol chloroform clean up of DNA</a:t>
            </a:r>
          </a:p>
          <a:p>
            <a:r>
              <a:rPr lang="en-GB" dirty="0" smtClean="0"/>
              <a:t>Ethanol precipitation</a:t>
            </a:r>
          </a:p>
          <a:p>
            <a:r>
              <a:rPr lang="en-GB" dirty="0" smtClean="0"/>
              <a:t>High molecular weight good - &gt;60,000 kb</a:t>
            </a:r>
          </a:p>
          <a:p>
            <a:r>
              <a:rPr lang="en-GB" dirty="0" smtClean="0"/>
              <a:t>Ensure well </a:t>
            </a:r>
            <a:r>
              <a:rPr lang="en-GB" dirty="0" err="1" smtClean="0"/>
              <a:t>resuspended</a:t>
            </a:r>
            <a:r>
              <a:rPr lang="en-GB" dirty="0" smtClean="0"/>
              <a:t>/homogenous</a:t>
            </a:r>
          </a:p>
          <a:p>
            <a:r>
              <a:rPr lang="en-GB" dirty="0" smtClean="0"/>
              <a:t>Anything stuck in the well?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2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1853"/>
            <a:ext cx="7886700" cy="84510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" y="1499268"/>
            <a:ext cx="1700665" cy="4024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93" y="272040"/>
            <a:ext cx="6745562" cy="317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193" y="3511270"/>
            <a:ext cx="6745562" cy="32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3ug to start</a:t>
            </a:r>
          </a:p>
          <a:p>
            <a:r>
              <a:rPr lang="en-GB" dirty="0" smtClean="0"/>
              <a:t>5000-6000rpm on an Eppendorf</a:t>
            </a:r>
          </a:p>
          <a:p>
            <a:r>
              <a:rPr lang="en-GB" dirty="0" smtClean="0"/>
              <a:t>6-8kb average</a:t>
            </a:r>
          </a:p>
          <a:p>
            <a:r>
              <a:rPr lang="en-GB" dirty="0" smtClean="0"/>
              <a:t>0.4x </a:t>
            </a:r>
            <a:r>
              <a:rPr lang="en-GB" dirty="0" err="1" smtClean="0"/>
              <a:t>Ampure</a:t>
            </a:r>
            <a:r>
              <a:rPr lang="en-GB" dirty="0" smtClean="0"/>
              <a:t> bead wash</a:t>
            </a:r>
          </a:p>
          <a:p>
            <a:r>
              <a:rPr lang="en-GB" dirty="0" err="1" smtClean="0"/>
              <a:t>Tapestation</a:t>
            </a:r>
            <a:r>
              <a:rPr lang="en-GB" dirty="0" smtClean="0"/>
              <a:t> – check size</a:t>
            </a:r>
          </a:p>
          <a:p>
            <a:r>
              <a:rPr lang="en-GB" dirty="0" smtClean="0"/>
              <a:t>Look for small fragments</a:t>
            </a:r>
          </a:p>
          <a:p>
            <a:r>
              <a:rPr lang="en-GB" dirty="0" smtClean="0"/>
              <a:t>Repeat 0.4x wash if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5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Post-shearing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143" y="2044776"/>
            <a:ext cx="7291857" cy="3498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2" y="1514016"/>
            <a:ext cx="1552973" cy="51443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056845" y="4855335"/>
            <a:ext cx="1854558" cy="5537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 0.4x wash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69" y="2019393"/>
            <a:ext cx="7253220" cy="3526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7" y="1445990"/>
            <a:ext cx="1585760" cy="5296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56845" y="4855335"/>
            <a:ext cx="1854558" cy="5537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6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FFPE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Worthwhile?</a:t>
            </a:r>
          </a:p>
          <a:p>
            <a:r>
              <a:rPr lang="en-GB" dirty="0" smtClean="0"/>
              <a:t>1x </a:t>
            </a:r>
            <a:r>
              <a:rPr lang="en-GB" dirty="0" err="1" smtClean="0"/>
              <a:t>Ampure</a:t>
            </a:r>
            <a:r>
              <a:rPr lang="en-GB" dirty="0" smtClean="0"/>
              <a:t> wash</a:t>
            </a:r>
          </a:p>
          <a:p>
            <a:r>
              <a:rPr lang="en-GB" dirty="0" err="1" smtClean="0"/>
              <a:t>Tapestation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8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1246289"/>
            <a:ext cx="1499785" cy="4930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7" y="1991058"/>
            <a:ext cx="7225047" cy="34411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50006" y="5623172"/>
            <a:ext cx="817205" cy="5537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sequencing mix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8-15 ng/</a:t>
            </a:r>
            <a:r>
              <a:rPr lang="en-GB" dirty="0" err="1" smtClean="0"/>
              <a:t>ul</a:t>
            </a:r>
            <a:endParaRPr lang="en-GB" dirty="0" smtClean="0"/>
          </a:p>
          <a:p>
            <a:r>
              <a:rPr lang="en-GB" dirty="0" err="1" smtClean="0"/>
              <a:t>Tapestation</a:t>
            </a:r>
            <a:endParaRPr lang="en-GB" dirty="0" smtClean="0"/>
          </a:p>
          <a:p>
            <a:r>
              <a:rPr lang="en-GB" dirty="0" smtClean="0"/>
              <a:t>Size should remain similar</a:t>
            </a:r>
          </a:p>
          <a:p>
            <a:r>
              <a:rPr lang="en-GB" dirty="0" smtClean="0"/>
              <a:t>Not too much small stuff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140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 a Good Library Looks Like</vt:lpstr>
      <vt:lpstr>DNA preparation</vt:lpstr>
      <vt:lpstr>PowerPoint Presentation</vt:lpstr>
      <vt:lpstr>Shearing</vt:lpstr>
      <vt:lpstr>Post-shearing</vt:lpstr>
      <vt:lpstr>Post  0.4x wash</vt:lpstr>
      <vt:lpstr>FFPE</vt:lpstr>
      <vt:lpstr>PowerPoint Presentation</vt:lpstr>
      <vt:lpstr>Pre sequencing mix</vt:lpstr>
      <vt:lpstr>PowerPoint Presentation</vt:lpstr>
      <vt:lpstr>General tips</vt:lpstr>
      <vt:lpstr>GOOD LUCK!!</vt:lpstr>
    </vt:vector>
  </TitlesOfParts>
  <Company>University of East Anglia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Good Library Looks Like</dc:title>
  <dc:creator>Justin O'Grady (MED)</dc:creator>
  <cp:lastModifiedBy>Justin O'Grady (MED)</cp:lastModifiedBy>
  <cp:revision>2</cp:revision>
  <dcterms:created xsi:type="dcterms:W3CDTF">2015-12-14T08:04:07Z</dcterms:created>
  <dcterms:modified xsi:type="dcterms:W3CDTF">2015-12-14T11:18:38Z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-1486770992</vt:i4>
  </property>
  <property fmtid="{D5CDD505-2E9C-101B-9397-08002B2CF9AE}" pid="3" name="_NewReviewCycle">
    <vt:lpwstr/>
  </property>
  <property fmtid="{D5CDD505-2E9C-101B-9397-08002B2CF9AE}" pid="4" name="_EmailSubject">
    <vt:lpwstr>porecamp: time for a quick pre-flight check this afternoon?</vt:lpwstr>
  </property>
  <property fmtid="{D5CDD505-2E9C-101B-9397-08002B2CF9AE}" pid="5" name="_AuthorEmail">
    <vt:lpwstr>Justin.OGrady@uea.ac.uk</vt:lpwstr>
  </property>
  <property fmtid="{D5CDD505-2E9C-101B-9397-08002B2CF9AE}" pid="6" name="_AuthorEmailDisplayName">
    <vt:lpwstr>Justin O'Grady (MED)</vt:lpwstr>
  </property>
</Properties>
</file>