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257" r:id="rId4"/>
    <p:sldId id="319" r:id="rId5"/>
    <p:sldId id="334" r:id="rId6"/>
    <p:sldId id="258" r:id="rId7"/>
    <p:sldId id="259" r:id="rId8"/>
    <p:sldId id="260" r:id="rId9"/>
    <p:sldId id="328" r:id="rId10"/>
    <p:sldId id="261" r:id="rId11"/>
    <p:sldId id="321" r:id="rId12"/>
    <p:sldId id="262" r:id="rId13"/>
    <p:sldId id="320" r:id="rId14"/>
    <p:sldId id="264" r:id="rId15"/>
    <p:sldId id="265" r:id="rId16"/>
    <p:sldId id="266" r:id="rId17"/>
    <p:sldId id="322" r:id="rId18"/>
    <p:sldId id="323" r:id="rId19"/>
    <p:sldId id="324" r:id="rId20"/>
    <p:sldId id="267" r:id="rId21"/>
    <p:sldId id="268" r:id="rId22"/>
    <p:sldId id="269" r:id="rId23"/>
    <p:sldId id="325" r:id="rId24"/>
    <p:sldId id="326" r:id="rId25"/>
    <p:sldId id="327" r:id="rId26"/>
    <p:sldId id="329" r:id="rId27"/>
    <p:sldId id="330" r:id="rId28"/>
    <p:sldId id="270" r:id="rId29"/>
    <p:sldId id="271" r:id="rId30"/>
    <p:sldId id="272" r:id="rId31"/>
    <p:sldId id="273" r:id="rId32"/>
    <p:sldId id="331" r:id="rId33"/>
    <p:sldId id="274" r:id="rId34"/>
    <p:sldId id="275" r:id="rId35"/>
    <p:sldId id="276" r:id="rId36"/>
    <p:sldId id="277" r:id="rId37"/>
    <p:sldId id="332" r:id="rId38"/>
    <p:sldId id="278" r:id="rId39"/>
    <p:sldId id="27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600875" cy="6858000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600874" y="0"/>
            <a:ext cx="4591126" cy="6673932"/>
          </a:xfrm>
        </p:spPr>
        <p:txBody>
          <a:bodyPr>
            <a:normAutofit/>
          </a:bodyPr>
          <a:lstStyle/>
          <a:p>
            <a:pPr algn="l"/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r>
              <a:rPr lang="en-US" altLang="ko-KR" sz="2800" dirty="0"/>
              <a:t>Day01 Spring </a:t>
            </a:r>
            <a:r>
              <a:rPr lang="en-US" altLang="ko-KR" sz="2800" dirty="0" err="1"/>
              <a:t>IoC</a:t>
            </a:r>
            <a:endParaRPr lang="en-US" altLang="ko-KR" sz="2800" dirty="0"/>
          </a:p>
          <a:p>
            <a:pPr algn="l"/>
            <a:r>
              <a:rPr lang="en-US" altLang="ko-KR" sz="2800" dirty="0"/>
              <a:t>Day02 Spring AOP</a:t>
            </a:r>
          </a:p>
          <a:p>
            <a:pPr algn="l"/>
            <a:r>
              <a:rPr lang="en-US" altLang="ko-KR" sz="2800" dirty="0"/>
              <a:t>         Spring DAO</a:t>
            </a:r>
          </a:p>
          <a:p>
            <a:pPr algn="l"/>
            <a:r>
              <a:rPr lang="en-US" altLang="ko-KR" sz="2800" dirty="0"/>
              <a:t>Day03 Spring MVC(1)</a:t>
            </a:r>
          </a:p>
          <a:p>
            <a:pPr algn="l"/>
            <a:r>
              <a:rPr lang="en-US" altLang="ko-KR" sz="2800" dirty="0"/>
              <a:t>Day04 Spring MVC(2)</a:t>
            </a:r>
          </a:p>
          <a:p>
            <a:pPr algn="l"/>
            <a:r>
              <a:rPr lang="en-US" altLang="ko-KR" sz="2800" dirty="0"/>
              <a:t>Day05 Spring </a:t>
            </a:r>
            <a:r>
              <a:rPr lang="en-US" altLang="ko-KR" sz="2800" dirty="0" err="1"/>
              <a:t>MyBatis</a:t>
            </a:r>
            <a:r>
              <a:rPr lang="en-US" altLang="ko-KR" sz="2800" dirty="0"/>
              <a:t>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pPr algn="l"/>
            <a:r>
              <a:rPr lang="en-US" altLang="ko-KR" sz="2800" dirty="0"/>
              <a:t>         Spring JPA </a:t>
            </a:r>
            <a:r>
              <a:rPr lang="ko-KR" altLang="en-US" sz="2800" dirty="0"/>
              <a:t>연동</a:t>
            </a:r>
            <a:endParaRPr lang="en-US" altLang="ko-KR" sz="2800" dirty="0"/>
          </a:p>
          <a:p>
            <a:pPr algn="l"/>
            <a:endParaRPr lang="en-US" altLang="ko-KR" sz="2800" dirty="0"/>
          </a:p>
          <a:p>
            <a:pPr algn="l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61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컨테이너의 동작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컨테이너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컨테이너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void </a:t>
            </a:r>
            <a:r>
              <a:rPr lang="en-US" altLang="ko-KR" sz="2800" dirty="0" err="1"/>
              <a:t>setSpeaker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&lt;property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>
                <a:latin typeface="+mj-lt"/>
              </a:rPr>
              <a:t>=</a:t>
            </a:r>
            <a:r>
              <a:rPr lang="en-US" altLang="ko-KR" sz="2800" dirty="0"/>
              <a:t>"speaker"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"&gt;&lt;/property&gt;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&lt;property name=</a:t>
            </a:r>
            <a:r>
              <a:rPr lang="en-US" altLang="ko-KR" sz="2800" dirty="0"/>
              <a:t>"speaker"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 name=</a:t>
            </a:r>
            <a:r>
              <a:rPr lang="en-US" altLang="ko-KR" sz="2800" dirty="0"/>
              <a:t>"price"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</a:t>
            </a:r>
            <a:r>
              <a:rPr lang="en-US" altLang="ko-KR" sz="2800" dirty="0"/>
              <a:t>property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&lt;/bean&gt;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Spring </a:t>
            </a:r>
            <a:r>
              <a:rPr lang="en-US" altLang="ko-KR" sz="4000" dirty="0" err="1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</a:p>
          <a:p>
            <a:r>
              <a:rPr lang="en-US" altLang="ko-KR" sz="2400" dirty="0"/>
              <a:t>		http://www.springframework.org/schema/beans/spring-beans.xsd"&gt;  </a:t>
            </a:r>
          </a:p>
          <a:p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    &lt;bean id="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SamsungTV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클래스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setSpeaker</a:t>
            </a:r>
            <a:r>
              <a:rPr lang="en-US" altLang="ko-KR" sz="2400" dirty="0">
                <a:solidFill>
                  <a:schemeClr val="tx1"/>
                </a:solidFill>
              </a:rPr>
              <a:t>() </a:t>
            </a:r>
            <a:r>
              <a:rPr lang="ko-KR" altLang="en-US" sz="24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this.addressList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    &lt;list&gt; </a:t>
            </a:r>
            <a:endParaRPr lang="ko-KR" altLang="ko-KR" sz="2400" dirty="0"/>
          </a:p>
          <a:p>
            <a:r>
              <a:rPr lang="en-US" altLang="ko-KR" sz="2400" dirty="0"/>
              <a:t>                        &lt;value&gt;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        &lt;value&gt;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&lt;/list&gt;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this.addressList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        &lt;set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        &lt;value&gt;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    &lt;/set&gt;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/>
              <a:t>        private 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this.mappings</a:t>
            </a:r>
            <a:r>
              <a:rPr lang="en-US" altLang="ko-KR" sz="2400" dirty="0"/>
              <a:t> = mappings;</a:t>
            </a:r>
          </a:p>
          <a:p>
            <a:r>
              <a:rPr lang="en-US" altLang="ko-KR" sz="2400" dirty="0"/>
              <a:t>    }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                </a:t>
            </a:r>
            <a:r>
              <a:rPr lang="en-US" altLang="ko-KR" sz="2400" dirty="0"/>
              <a:t>&lt;props&gt; </a:t>
            </a:r>
          </a:p>
          <a:p>
            <a:r>
              <a:rPr lang="en-US" altLang="ko-KR" sz="2400" dirty="0"/>
              <a:t>                         &lt;prop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             &lt;prop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     &lt;/props&gt;        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/>
              <a:t>&lt;/bean&gt;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base-package=</a:t>
            </a:r>
            <a:r>
              <a:rPr lang="fr-FR" altLang="ko-KR" sz="2400" dirty="0">
                <a:solidFill>
                  <a:srgbClr val="FF0000"/>
                </a:solidFill>
              </a:rPr>
              <a:t>"com.</a:t>
            </a:r>
            <a:r>
              <a:rPr lang="en-US" altLang="ko-KR" sz="2400" dirty="0" err="1">
                <a:solidFill>
                  <a:srgbClr val="FF0000"/>
                </a:solidFill>
              </a:rPr>
              <a:t>multicampus</a:t>
            </a:r>
            <a:r>
              <a:rPr lang="fr-FR" altLang="ko-KR" sz="2400" dirty="0">
                <a:solidFill>
                  <a:srgbClr val="FF0000"/>
                </a:solidFill>
              </a:rPr>
              <a:t>.biz"</a:t>
            </a:r>
            <a:r>
              <a:rPr lang="fr-FR" altLang="ko-KR" sz="2400" dirty="0"/>
              <a:t>/&gt;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com.multicampus.biz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&lt;bean id="tv" class="</a:t>
            </a:r>
            <a:r>
              <a:rPr lang="en-US" altLang="ko-KR" sz="2800" dirty="0" err="1"/>
              <a:t>polymorphism.LgTV</a:t>
            </a:r>
            <a:r>
              <a:rPr lang="en-US" altLang="ko-KR" sz="2800" dirty="0"/>
              <a:t>"&gt;&lt;/bean&gt;</a:t>
            </a:r>
          </a:p>
          <a:p>
            <a:endParaRPr lang="ko-KR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2677656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@Component</a:t>
            </a:r>
            <a:r>
              <a:rPr lang="en-US" altLang="ko-KR" sz="2800" b="1" dirty="0"/>
              <a:t>("tv")</a:t>
            </a:r>
            <a:endParaRPr lang="ko-KR" altLang="ko-KR" sz="2800" b="1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implements TV </a:t>
            </a:r>
            <a:r>
              <a:rPr lang="fr-FR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/>
              <a:t>        public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() {</a:t>
            </a:r>
            <a:endParaRPr lang="ko-KR" altLang="ko-KR" sz="2800" dirty="0"/>
          </a:p>
          <a:p>
            <a:r>
              <a:rPr lang="en-US" altLang="ko-KR" sz="2800" dirty="0"/>
              <a:t>        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506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endParaRPr lang="en-US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Type injection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 해당 타입의 객체를 찾아서 자동으로 할당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이름을 이용하여 의존성 주입할 때 사용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@Inject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00" dirty="0" err="1">
                          <a:effectLst/>
                        </a:rPr>
                        <a:t>javax.inject.Inject</a:t>
                      </a:r>
                      <a:endParaRPr lang="ko-KR" altLang="ko-KR" sz="2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@Resource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</a:t>
                      </a:r>
                      <a:r>
                        <a:rPr lang="en-US" sz="2400" kern="100" dirty="0">
                          <a:effectLst/>
                        </a:rPr>
                        <a:t> @Qualifier</a:t>
                      </a:r>
                      <a:r>
                        <a:rPr lang="ko-KR" sz="2400" kern="100" dirty="0">
                          <a:effectLst/>
                        </a:rPr>
                        <a:t>의 기능을 결합한 </a:t>
                      </a: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en-US" alt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400" kern="100">
                          <a:effectLst/>
                        </a:rPr>
                        <a:t>javax.annotation.Resource</a:t>
                      </a:r>
                      <a:endParaRPr lang="ko-KR" sz="2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Framework</a:t>
            </a:r>
            <a:r>
              <a:rPr lang="ko-KR" altLang="en-US" sz="8800" dirty="0"/>
              <a:t> 개요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        public 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}</a:t>
            </a:r>
            <a:endParaRPr lang="ko-KR" altLang="ko-KR" sz="2400" dirty="0"/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객체를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@Qualifier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 대상 객체가 두 개 이상일 때 에러 발생</a:t>
            </a:r>
            <a:r>
              <a:rPr lang="en-US" altLang="ko-KR" dirty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1674416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FF0000"/>
                </a:solidFill>
              </a:rPr>
              <a:t>@Qualifier("apple")</a:t>
            </a:r>
          </a:p>
          <a:p>
            <a:r>
              <a:rPr lang="en-US" altLang="ko-KR" sz="2400" dirty="0"/>
              <a:t>        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738250" y="2780967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 중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>
                <a:solidFill>
                  <a:schemeClr val="tx1"/>
                </a:solidFill>
              </a:rPr>
              <a:t>인 객체 할당</a:t>
            </a:r>
          </a:p>
        </p:txBody>
      </p:sp>
    </p:spTree>
    <p:extLst>
      <p:ext uri="{BB962C8B-B14F-4D97-AF65-F5344CB8AC3E}">
        <p14:creationId xmlns:p14="http://schemas.microsoft.com/office/powerpoint/2010/main" val="263028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b="1" dirty="0">
                <a:solidFill>
                  <a:srgbClr val="7030A0"/>
                </a:solidFill>
              </a:rPr>
              <a:t>@Resource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    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    }</a:t>
            </a:r>
          </a:p>
          <a:p>
            <a:r>
              <a:rPr lang="en-US" altLang="ko-KR" sz="2400" dirty="0"/>
              <a:t>    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Speaker </a:t>
            </a:r>
            <a:r>
              <a:rPr lang="ko-KR" altLang="en-US" sz="2400" b="1" dirty="0">
                <a:solidFill>
                  <a:schemeClr val="tx1"/>
                </a:solidFill>
              </a:rPr>
              <a:t>타입의 객체 중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>
                <a:solidFill>
                  <a:schemeClr val="tx1"/>
                </a:solidFill>
              </a:rPr>
              <a:t>인 객체 할당</a:t>
            </a:r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6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94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en-US" altLang="ko-KR" sz="8800" dirty="0" err="1"/>
              <a:t>IoC</a:t>
            </a:r>
            <a:r>
              <a:rPr lang="en-US" altLang="ko-KR" sz="8800" dirty="0"/>
              <a:t> </a:t>
            </a:r>
            <a:r>
              <a:rPr lang="ko-KR" altLang="en-US" sz="8800" dirty="0"/>
              <a:t>실습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BoardService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실습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BoardDAO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BoardService</a:t>
            </a:r>
            <a:r>
              <a:rPr lang="en-US" altLang="ko-KR" dirty="0"/>
              <a:t> </a:t>
            </a:r>
            <a:r>
              <a:rPr lang="ko-KR" altLang="en-US" dirty="0"/>
              <a:t>인터페이스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en-US" altLang="ko-KR" dirty="0" err="1"/>
              <a:t>BoardServiceImpl</a:t>
            </a:r>
            <a:r>
              <a:rPr lang="en-US" altLang="ko-KR" dirty="0"/>
              <a:t> </a:t>
            </a:r>
            <a:r>
              <a:rPr lang="ko-KR" altLang="en-US" dirty="0"/>
              <a:t>클래스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Spring </a:t>
            </a:r>
            <a:r>
              <a:rPr lang="ko-KR" altLang="en-US" dirty="0"/>
              <a:t>설정 파일</a:t>
            </a:r>
            <a:r>
              <a:rPr lang="en-US" altLang="ko-KR" dirty="0"/>
              <a:t>(applicationContext.xml)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en-US" altLang="ko-KR" dirty="0" err="1"/>
              <a:t>BoardServiceClient</a:t>
            </a:r>
            <a:r>
              <a:rPr lang="en-US" altLang="ko-KR" dirty="0"/>
              <a:t> </a:t>
            </a:r>
            <a:r>
              <a:rPr lang="ko-KR" altLang="en-US" dirty="0"/>
              <a:t>작성 및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34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어플리케이션을 개발할 때</a:t>
            </a:r>
            <a:r>
              <a:rPr lang="en-US" altLang="ko-KR" dirty="0"/>
              <a:t>, </a:t>
            </a:r>
            <a:r>
              <a:rPr lang="ko-KR" altLang="en-US" dirty="0"/>
              <a:t>아키텍처에 해당하는 골격 코드를 제공한다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이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반제품에 해당한다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아키텍처의 재사용과 일관성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기반의 </a:t>
            </a:r>
            <a:r>
              <a:rPr lang="en-US" altLang="ko-KR" dirty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UI 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있</a:t>
                      </a:r>
                      <a:r>
                        <a:rPr lang="ko-KR" altLang="en-US" sz="1800" kern="100" dirty="0">
                          <a:effectLst/>
                        </a:rPr>
                        <a:t>음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Spring </a:t>
                      </a:r>
                      <a:r>
                        <a:rPr lang="ko-KR" sz="1800" kern="100" dirty="0">
                          <a:effectLst/>
                        </a:rPr>
                        <a:t>컨테이너에서 동작하는 엔터프라이즈 비즈니스 컴포넌트를 개발할 수 있</a:t>
                      </a:r>
                      <a:r>
                        <a:rPr lang="ko-KR" altLang="en-US" sz="1800" kern="100" dirty="0">
                          <a:effectLst/>
                        </a:rPr>
                        <a:t>음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>
                          <a:effectLst/>
                        </a:rPr>
                        <a:t>SQL</a:t>
                      </a:r>
                      <a:r>
                        <a:rPr lang="ko-KR" altLang="en-US" sz="1800" kern="100" dirty="0">
                          <a:effectLst/>
                        </a:rPr>
                        <a:t>을</a:t>
                      </a:r>
                      <a:r>
                        <a:rPr lang="ko-KR" sz="1800" kern="100" dirty="0">
                          <a:effectLst/>
                        </a:rPr>
                        <a:t> 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처리</a:t>
                      </a:r>
                      <a:r>
                        <a:rPr lang="ko-KR" altLang="en-US" sz="1800" kern="100" dirty="0">
                          <a:effectLst/>
                        </a:rPr>
                        <a:t>함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자바 표준 </a:t>
                      </a:r>
                      <a:r>
                        <a:rPr lang="en-US" sz="1800" kern="100" dirty="0">
                          <a:effectLst/>
                        </a:rPr>
                        <a:t>API</a:t>
                      </a:r>
                      <a:r>
                        <a:rPr lang="ko-KR" altLang="en-US" sz="1800" kern="100" dirty="0">
                          <a:effectLst/>
                        </a:rPr>
                        <a:t>임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iBatis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제공</a:t>
                      </a:r>
                      <a:r>
                        <a:rPr lang="ko-KR" altLang="en-US" sz="1800" kern="100" dirty="0">
                          <a:effectLst/>
                        </a:rPr>
                        <a:t>함</a:t>
                      </a:r>
                      <a:r>
                        <a:rPr lang="en-US" altLang="ko-KR" sz="1800" kern="100" dirty="0">
                          <a:effectLst/>
                        </a:rPr>
                        <a:t>.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>
                          <a:effectLst/>
                        </a:rPr>
                        <a:t>iB</a:t>
                      </a:r>
                      <a:r>
                        <a:rPr lang="en-US" sz="1800" kern="100" dirty="0" err="1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>
                          <a:effectLst/>
                        </a:rPr>
                        <a:t>유사함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경량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</a:t>
            </a:r>
            <a:r>
              <a:rPr lang="en-US" altLang="ko-KR" dirty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1797</Words>
  <Application>Microsoft Office PowerPoint</Application>
  <PresentationFormat>와이드스크린</PresentationFormat>
  <Paragraphs>342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Times New Roman</vt:lpstr>
      <vt:lpstr>Office 테마</vt:lpstr>
      <vt:lpstr>PowerPoint 프레젠테이션</vt:lpstr>
      <vt:lpstr>DAY - 01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채 규태</cp:lastModifiedBy>
  <cp:revision>40</cp:revision>
  <dcterms:created xsi:type="dcterms:W3CDTF">2017-07-17T03:43:42Z</dcterms:created>
  <dcterms:modified xsi:type="dcterms:W3CDTF">2022-06-02T10:38:19Z</dcterms:modified>
</cp:coreProperties>
</file>