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257" r:id="rId4"/>
    <p:sldId id="258" r:id="rId5"/>
    <p:sldId id="259" r:id="rId6"/>
    <p:sldId id="260" r:id="rId7"/>
    <p:sldId id="261" r:id="rId8"/>
    <p:sldId id="319" r:id="rId9"/>
    <p:sldId id="262" r:id="rId10"/>
    <p:sldId id="263" r:id="rId11"/>
    <p:sldId id="320" r:id="rId12"/>
    <p:sldId id="266" r:id="rId13"/>
    <p:sldId id="321" r:id="rId14"/>
    <p:sldId id="267" r:id="rId15"/>
    <p:sldId id="268" r:id="rId16"/>
    <p:sldId id="269" r:id="rId17"/>
    <p:sldId id="270" r:id="rId18"/>
    <p:sldId id="322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</a:t>
            </a:r>
            <a:r>
              <a:rPr lang="en-US" altLang="ko-KR" sz="9600" dirty="0" smtClean="0"/>
              <a:t>03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MVC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각 요소 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40523"/>
              </p:ext>
            </p:extLst>
          </p:nvPr>
        </p:nvGraphicFramePr>
        <p:xfrm>
          <a:off x="161305" y="1641419"/>
          <a:ext cx="11880273" cy="35811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7436">
                  <a:extLst>
                    <a:ext uri="{9D8B030D-6E8A-4147-A177-3AD203B41FA5}">
                      <a16:colId xmlns:a16="http://schemas.microsoft.com/office/drawing/2014/main" val="3331924445"/>
                    </a:ext>
                  </a:extLst>
                </a:gridCol>
                <a:gridCol w="9022837">
                  <a:extLst>
                    <a:ext uri="{9D8B030D-6E8A-4147-A177-3AD203B41FA5}">
                      <a16:colId xmlns:a16="http://schemas.microsoft.com/office/drawing/2014/main" val="1671710133"/>
                    </a:ext>
                  </a:extLst>
                </a:gridCol>
              </a:tblGrid>
              <a:tr h="5968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클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래</a:t>
                      </a:r>
                      <a:r>
                        <a:rPr lang="en-US" altLang="ko-KR" sz="2400" kern="100" dirty="0" smtClean="0">
                          <a:effectLst/>
                        </a:rPr>
                        <a:t> </a:t>
                      </a:r>
                      <a:r>
                        <a:rPr lang="ko-KR" sz="2400" kern="100" dirty="0" smtClean="0">
                          <a:effectLst/>
                        </a:rPr>
                        <a:t>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4257922"/>
                  </a:ext>
                </a:extLst>
              </a:tr>
              <a:tr h="119370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DispatcherServlet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유일한 서블릿 클래스로서 모든 클라이언트의 요청을 가장 먼저 처리하는</a:t>
                      </a:r>
                      <a:r>
                        <a:rPr lang="en-US" sz="2400" kern="100">
                          <a:effectLst/>
                        </a:rPr>
                        <a:t> Front 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579084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HandlerMapping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클라이언트의 요청을 처리할</a:t>
                      </a:r>
                      <a:r>
                        <a:rPr lang="en-US" sz="2400" kern="100">
                          <a:effectLst/>
                        </a:rPr>
                        <a:t> Controller </a:t>
                      </a:r>
                      <a:r>
                        <a:rPr lang="ko-KR" sz="2400" kern="100">
                          <a:effectLst/>
                        </a:rPr>
                        <a:t>매핑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857905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실질적인 클라이언트의 요청 처리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6523221"/>
                  </a:ext>
                </a:extLst>
              </a:tr>
              <a:tr h="5968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ViewResolver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Controller</a:t>
                      </a:r>
                      <a:r>
                        <a:rPr lang="ko-KR" sz="2400" kern="100" dirty="0">
                          <a:effectLst/>
                        </a:rPr>
                        <a:t>가 반환한 </a:t>
                      </a:r>
                      <a:r>
                        <a:rPr lang="en-US" sz="2400" kern="100" dirty="0">
                          <a:effectLst/>
                        </a:rPr>
                        <a:t>View </a:t>
                      </a:r>
                      <a:r>
                        <a:rPr lang="ko-KR" sz="2400" kern="100" dirty="0">
                          <a:effectLst/>
                        </a:rPr>
                        <a:t>이름으로 실행될 </a:t>
                      </a:r>
                      <a:r>
                        <a:rPr lang="en-US" sz="2400" kern="100" dirty="0">
                          <a:effectLst/>
                        </a:rPr>
                        <a:t>JSP </a:t>
                      </a:r>
                      <a:r>
                        <a:rPr lang="ko-KR" sz="2400" kern="100" dirty="0">
                          <a:effectLst/>
                        </a:rPr>
                        <a:t>경로 완성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2414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45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MVC </a:t>
            </a:r>
            <a:r>
              <a:rPr lang="ko-KR" altLang="en-US" sz="8800" dirty="0" smtClean="0"/>
              <a:t>적용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5556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(web.xml)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944" y="800479"/>
            <a:ext cx="118962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&lt;servlet&gt;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servlet-name&gt;action&lt;/servlet-name&gt;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servlet-class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org.springframework.web.servlet.DispatcherServlet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&lt;/</a:t>
            </a:r>
            <a:r>
              <a:rPr lang="en-US" altLang="ko-KR" sz="2400" dirty="0"/>
              <a:t>servlet-class&gt;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7030A0"/>
                </a:solidFill>
              </a:rPr>
              <a:t>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r>
              <a:rPr lang="en-US" altLang="ko-KR" sz="2400" dirty="0" err="1">
                <a:solidFill>
                  <a:srgbClr val="7030A0"/>
                </a:solidFill>
              </a:rPr>
              <a:t>contextConfigLocation</a:t>
            </a:r>
            <a:r>
              <a:rPr lang="en-US" altLang="ko-KR" sz="2400" dirty="0">
                <a:solidFill>
                  <a:srgbClr val="7030A0"/>
                </a:solidFill>
              </a:rPr>
              <a:t>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-value&gt;/WEB-INF/</a:t>
            </a:r>
            <a:r>
              <a:rPr lang="en-US" altLang="ko-KR" sz="2400" dirty="0" err="1">
                <a:solidFill>
                  <a:srgbClr val="7030A0"/>
                </a:solidFill>
              </a:rPr>
              <a:t>config</a:t>
            </a:r>
            <a:r>
              <a:rPr lang="en-US" altLang="ko-KR" sz="2400" dirty="0">
                <a:solidFill>
                  <a:srgbClr val="7030A0"/>
                </a:solidFill>
              </a:rPr>
              <a:t>/presentation-layer.xml&lt;/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&lt;/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&lt;/servlet&gt;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&lt;servlet-mapping&gt;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servlet-name&gt;action&lt;/servlet-name&gt;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-pattern&gt;*.do&lt;/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</a:t>
            </a:r>
            <a:endParaRPr lang="ko-KR" altLang="ko-KR" sz="2400" dirty="0"/>
          </a:p>
          <a:p>
            <a:r>
              <a:rPr lang="en-US" altLang="ko-KR" sz="2400" dirty="0"/>
              <a:t>&lt;/servlet-mapping&gt;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Container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 Container</a:t>
            </a:r>
            <a:r>
              <a:rPr lang="ko-KR" altLang="en-US" dirty="0" smtClean="0"/>
              <a:t>의 관계</a:t>
            </a:r>
            <a:endParaRPr lang="ko-KR" altLang="en-US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45" y="1130537"/>
            <a:ext cx="11862833" cy="46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07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(web.xml)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144" y="795647"/>
            <a:ext cx="118934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&lt;filter&gt;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filter-name&gt;</a:t>
            </a:r>
            <a:r>
              <a:rPr lang="en-US" altLang="ko-KR" sz="2400" dirty="0" err="1"/>
              <a:t>characterEncoding</a:t>
            </a:r>
            <a:r>
              <a:rPr lang="en-US" altLang="ko-KR" sz="2400" dirty="0"/>
              <a:t>&lt;/filter-name&gt;</a:t>
            </a:r>
            <a:endParaRPr lang="ko-KR" altLang="ko-KR" sz="2400" dirty="0"/>
          </a:p>
          <a:p>
            <a:r>
              <a:rPr lang="en-US" altLang="ko-KR" sz="2400" dirty="0"/>
              <a:t>        &lt;</a:t>
            </a:r>
            <a:r>
              <a:rPr lang="en-US" altLang="ko-KR" sz="2400" dirty="0" smtClean="0"/>
              <a:t>filter-class&gt;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org.springframework.web.filter.CharacterEncodingFilter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&lt;/</a:t>
            </a:r>
            <a:r>
              <a:rPr lang="en-US" altLang="ko-KR" sz="2400" dirty="0"/>
              <a:t>filter-class&gt;</a:t>
            </a:r>
            <a:endParaRPr lang="ko-KR" altLang="ko-KR" sz="2400" dirty="0"/>
          </a:p>
          <a:p>
            <a:r>
              <a:rPr lang="en-US" altLang="ko-KR" sz="2400" dirty="0">
                <a:solidFill>
                  <a:srgbClr val="7030A0"/>
                </a:solidFill>
              </a:rPr>
              <a:t>        &lt;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-name&gt;encoding&lt;/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-name&gt;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    </a:t>
            </a:r>
            <a:r>
              <a:rPr lang="en-US" altLang="ko-KR" sz="2400" dirty="0" smtClean="0">
                <a:solidFill>
                  <a:srgbClr val="7030A0"/>
                </a:solidFill>
              </a:rPr>
              <a:t>    &lt;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-value&gt;EUC-KR&lt;/</a:t>
            </a:r>
            <a:r>
              <a:rPr lang="en-US" altLang="ko-KR" sz="2400" dirty="0" err="1">
                <a:solidFill>
                  <a:srgbClr val="7030A0"/>
                </a:solidFill>
              </a:rPr>
              <a:t>param</a:t>
            </a:r>
            <a:r>
              <a:rPr lang="en-US" altLang="ko-KR" sz="2400" dirty="0">
                <a:solidFill>
                  <a:srgbClr val="7030A0"/>
                </a:solidFill>
              </a:rPr>
              <a:t>-value&gt;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        &lt;/</a:t>
            </a:r>
            <a:r>
              <a:rPr lang="en-US" altLang="ko-KR" sz="2400" dirty="0" err="1">
                <a:solidFill>
                  <a:srgbClr val="7030A0"/>
                </a:solidFill>
              </a:rPr>
              <a:t>init-param</a:t>
            </a:r>
            <a:r>
              <a:rPr lang="en-US" altLang="ko-KR" sz="2400" dirty="0">
                <a:solidFill>
                  <a:srgbClr val="7030A0"/>
                </a:solidFill>
              </a:rPr>
              <a:t>&gt;</a:t>
            </a:r>
            <a:endParaRPr lang="ko-KR" altLang="ko-KR" sz="2400" dirty="0">
              <a:solidFill>
                <a:srgbClr val="7030A0"/>
              </a:solidFill>
            </a:endParaRP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filter&gt;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filter-mapping&gt;</a:t>
            </a:r>
            <a:endParaRPr lang="ko-KR" altLang="ko-KR" sz="2400" dirty="0"/>
          </a:p>
          <a:p>
            <a:r>
              <a:rPr lang="en-US" altLang="ko-KR" sz="2400" dirty="0"/>
              <a:t>        &lt;filter-name&gt;</a:t>
            </a:r>
            <a:r>
              <a:rPr lang="en-US" altLang="ko-KR" sz="2400" dirty="0" err="1"/>
              <a:t>characterEncoding</a:t>
            </a:r>
            <a:r>
              <a:rPr lang="en-US" altLang="ko-KR" sz="2400" dirty="0"/>
              <a:t>&lt;/filter-name&gt;</a:t>
            </a:r>
            <a:endParaRPr lang="ko-KR" altLang="ko-KR" sz="2400" dirty="0"/>
          </a:p>
          <a:p>
            <a:r>
              <a:rPr lang="en-US" altLang="ko-KR" sz="2400" dirty="0"/>
              <a:t>        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-pattern&gt;*.do&lt;/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-pattern&gt;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filter-mapping&gt;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설정파일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1354477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&lt;!-- </a:t>
            </a:r>
            <a:r>
              <a:rPr lang="en-US" altLang="ko-KR" sz="2400" dirty="0" err="1"/>
              <a:t>HandlerMapping</a:t>
            </a:r>
            <a:r>
              <a:rPr lang="en-US" altLang="ko-KR" sz="2400" dirty="0"/>
              <a:t> </a:t>
            </a:r>
            <a:r>
              <a:rPr lang="ko-KR" altLang="en-US" sz="2400" dirty="0"/>
              <a:t>등록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class="org.springframework.web.servlet.handler.SimpleUrlHandlerMapping"&gt;</a:t>
            </a:r>
          </a:p>
          <a:p>
            <a:r>
              <a:rPr lang="en-US" altLang="ko-KR" sz="2400" dirty="0"/>
              <a:t>        &lt;property name="mappings"&gt;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props&gt;</a:t>
            </a:r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prop key="/login.do"&gt;login&lt;/prop&gt;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props&gt;</a:t>
            </a:r>
          </a:p>
          <a:p>
            <a:r>
              <a:rPr lang="en-US" altLang="ko-KR" sz="2400" dirty="0"/>
              <a:t>        &lt;/property&gt;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&lt;!-- </a:t>
            </a:r>
            <a:r>
              <a:rPr lang="en-US" altLang="ko-KR" sz="2400" dirty="0"/>
              <a:t>Controller </a:t>
            </a:r>
            <a:r>
              <a:rPr lang="ko-KR" altLang="en-US" sz="2400" dirty="0"/>
              <a:t>등록 </a:t>
            </a:r>
            <a:r>
              <a:rPr lang="en-US" altLang="ko-KR" sz="2400" dirty="0"/>
              <a:t>--&gt;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id="login" class="</a:t>
            </a:r>
            <a:r>
              <a:rPr lang="en-US" altLang="ko-KR" sz="2400" dirty="0" err="1"/>
              <a:t>com.springbook.view.user.LoginController</a:t>
            </a:r>
            <a:r>
              <a:rPr lang="en-US" altLang="ko-KR" sz="2400" dirty="0"/>
              <a:t>"&gt;&lt;/bean</a:t>
            </a:r>
            <a:r>
              <a:rPr lang="en-US" altLang="ko-KR" sz="2400" dirty="0" smtClean="0"/>
              <a:t>&gt;</a:t>
            </a:r>
            <a:endParaRPr lang="en-US" altLang="ko-KR" sz="2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196935" y="3230088"/>
            <a:ext cx="4203865" cy="1911928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85145"/>
            <a:ext cx="118802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LoginController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implements Controller </a:t>
            </a:r>
            <a:r>
              <a:rPr lang="en-US" altLang="ko-KR" sz="2400" dirty="0"/>
              <a:t>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@</a:t>
            </a:r>
            <a:r>
              <a:rPr lang="en-US" altLang="ko-KR" sz="2400" dirty="0"/>
              <a:t>Override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handleRequest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 err="1">
                <a:solidFill>
                  <a:srgbClr val="7030A0"/>
                </a:solidFill>
              </a:rPr>
              <a:t>HttpServletRequest</a:t>
            </a:r>
            <a:r>
              <a:rPr lang="en-US" altLang="ko-KR" sz="2400" b="1" dirty="0">
                <a:solidFill>
                  <a:srgbClr val="7030A0"/>
                </a:solidFill>
              </a:rPr>
              <a:t> request,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                             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HttpServletResponse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response)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        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1. </a:t>
            </a:r>
            <a:r>
              <a:rPr lang="ar-SA" altLang="ko-KR" sz="2400" dirty="0"/>
              <a:t>사용자 입력 정보 추출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2. DB </a:t>
            </a:r>
            <a:r>
              <a:rPr lang="ar-SA" altLang="ko-KR" sz="2400" dirty="0"/>
              <a:t>연동 처리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// </a:t>
            </a:r>
            <a:r>
              <a:rPr lang="en-US" altLang="ko-KR" sz="2400" dirty="0"/>
              <a:t>3. </a:t>
            </a:r>
            <a:r>
              <a:rPr lang="ar-SA" altLang="ko-KR" sz="2400" dirty="0"/>
              <a:t>화면 네비게이션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 = new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 smtClean="0">
                <a:solidFill>
                  <a:srgbClr val="7030A0"/>
                </a:solidFill>
              </a:rPr>
              <a:t>                return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글 목록 검색 기능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760020"/>
            <a:ext cx="1188027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GetBoardListController</a:t>
            </a:r>
            <a:r>
              <a:rPr lang="en-US" altLang="ko-KR" sz="2400" dirty="0"/>
              <a:t> implements Controller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@</a:t>
            </a:r>
            <a:r>
              <a:rPr lang="en-US" altLang="ko-KR" sz="2400" dirty="0"/>
              <a:t>Override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handleRequest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HttpServletRequest</a:t>
            </a:r>
            <a:r>
              <a:rPr lang="en-US" altLang="ko-KR" sz="2400" dirty="0"/>
              <a:t> request,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                            </a:t>
            </a:r>
            <a:r>
              <a:rPr lang="en-US" altLang="ko-KR" sz="2400" dirty="0" err="1" smtClean="0"/>
              <a:t>HttpServletResponse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response) </a:t>
            </a:r>
            <a:r>
              <a:rPr lang="en-US" altLang="ko-KR" sz="2400" dirty="0" smtClean="0"/>
              <a:t>{                </a:t>
            </a:r>
            <a:endParaRPr lang="ko-KR" altLang="ko-KR" sz="2400" dirty="0"/>
          </a:p>
          <a:p>
            <a:r>
              <a:rPr lang="en-US" altLang="ko-KR" sz="2400" dirty="0" smtClean="0"/>
              <a:t>                // 1. DB </a:t>
            </a:r>
            <a:r>
              <a:rPr lang="ar-SA" altLang="ko-KR" sz="2400" dirty="0" smtClean="0"/>
              <a:t>연동 처리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   </a:t>
            </a:r>
            <a:r>
              <a:rPr lang="en-US" altLang="ko-KR" sz="2400" dirty="0" err="1" smtClean="0"/>
              <a:t>BoardVO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BoardVO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BoardDAO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BoardDAO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List&lt;</a:t>
            </a:r>
            <a:r>
              <a:rPr lang="en-US" altLang="ko-KR" sz="2400" dirty="0" err="1" smtClean="0"/>
              <a:t>BoardVO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boardList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boardDAO.getBoardList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vo</a:t>
            </a:r>
            <a:r>
              <a:rPr lang="en-US" altLang="ko-KR" sz="2400" dirty="0"/>
              <a:t>);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endParaRPr lang="ko-KR" altLang="ko-KR" sz="2400" dirty="0" smtClean="0"/>
          </a:p>
          <a:p>
            <a:r>
              <a:rPr lang="en-US" altLang="ko-KR" sz="2400" dirty="0" smtClean="0"/>
              <a:t>                // 2. </a:t>
            </a:r>
            <a:r>
              <a:rPr lang="ar-SA" altLang="ko-KR" sz="2400" dirty="0"/>
              <a:t>검색 결과와 화면 정보를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ModelAndView</a:t>
            </a:r>
            <a:r>
              <a:rPr lang="ar-SA" altLang="ko-KR" sz="2400" dirty="0" smtClean="0"/>
              <a:t>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저장하여 리턴</a:t>
            </a:r>
            <a:endParaRPr lang="ko-KR" altLang="ko-KR" sz="2400" dirty="0"/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 = new </a:t>
            </a:r>
            <a:r>
              <a:rPr lang="en-US" altLang="ko-KR" sz="2400" b="1" dirty="0" err="1">
                <a:solidFill>
                  <a:srgbClr val="7030A0"/>
                </a:solidFill>
              </a:rPr>
              <a:t>ModelAndView</a:t>
            </a:r>
            <a:r>
              <a:rPr lang="en-US" altLang="ko-KR" sz="2400" b="1" dirty="0">
                <a:solidFill>
                  <a:srgbClr val="7030A0"/>
                </a:solidFill>
              </a:rPr>
              <a:t>();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mav.addObject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", </a:t>
            </a:r>
            <a:r>
              <a:rPr lang="en-US" altLang="ko-KR" sz="2400" b="1" dirty="0" err="1">
                <a:solidFill>
                  <a:srgbClr val="7030A0"/>
                </a:solidFill>
              </a:rPr>
              <a:t>boardList</a:t>
            </a:r>
            <a:r>
              <a:rPr lang="en-US" altLang="ko-KR" sz="2400" b="1" dirty="0">
                <a:solidFill>
                  <a:srgbClr val="7030A0"/>
                </a:solidFill>
              </a:rPr>
              <a:t>);   // Model </a:t>
            </a:r>
            <a:r>
              <a:rPr lang="ar-SA" altLang="ko-KR" sz="2400" b="1" dirty="0">
                <a:solidFill>
                  <a:srgbClr val="7030A0"/>
                </a:solidFill>
              </a:rPr>
              <a:t>정보 저장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>
                <a:solidFill>
                  <a:srgbClr val="7030A0"/>
                </a:solidFill>
              </a:rPr>
              <a:t>("</a:t>
            </a:r>
            <a:r>
              <a:rPr lang="en-US" altLang="ko-KR" sz="2400" b="1" dirty="0" err="1">
                <a:solidFill>
                  <a:srgbClr val="7030A0"/>
                </a:solidFill>
              </a:rPr>
              <a:t>getBoardList.jsp</a:t>
            </a:r>
            <a:r>
              <a:rPr lang="en-US" altLang="ko-KR" sz="2400" b="1" dirty="0">
                <a:solidFill>
                  <a:srgbClr val="7030A0"/>
                </a:solidFill>
              </a:rPr>
              <a:t>");   // View  </a:t>
            </a:r>
            <a:r>
              <a:rPr lang="ar-SA" altLang="ko-KR" sz="2400" b="1" dirty="0">
                <a:solidFill>
                  <a:srgbClr val="7030A0"/>
                </a:solidFill>
              </a:rPr>
              <a:t>정보 저장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b="1" dirty="0">
                <a:solidFill>
                  <a:srgbClr val="7030A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        return </a:t>
            </a:r>
            <a:r>
              <a:rPr lang="en-US" altLang="ko-KR" sz="2400" b="1" dirty="0" err="1">
                <a:solidFill>
                  <a:srgbClr val="7030A0"/>
                </a:solidFill>
              </a:rPr>
              <a:t>mav</a:t>
            </a:r>
            <a:r>
              <a:rPr lang="en-US" altLang="ko-KR" sz="2400" b="1" dirty="0">
                <a:solidFill>
                  <a:srgbClr val="7030A0"/>
                </a:solidFill>
              </a:rPr>
              <a:t>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MVC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8194" name="Picture 2" descr="Spring MVC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80" y="729157"/>
            <a:ext cx="10847121" cy="589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78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직접적인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접근 차단</a:t>
            </a:r>
            <a:endParaRPr lang="ko-KR" altLang="en-US" dirty="0"/>
          </a:p>
        </p:txBody>
      </p:sp>
      <p:pic>
        <p:nvPicPr>
          <p:cNvPr id="10242" name="Picture 2" descr="ViewResolver 등록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859787"/>
            <a:ext cx="6900904" cy="587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 smtClean="0"/>
              <a:t>웹 </a:t>
            </a:r>
            <a:r>
              <a:rPr lang="ko-KR" altLang="en-US" sz="8800" dirty="0" smtClean="0"/>
              <a:t>개발 모델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221353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ViewResolver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(presentation-layer.xml)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250" y="2093141"/>
            <a:ext cx="118763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&lt;!-- </a:t>
            </a:r>
            <a:r>
              <a:rPr lang="en-US" altLang="ko-KR" sz="2400" dirty="0" err="1"/>
              <a:t>ViewResolver</a:t>
            </a:r>
            <a:r>
              <a:rPr lang="en-US" altLang="ko-KR" sz="2400" dirty="0"/>
              <a:t> </a:t>
            </a:r>
            <a:r>
              <a:rPr lang="ar-SA" altLang="ko-KR" sz="2400" dirty="0"/>
              <a:t>등록</a:t>
            </a:r>
            <a:r>
              <a:rPr lang="en-US" altLang="ko-KR" sz="2400" dirty="0"/>
              <a:t> --&gt;</a:t>
            </a:r>
            <a:endParaRPr lang="ko-KR" altLang="ko-KR" sz="2400" dirty="0"/>
          </a:p>
          <a:p>
            <a:r>
              <a:rPr lang="en-US" altLang="ko-KR" sz="2400" dirty="0"/>
              <a:t>&lt;bean id="</a:t>
            </a:r>
            <a:r>
              <a:rPr lang="en-US" altLang="ko-KR" sz="2400" dirty="0" err="1"/>
              <a:t>viewResolver</a:t>
            </a:r>
            <a:r>
              <a:rPr lang="en-US" altLang="ko-KR" sz="2400" dirty="0"/>
              <a:t>"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class</a:t>
            </a:r>
            <a:r>
              <a:rPr lang="en-US" altLang="ko-KR" sz="2400" dirty="0"/>
              <a:t>="org.springframework.web.servlet.view.InternalResourceViewResolver"&gt;</a:t>
            </a:r>
            <a:endParaRPr lang="ko-KR" altLang="ko-KR" sz="2400" dirty="0"/>
          </a:p>
          <a:p>
            <a:r>
              <a:rPr lang="en-US" altLang="ko-KR" sz="2400" dirty="0"/>
              <a:t>    &lt;property </a:t>
            </a:r>
            <a:r>
              <a:rPr lang="en-US" altLang="ko-KR" sz="2400" b="1" dirty="0">
                <a:solidFill>
                  <a:srgbClr val="7030A0"/>
                </a:solidFill>
              </a:rPr>
              <a:t>name="prefix" </a:t>
            </a:r>
            <a:r>
              <a:rPr lang="en-US" altLang="ko-KR" sz="2400" dirty="0"/>
              <a:t>value=</a:t>
            </a:r>
            <a:r>
              <a:rPr lang="en-US" altLang="ko-KR" sz="2400" b="1" dirty="0">
                <a:solidFill>
                  <a:srgbClr val="FF0000"/>
                </a:solidFill>
              </a:rPr>
              <a:t>"/WEB-INF/board/"</a:t>
            </a:r>
            <a:r>
              <a:rPr lang="en-US" altLang="ko-KR" sz="2400" dirty="0"/>
              <a:t>&gt;&lt;/property&gt;</a:t>
            </a:r>
            <a:endParaRPr lang="ko-KR" altLang="ko-KR" sz="2400" dirty="0"/>
          </a:p>
          <a:p>
            <a:r>
              <a:rPr lang="en-US" altLang="ko-KR" sz="2400" dirty="0"/>
              <a:t>    &lt;property </a:t>
            </a:r>
            <a:r>
              <a:rPr lang="en-US" altLang="ko-KR" sz="2400" b="1" dirty="0">
                <a:solidFill>
                  <a:srgbClr val="7030A0"/>
                </a:solidFill>
              </a:rPr>
              <a:t>name="suffix" </a:t>
            </a:r>
            <a:r>
              <a:rPr lang="en-US" altLang="ko-KR" sz="2400" dirty="0"/>
              <a:t>value=</a:t>
            </a:r>
            <a:r>
              <a:rPr lang="en-US" altLang="ko-KR" sz="2400" b="1" dirty="0">
                <a:solidFill>
                  <a:srgbClr val="FF0000"/>
                </a:solidFill>
              </a:rPr>
              <a:t>".</a:t>
            </a:r>
            <a:r>
              <a:rPr lang="en-US" altLang="ko-KR" sz="2400" b="1" dirty="0" err="1">
                <a:solidFill>
                  <a:srgbClr val="FF0000"/>
                </a:solidFill>
              </a:rPr>
              <a:t>jsp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&gt;&lt;/property&gt;</a:t>
            </a:r>
            <a:endParaRPr lang="ko-KR" altLang="ko-KR" sz="2400" dirty="0"/>
          </a:p>
          <a:p>
            <a:r>
              <a:rPr lang="en-US" altLang="ko-KR" sz="2400" dirty="0"/>
              <a:t>&lt;/bean&gt;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이름 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xxx.do</a:t>
            </a:r>
            <a:r>
              <a:rPr lang="ko-KR" altLang="en-US" dirty="0" smtClean="0"/>
              <a:t>로 이동할 때는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적용하기 않기 위해 </a:t>
            </a:r>
            <a:r>
              <a:rPr lang="en-US" altLang="ko-KR" dirty="0" smtClean="0"/>
              <a:t>“redirect:”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붙인다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xxx.jsp</a:t>
            </a:r>
            <a:r>
              <a:rPr lang="ko-KR" altLang="en-US" dirty="0" smtClean="0"/>
              <a:t>로 이동할 때는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“.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902525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     // </a:t>
            </a:r>
            <a:r>
              <a:rPr lang="en-US" altLang="ko-KR" sz="2400" dirty="0"/>
              <a:t>3. </a:t>
            </a:r>
            <a:r>
              <a:rPr lang="ar-SA" altLang="ko-KR" sz="2400" dirty="0"/>
              <a:t>화면 네비게이션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mav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ModelAndView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    if(user != null)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 err="1">
                <a:solidFill>
                  <a:srgbClr val="FF0000"/>
                </a:solidFill>
              </a:rPr>
              <a:t>redirect:getBoardList.do</a:t>
            </a:r>
            <a:r>
              <a:rPr lang="en-US" altLang="ko-KR" sz="2400" b="1" dirty="0">
                <a:solidFill>
                  <a:srgbClr val="FF0000"/>
                </a:solidFill>
              </a:rPr>
              <a:t>"</a:t>
            </a:r>
            <a:r>
              <a:rPr lang="en-US" altLang="ko-KR" sz="2400" b="1" dirty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} else {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mav.setViewName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"login"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);</a:t>
            </a:r>
            <a:endParaRPr lang="ko-KR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}</a:t>
            </a:r>
          </a:p>
          <a:p>
            <a:endParaRPr lang="ko-KR" altLang="ko-KR" sz="2400" dirty="0"/>
          </a:p>
          <a:p>
            <a:r>
              <a:rPr lang="en-US" altLang="ko-KR" sz="2400" dirty="0"/>
              <a:t>        return </a:t>
            </a:r>
            <a:r>
              <a:rPr lang="en-US" altLang="ko-KR" sz="2400" dirty="0" err="1"/>
              <a:t>mav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1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Model 1 </a:t>
            </a:r>
            <a:r>
              <a:rPr lang="ko-KR" altLang="en-US" dirty="0" smtClean="0"/>
              <a:t>아키텍처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1160226"/>
            <a:ext cx="11888788" cy="454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smtClean="0"/>
              <a:t>Control </a:t>
            </a:r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02895"/>
              </p:ext>
            </p:extLst>
          </p:nvPr>
        </p:nvGraphicFramePr>
        <p:xfrm>
          <a:off x="161304" y="811780"/>
          <a:ext cx="11880273" cy="568621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15049">
                  <a:extLst>
                    <a:ext uri="{9D8B030D-6E8A-4147-A177-3AD203B41FA5}">
                      <a16:colId xmlns:a16="http://schemas.microsoft.com/office/drawing/2014/main" val="13247910"/>
                    </a:ext>
                  </a:extLst>
                </a:gridCol>
                <a:gridCol w="8265224">
                  <a:extLst>
                    <a:ext uri="{9D8B030D-6E8A-4147-A177-3AD203B41FA5}">
                      <a16:colId xmlns:a16="http://schemas.microsoft.com/office/drawing/2014/main" val="3578382085"/>
                    </a:ext>
                  </a:extLst>
                </a:gridCol>
              </a:tblGrid>
              <a:tr h="44655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사</a:t>
                      </a:r>
                      <a:r>
                        <a:rPr lang="en-US" altLang="ko-KR" sz="2400" kern="100" dirty="0" smtClean="0">
                          <a:effectLst/>
                        </a:rPr>
                        <a:t>   </a:t>
                      </a:r>
                      <a:r>
                        <a:rPr lang="ko-KR" sz="2400" kern="100" dirty="0" smtClean="0">
                          <a:effectLst/>
                        </a:rPr>
                        <a:t>용 </a:t>
                      </a:r>
                      <a:r>
                        <a:rPr lang="en-US" altLang="ko-KR" sz="2400" kern="100" dirty="0" smtClean="0">
                          <a:effectLst/>
                        </a:rPr>
                        <a:t>  </a:t>
                      </a:r>
                      <a:r>
                        <a:rPr lang="ko-KR" sz="2400" kern="100" dirty="0" smtClean="0">
                          <a:effectLst/>
                        </a:rPr>
                        <a:t>예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782779"/>
                  </a:ext>
                </a:extLst>
              </a:tr>
              <a:tr h="446557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사용자 입력 정보 추출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String </a:t>
                      </a:r>
                      <a:r>
                        <a:rPr lang="en-US" sz="2400" kern="100" dirty="0">
                          <a:effectLst/>
                        </a:rPr>
                        <a:t>id = </a:t>
                      </a:r>
                      <a:r>
                        <a:rPr lang="en-US" sz="2400" kern="100" dirty="0" err="1">
                          <a:effectLst/>
                        </a:rPr>
                        <a:t>request.getParameter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userId</a:t>
                      </a:r>
                      <a:r>
                        <a:rPr lang="en-US" sz="2400" kern="100" dirty="0">
                          <a:effectLst/>
                        </a:rPr>
                        <a:t>")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951863"/>
                  </a:ext>
                </a:extLst>
              </a:tr>
              <a:tr h="1786228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DB </a:t>
                      </a:r>
                      <a:r>
                        <a:rPr lang="ko-KR" sz="2400" kern="100" dirty="0">
                          <a:effectLst/>
                        </a:rPr>
                        <a:t>연동 처리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UserVO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>
                          <a:effectLst/>
                        </a:rPr>
                        <a:t> = new </a:t>
                      </a:r>
                      <a:r>
                        <a:rPr lang="en-US" sz="2400" kern="100" dirty="0" err="1">
                          <a:effectLst/>
                        </a:rPr>
                        <a:t>UserVO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vo.setId</a:t>
                      </a:r>
                      <a:r>
                        <a:rPr lang="en-US" sz="2400" kern="100" dirty="0" smtClean="0">
                          <a:effectLst/>
                        </a:rPr>
                        <a:t>(id);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UserDAO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 = new </a:t>
                      </a:r>
                      <a:r>
                        <a:rPr lang="en-US" sz="2400" kern="100" dirty="0" err="1">
                          <a:effectLst/>
                        </a:rPr>
                        <a:t>UserDAO</a:t>
                      </a:r>
                      <a:r>
                        <a:rPr lang="en-US" sz="2400" kern="100" dirty="0">
                          <a:effectLst/>
                        </a:rPr>
                        <a:t>();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</a:t>
                      </a:r>
                      <a:r>
                        <a:rPr lang="en-US" sz="2400" kern="100" dirty="0" err="1" smtClean="0">
                          <a:effectLst/>
                        </a:rPr>
                        <a:t>UserVO</a:t>
                      </a:r>
                      <a:r>
                        <a:rPr lang="en-US" sz="2400" kern="100" dirty="0" smtClean="0">
                          <a:effectLst/>
                        </a:rPr>
                        <a:t> </a:t>
                      </a:r>
                      <a:r>
                        <a:rPr lang="en-US" sz="2400" kern="100" dirty="0">
                          <a:effectLst/>
                        </a:rPr>
                        <a:t>user = </a:t>
                      </a:r>
                      <a:r>
                        <a:rPr lang="en-US" sz="2400" kern="100" dirty="0" err="1">
                          <a:effectLst/>
                        </a:rPr>
                        <a:t>userDAO.getUser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vo</a:t>
                      </a:r>
                      <a:r>
                        <a:rPr lang="en-US" sz="2400" kern="100" dirty="0" smtClean="0">
                          <a:effectLst/>
                        </a:rPr>
                        <a:t>);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00501"/>
                  </a:ext>
                </a:extLst>
              </a:tr>
              <a:tr h="223278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화면 내비게이션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if(user </a:t>
                      </a:r>
                      <a:r>
                        <a:rPr lang="en-US" sz="2400" kern="100" dirty="0">
                          <a:effectLst/>
                        </a:rPr>
                        <a:t>!= null) {  // </a:t>
                      </a:r>
                      <a:r>
                        <a:rPr lang="ko-KR" sz="2400" kern="100" dirty="0">
                          <a:effectLst/>
                        </a:rPr>
                        <a:t>로그인 성공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</a:t>
                      </a:r>
                      <a:r>
                        <a:rPr lang="en-US" sz="2400" kern="100" dirty="0" smtClean="0">
                          <a:effectLst/>
                        </a:rPr>
                        <a:t>        </a:t>
                      </a:r>
                      <a:r>
                        <a:rPr lang="en-US" sz="2400" kern="100" dirty="0" err="1" smtClean="0">
                          <a:effectLst/>
                        </a:rPr>
                        <a:t>response.sendRedirect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getBoardList.jsp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} </a:t>
                      </a:r>
                      <a:r>
                        <a:rPr lang="en-US" sz="2400" kern="100" dirty="0">
                          <a:effectLst/>
                        </a:rPr>
                        <a:t>else {           // </a:t>
                      </a:r>
                      <a:r>
                        <a:rPr lang="ko-KR" sz="2400" kern="100" dirty="0">
                          <a:effectLst/>
                        </a:rPr>
                        <a:t>로그인 실패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smtClean="0">
                          <a:effectLst/>
                        </a:rPr>
                        <a:t>         </a:t>
                      </a:r>
                      <a:r>
                        <a:rPr lang="en-US" sz="2400" kern="100" dirty="0" err="1">
                          <a:effectLst/>
                        </a:rPr>
                        <a:t>response.sendRedirect</a:t>
                      </a:r>
                      <a:r>
                        <a:rPr lang="en-US" sz="2400" kern="100" dirty="0">
                          <a:effectLst/>
                        </a:rPr>
                        <a:t>("</a:t>
                      </a:r>
                      <a:r>
                        <a:rPr lang="en-US" sz="2400" kern="100" dirty="0" err="1">
                          <a:effectLst/>
                        </a:rPr>
                        <a:t>login.jsp</a:t>
                      </a:r>
                      <a:r>
                        <a:rPr lang="en-US" sz="2400" kern="100" dirty="0">
                          <a:effectLst/>
                        </a:rPr>
                        <a:t>");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  }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54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Model 2 </a:t>
            </a:r>
            <a:r>
              <a:rPr lang="ko-KR" altLang="en-US" dirty="0" smtClean="0"/>
              <a:t>아키텍처 </a:t>
            </a:r>
            <a:r>
              <a:rPr lang="en-US" altLang="ko-KR" dirty="0" smtClean="0"/>
              <a:t>(MVC)</a:t>
            </a:r>
            <a:endParaRPr lang="ko-KR" altLang="en-US" dirty="0"/>
          </a:p>
        </p:txBody>
      </p:sp>
      <p:pic>
        <p:nvPicPr>
          <p:cNvPr id="3074" name="Picture 2" descr="Model2 아키텍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7" y="1458429"/>
            <a:ext cx="11841241" cy="394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7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주체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63525"/>
              </p:ext>
            </p:extLst>
          </p:nvPr>
        </p:nvGraphicFramePr>
        <p:xfrm>
          <a:off x="161306" y="2198569"/>
          <a:ext cx="11880272" cy="2466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7436">
                  <a:extLst>
                    <a:ext uri="{9D8B030D-6E8A-4147-A177-3AD203B41FA5}">
                      <a16:colId xmlns:a16="http://schemas.microsoft.com/office/drawing/2014/main" val="1724622453"/>
                    </a:ext>
                  </a:extLst>
                </a:gridCol>
                <a:gridCol w="3676577">
                  <a:extLst>
                    <a:ext uri="{9D8B030D-6E8A-4147-A177-3AD203B41FA5}">
                      <a16:colId xmlns:a16="http://schemas.microsoft.com/office/drawing/2014/main" val="1170438926"/>
                    </a:ext>
                  </a:extLst>
                </a:gridCol>
                <a:gridCol w="5346259">
                  <a:extLst>
                    <a:ext uri="{9D8B030D-6E8A-4147-A177-3AD203B41FA5}">
                      <a16:colId xmlns:a16="http://schemas.microsoft.com/office/drawing/2014/main" val="2774572770"/>
                    </a:ext>
                  </a:extLst>
                </a:gridCol>
              </a:tblGrid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smtClean="0">
                          <a:effectLst/>
                        </a:rPr>
                        <a:t>기</a:t>
                      </a:r>
                      <a:r>
                        <a:rPr lang="en-US" altLang="ko-KR" sz="2400" kern="100" dirty="0" smtClean="0">
                          <a:effectLst/>
                        </a:rPr>
                        <a:t>    </a:t>
                      </a:r>
                      <a:r>
                        <a:rPr lang="ko-KR" sz="2400" kern="100" dirty="0" smtClean="0">
                          <a:effectLst/>
                        </a:rPr>
                        <a:t>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구성 요소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개발 주체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9026640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VO,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자바 개발자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639138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View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JSP </a:t>
                      </a:r>
                      <a:r>
                        <a:rPr lang="ko-KR" sz="2400" kern="100">
                          <a:effectLst/>
                        </a:rPr>
                        <a:t>페이지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웹 디자이너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4541418"/>
                  </a:ext>
                </a:extLst>
              </a:tr>
              <a:tr h="6167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Controller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Servlet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자바 개발자 또는 </a:t>
                      </a:r>
                      <a:r>
                        <a:rPr lang="en-US" sz="2400" kern="100" dirty="0">
                          <a:effectLst/>
                        </a:rPr>
                        <a:t>MVC </a:t>
                      </a:r>
                      <a:r>
                        <a:rPr lang="ko-KR" sz="2400" kern="100" dirty="0">
                          <a:effectLst/>
                        </a:rPr>
                        <a:t>프레임워크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43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Framework </a:t>
            </a:r>
            <a:r>
              <a:rPr lang="ko-KR" altLang="en-US" dirty="0" smtClean="0"/>
              <a:t>직접 구현</a:t>
            </a:r>
            <a:endParaRPr lang="ko-KR" altLang="en-US" dirty="0"/>
          </a:p>
        </p:txBody>
      </p:sp>
      <p:pic>
        <p:nvPicPr>
          <p:cNvPr id="512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4" y="1403669"/>
            <a:ext cx="11917573" cy="405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MVC Framework </a:t>
            </a:r>
            <a:r>
              <a:rPr lang="ko-KR" altLang="en-US" sz="8800" dirty="0" smtClean="0"/>
              <a:t>개발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val="132442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MVC Framework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148" name="Picture 4" descr="MVC 프레임워크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8" y="600176"/>
            <a:ext cx="11393386" cy="613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652</Words>
  <Application>Microsoft Office PowerPoint</Application>
  <PresentationFormat>와이드스크린</PresentationFormat>
  <Paragraphs>157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Times New Roman</vt:lpstr>
      <vt:lpstr>Office 테마</vt:lpstr>
      <vt:lpstr>DAY - 03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GURUM</cp:lastModifiedBy>
  <cp:revision>17</cp:revision>
  <dcterms:created xsi:type="dcterms:W3CDTF">2017-07-17T03:43:42Z</dcterms:created>
  <dcterms:modified xsi:type="dcterms:W3CDTF">2017-07-20T04:01:51Z</dcterms:modified>
</cp:coreProperties>
</file>