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319" r:id="rId2"/>
    <p:sldId id="32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68" r:id="rId16"/>
    <p:sldId id="270" r:id="rId17"/>
    <p:sldId id="271" r:id="rId18"/>
    <p:sldId id="321" r:id="rId19"/>
    <p:sldId id="272" r:id="rId20"/>
    <p:sldId id="273" r:id="rId21"/>
    <p:sldId id="274" r:id="rId22"/>
    <p:sldId id="275" r:id="rId23"/>
    <p:sldId id="276" r:id="rId24"/>
    <p:sldId id="327" r:id="rId25"/>
    <p:sldId id="277" r:id="rId26"/>
    <p:sldId id="322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323" r:id="rId35"/>
    <p:sldId id="285" r:id="rId36"/>
    <p:sldId id="286" r:id="rId37"/>
    <p:sldId id="288" r:id="rId38"/>
    <p:sldId id="287" r:id="rId39"/>
    <p:sldId id="324" r:id="rId40"/>
    <p:sldId id="289" r:id="rId41"/>
    <p:sldId id="290" r:id="rId42"/>
    <p:sldId id="291" r:id="rId43"/>
    <p:sldId id="292" r:id="rId44"/>
    <p:sldId id="293" r:id="rId45"/>
    <p:sldId id="325" r:id="rId46"/>
    <p:sldId id="294" r:id="rId47"/>
    <p:sldId id="295" r:id="rId48"/>
    <p:sldId id="296" r:id="rId49"/>
    <p:sldId id="297" r:id="rId50"/>
    <p:sldId id="326" r:id="rId51"/>
    <p:sldId id="298" r:id="rId52"/>
    <p:sldId id="299" r:id="rId53"/>
    <p:sldId id="300" r:id="rId54"/>
    <p:sldId id="301" r:id="rId55"/>
    <p:sldId id="302" r:id="rId5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481" autoAdjust="0"/>
  </p:normalViewPr>
  <p:slideViewPr>
    <p:cSldViewPr snapToGrid="0">
      <p:cViewPr varScale="1">
        <p:scale>
          <a:sx n="110" d="100"/>
          <a:sy n="110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B4005-5CDD-42A1-8986-85477C31C4C8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141FC0-B3C9-40FF-9123-403332939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341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141FC0-B3C9-40FF-9123-403332939003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071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92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764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160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594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129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02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39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326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74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248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011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765C5-6852-43C5-8B75-F362625B4446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19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9600" dirty="0" smtClean="0"/>
              <a:t>DAY - 04</a:t>
            </a:r>
            <a:endParaRPr lang="ko-KR" altLang="en-US" sz="9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Spring MVC (Annotation)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1738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ModelAttribute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411054"/>
              </p:ext>
            </p:extLst>
          </p:nvPr>
        </p:nvGraphicFramePr>
        <p:xfrm>
          <a:off x="161304" y="822665"/>
          <a:ext cx="11880273" cy="548640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596244">
                  <a:extLst>
                    <a:ext uri="{9D8B030D-6E8A-4147-A177-3AD203B41FA5}">
                      <a16:colId xmlns:a16="http://schemas.microsoft.com/office/drawing/2014/main" xmlns="" val="2664271415"/>
                    </a:ext>
                  </a:extLst>
                </a:gridCol>
                <a:gridCol w="10284029">
                  <a:extLst>
                    <a:ext uri="{9D8B030D-6E8A-4147-A177-3AD203B41FA5}">
                      <a16:colId xmlns:a16="http://schemas.microsoft.com/office/drawing/2014/main" xmlns="" val="40896468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Controller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@</a:t>
                      </a:r>
                      <a:r>
                        <a:rPr lang="en-US" sz="2400" kern="100" dirty="0" err="1">
                          <a:effectLst/>
                        </a:rPr>
                        <a:t>RequestMapping</a:t>
                      </a:r>
                      <a:r>
                        <a:rPr lang="en-US" sz="2400" kern="100" dirty="0">
                          <a:effectLst/>
                        </a:rPr>
                        <a:t>(value="/login.do", method=</a:t>
                      </a:r>
                      <a:r>
                        <a:rPr lang="en-US" sz="2400" kern="100" dirty="0" err="1">
                          <a:effectLst/>
                        </a:rPr>
                        <a:t>RequestMethod.GET</a:t>
                      </a:r>
                      <a:r>
                        <a:rPr lang="en-US" sz="2400" kern="100" dirty="0">
                          <a:effectLst/>
                        </a:rPr>
                        <a:t>)</a:t>
                      </a:r>
                      <a:endParaRPr lang="ko-KR" sz="24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public String </a:t>
                      </a:r>
                      <a:r>
                        <a:rPr lang="en-US" sz="2400" kern="100" dirty="0" err="1">
                          <a:effectLst/>
                        </a:rPr>
                        <a:t>loginView</a:t>
                      </a:r>
                      <a:r>
                        <a:rPr lang="en-US" sz="2400" kern="100" dirty="0">
                          <a:effectLst/>
                        </a:rPr>
                        <a:t>(@</a:t>
                      </a:r>
                      <a:r>
                        <a:rPr lang="en-US" sz="2400" kern="100" dirty="0" err="1">
                          <a:effectLst/>
                        </a:rPr>
                        <a:t>ModelAttribute</a:t>
                      </a:r>
                      <a:r>
                        <a:rPr lang="en-US" sz="2400" kern="100" dirty="0">
                          <a:effectLst/>
                        </a:rPr>
                        <a:t>("user") </a:t>
                      </a:r>
                      <a:r>
                        <a:rPr lang="en-US" sz="2400" kern="100" dirty="0" err="1">
                          <a:effectLst/>
                        </a:rPr>
                        <a:t>UserVO</a:t>
                      </a:r>
                      <a:r>
                        <a:rPr lang="en-US" sz="2400" kern="100" dirty="0">
                          <a:effectLst/>
                        </a:rPr>
                        <a:t> </a:t>
                      </a:r>
                      <a:r>
                        <a:rPr lang="en-US" sz="2400" kern="100" dirty="0" err="1">
                          <a:effectLst/>
                        </a:rPr>
                        <a:t>vo</a:t>
                      </a:r>
                      <a:r>
                        <a:rPr lang="en-US" sz="2400" kern="100" dirty="0">
                          <a:effectLst/>
                        </a:rPr>
                        <a:t>) {</a:t>
                      </a:r>
                      <a:endParaRPr lang="ko-KR" sz="24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    </a:t>
                      </a:r>
                      <a:r>
                        <a:rPr lang="en-US" sz="2400" kern="100" dirty="0" smtClean="0">
                          <a:effectLst/>
                        </a:rPr>
                        <a:t>    </a:t>
                      </a:r>
                      <a:r>
                        <a:rPr lang="en-US" sz="2400" kern="100" dirty="0" err="1" smtClean="0">
                          <a:effectLst/>
                        </a:rPr>
                        <a:t>vo.setId</a:t>
                      </a:r>
                      <a:r>
                        <a:rPr lang="en-US" sz="2400" kern="100" dirty="0">
                          <a:effectLst/>
                        </a:rPr>
                        <a:t>("test");</a:t>
                      </a:r>
                      <a:endParaRPr lang="ko-KR" sz="24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    </a:t>
                      </a:r>
                      <a:r>
                        <a:rPr lang="en-US" sz="2400" kern="100" dirty="0" smtClean="0">
                          <a:effectLst/>
                        </a:rPr>
                        <a:t>    </a:t>
                      </a:r>
                      <a:r>
                        <a:rPr lang="en-US" sz="2400" kern="100" dirty="0" err="1" smtClean="0">
                          <a:effectLst/>
                        </a:rPr>
                        <a:t>vo.setPassword</a:t>
                      </a:r>
                      <a:r>
                        <a:rPr lang="en-US" sz="2400" kern="100" dirty="0">
                          <a:effectLst/>
                        </a:rPr>
                        <a:t>("test123");</a:t>
                      </a:r>
                      <a:endParaRPr lang="ko-KR" sz="24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    </a:t>
                      </a:r>
                      <a:r>
                        <a:rPr lang="en-US" sz="2400" kern="100" dirty="0" smtClean="0">
                          <a:effectLst/>
                        </a:rPr>
                        <a:t>    return </a:t>
                      </a:r>
                      <a:r>
                        <a:rPr lang="en-US" sz="2400" kern="100" dirty="0">
                          <a:effectLst/>
                        </a:rPr>
                        <a:t>"</a:t>
                      </a:r>
                      <a:r>
                        <a:rPr lang="en-US" sz="2400" kern="100" dirty="0" err="1">
                          <a:effectLst/>
                        </a:rPr>
                        <a:t>login.jsp</a:t>
                      </a:r>
                      <a:r>
                        <a:rPr lang="en-US" sz="2400" kern="100" dirty="0">
                          <a:effectLst/>
                        </a:rPr>
                        <a:t>";</a:t>
                      </a:r>
                      <a:endParaRPr lang="ko-KR" sz="24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}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9820022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24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JSP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&lt;</a:t>
                      </a:r>
                      <a:r>
                        <a:rPr lang="en-US" sz="2400" kern="100" dirty="0" err="1">
                          <a:effectLst/>
                        </a:rPr>
                        <a:t>tr</a:t>
                      </a:r>
                      <a:r>
                        <a:rPr lang="en-US" sz="2400" kern="100" dirty="0">
                          <a:effectLst/>
                        </a:rPr>
                        <a:t>&gt;</a:t>
                      </a:r>
                      <a:endParaRPr lang="ko-KR" sz="24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    &lt;</a:t>
                      </a:r>
                      <a:r>
                        <a:rPr lang="en-US" sz="2400" kern="100" dirty="0">
                          <a:effectLst/>
                        </a:rPr>
                        <a:t>td </a:t>
                      </a:r>
                      <a:r>
                        <a:rPr lang="en-US" sz="2400" kern="100" dirty="0" err="1">
                          <a:effectLst/>
                        </a:rPr>
                        <a:t>bgcolor</a:t>
                      </a:r>
                      <a:r>
                        <a:rPr lang="en-US" sz="2400" kern="100" dirty="0">
                          <a:effectLst/>
                        </a:rPr>
                        <a:t>="orange"&gt;</a:t>
                      </a:r>
                      <a:r>
                        <a:rPr lang="ko-KR" sz="2400" kern="100" dirty="0">
                          <a:effectLst/>
                        </a:rPr>
                        <a:t>아이디</a:t>
                      </a:r>
                      <a:r>
                        <a:rPr lang="en-US" sz="2400" kern="100" dirty="0">
                          <a:effectLst/>
                        </a:rPr>
                        <a:t>&lt;/td&gt;</a:t>
                      </a:r>
                      <a:endParaRPr lang="ko-KR" sz="24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    &lt;</a:t>
                      </a:r>
                      <a:r>
                        <a:rPr lang="en-US" sz="2400" kern="100" dirty="0">
                          <a:effectLst/>
                        </a:rPr>
                        <a:t>td&gt;&lt;input type="text" name="id" value="</a:t>
                      </a:r>
                      <a:r>
                        <a:rPr lang="en-US" sz="2400" b="1" kern="100" dirty="0">
                          <a:solidFill>
                            <a:srgbClr val="FF0000"/>
                          </a:solidFill>
                          <a:effectLst/>
                        </a:rPr>
                        <a:t>${user.id }</a:t>
                      </a:r>
                      <a:r>
                        <a:rPr lang="en-US" sz="2400" kern="100" dirty="0">
                          <a:effectLst/>
                        </a:rPr>
                        <a:t>"/&gt;&lt;/td&gt;</a:t>
                      </a:r>
                      <a:endParaRPr lang="ko-KR" sz="24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&lt;/</a:t>
                      </a:r>
                      <a:r>
                        <a:rPr lang="en-US" sz="2400" kern="100" dirty="0" err="1">
                          <a:effectLst/>
                        </a:rPr>
                        <a:t>tr</a:t>
                      </a:r>
                      <a:r>
                        <a:rPr lang="en-US" sz="2400" kern="100" dirty="0">
                          <a:effectLst/>
                        </a:rPr>
                        <a:t>&gt;</a:t>
                      </a:r>
                      <a:endParaRPr lang="ko-KR" sz="24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&lt;</a:t>
                      </a:r>
                      <a:r>
                        <a:rPr lang="en-US" sz="2400" kern="100" dirty="0" err="1">
                          <a:effectLst/>
                        </a:rPr>
                        <a:t>tr</a:t>
                      </a:r>
                      <a:r>
                        <a:rPr lang="en-US" sz="2400" kern="100" dirty="0">
                          <a:effectLst/>
                        </a:rPr>
                        <a:t>&gt;</a:t>
                      </a:r>
                      <a:endParaRPr lang="ko-KR" sz="24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    &lt;</a:t>
                      </a:r>
                      <a:r>
                        <a:rPr lang="en-US" sz="2400" kern="100" dirty="0">
                          <a:effectLst/>
                        </a:rPr>
                        <a:t>td </a:t>
                      </a:r>
                      <a:r>
                        <a:rPr lang="en-US" sz="2400" kern="100" dirty="0" err="1">
                          <a:effectLst/>
                        </a:rPr>
                        <a:t>bgcolor</a:t>
                      </a:r>
                      <a:r>
                        <a:rPr lang="en-US" sz="2400" kern="100" dirty="0">
                          <a:effectLst/>
                        </a:rPr>
                        <a:t>="orange"&gt;</a:t>
                      </a:r>
                      <a:r>
                        <a:rPr lang="ko-KR" sz="2400" kern="100" dirty="0">
                          <a:effectLst/>
                        </a:rPr>
                        <a:t>비밀번호</a:t>
                      </a:r>
                      <a:r>
                        <a:rPr lang="en-US" sz="2400" kern="100" dirty="0">
                          <a:effectLst/>
                        </a:rPr>
                        <a:t>&lt;/td&gt;</a:t>
                      </a:r>
                      <a:endParaRPr lang="ko-KR" sz="24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    &lt;</a:t>
                      </a:r>
                      <a:r>
                        <a:rPr lang="en-US" sz="2400" kern="100" dirty="0">
                          <a:effectLst/>
                        </a:rPr>
                        <a:t>td&gt;&lt;input type="password" name="password" </a:t>
                      </a:r>
                      <a:endParaRPr lang="en-US" sz="2400" kern="100" dirty="0" smtClean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                                           value</a:t>
                      </a:r>
                      <a:r>
                        <a:rPr lang="en-US" sz="2400" kern="100" dirty="0">
                          <a:effectLst/>
                        </a:rPr>
                        <a:t>="</a:t>
                      </a:r>
                      <a:r>
                        <a:rPr lang="en-US" sz="2400" b="1" kern="100" dirty="0">
                          <a:solidFill>
                            <a:srgbClr val="FF0000"/>
                          </a:solidFill>
                          <a:effectLst/>
                        </a:rPr>
                        <a:t>${</a:t>
                      </a:r>
                      <a:r>
                        <a:rPr lang="en-US" sz="2400" b="1" kern="100" dirty="0" err="1">
                          <a:solidFill>
                            <a:srgbClr val="FF0000"/>
                          </a:solidFill>
                          <a:effectLst/>
                        </a:rPr>
                        <a:t>user.password</a:t>
                      </a:r>
                      <a:r>
                        <a:rPr lang="en-US" sz="2400" b="1" kern="100" dirty="0">
                          <a:solidFill>
                            <a:srgbClr val="FF0000"/>
                          </a:solidFill>
                          <a:effectLst/>
                        </a:rPr>
                        <a:t> }"</a:t>
                      </a:r>
                      <a:r>
                        <a:rPr lang="en-US" sz="2400" kern="100" dirty="0">
                          <a:effectLst/>
                        </a:rPr>
                        <a:t>/&gt;&lt;/td&gt;</a:t>
                      </a:r>
                      <a:endParaRPr lang="ko-KR" sz="24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&lt;/</a:t>
                      </a:r>
                      <a:r>
                        <a:rPr lang="en-US" sz="2400" kern="100" dirty="0" err="1">
                          <a:effectLst/>
                        </a:rPr>
                        <a:t>tr</a:t>
                      </a:r>
                      <a:r>
                        <a:rPr lang="en-US" sz="2400" kern="100" dirty="0">
                          <a:effectLst/>
                        </a:rPr>
                        <a:t>&gt;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893576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901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Servlet API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 smtClean="0"/>
              <a:t>Servlet </a:t>
            </a:r>
            <a:r>
              <a:rPr lang="ko-KR" altLang="en-US" dirty="0" smtClean="0"/>
              <a:t>에서 제공하는 </a:t>
            </a:r>
            <a:r>
              <a:rPr lang="en-US" altLang="ko-KR" dirty="0" err="1" smtClean="0"/>
              <a:t>HttpServletRequest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HttpServletResponse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HttpSession</a:t>
            </a:r>
            <a:r>
              <a:rPr lang="en-US" altLang="ko-KR" dirty="0" smtClean="0"/>
              <a:t>, Locale </a:t>
            </a:r>
            <a:r>
              <a:rPr lang="ko-KR" altLang="en-US" dirty="0" smtClean="0"/>
              <a:t>등 다양한 객체를 매개 변수로 받을 수 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19397" y="2186808"/>
            <a:ext cx="1053608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@</a:t>
            </a:r>
            <a:r>
              <a:rPr lang="en-US" altLang="ko-KR" sz="2400" dirty="0" err="1"/>
              <a:t>RequestMapping</a:t>
            </a:r>
            <a:r>
              <a:rPr lang="en-US" altLang="ko-KR" sz="2400" dirty="0"/>
              <a:t>(value="/login.do", method=</a:t>
            </a:r>
            <a:r>
              <a:rPr lang="en-US" altLang="ko-KR" sz="2400" dirty="0" err="1"/>
              <a:t>RequestMethod.POST</a:t>
            </a:r>
            <a:r>
              <a:rPr lang="en-US" altLang="ko-KR" sz="2400" dirty="0"/>
              <a:t>)</a:t>
            </a:r>
            <a:endParaRPr lang="ko-KR" altLang="ko-KR" sz="2400" dirty="0"/>
          </a:p>
          <a:p>
            <a:r>
              <a:rPr lang="en-US" altLang="ko-KR" sz="2400" dirty="0" smtClean="0"/>
              <a:t>public </a:t>
            </a:r>
            <a:r>
              <a:rPr lang="en-US" altLang="ko-KR" sz="2400" dirty="0"/>
              <a:t>String login(</a:t>
            </a:r>
            <a:r>
              <a:rPr lang="en-US" altLang="ko-KR" sz="2400" dirty="0" err="1"/>
              <a:t>UserVO</a:t>
            </a:r>
            <a:r>
              <a:rPr lang="en-US" altLang="ko-KR" sz="2400" dirty="0"/>
              <a:t> </a:t>
            </a:r>
            <a:r>
              <a:rPr lang="en-US" altLang="ko-KR" sz="2400" dirty="0" err="1"/>
              <a:t>vo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UserDAO</a:t>
            </a:r>
            <a:r>
              <a:rPr lang="en-US" altLang="ko-KR" sz="2400" dirty="0"/>
              <a:t> </a:t>
            </a:r>
            <a:r>
              <a:rPr lang="en-US" altLang="ko-KR" sz="2400" dirty="0" err="1"/>
              <a:t>userDAO</a:t>
            </a:r>
            <a:r>
              <a:rPr lang="en-US" altLang="ko-KR" sz="2400" dirty="0"/>
              <a:t>, </a:t>
            </a:r>
            <a:r>
              <a:rPr lang="en-US" altLang="ko-KR" sz="2400" b="1" dirty="0" err="1">
                <a:solidFill>
                  <a:srgbClr val="7030A0"/>
                </a:solidFill>
              </a:rPr>
              <a:t>HttpSession</a:t>
            </a:r>
            <a:r>
              <a:rPr lang="en-US" altLang="ko-KR" sz="2400" b="1" dirty="0">
                <a:solidFill>
                  <a:srgbClr val="7030A0"/>
                </a:solidFill>
              </a:rPr>
              <a:t> session</a:t>
            </a:r>
            <a:r>
              <a:rPr lang="en-US" altLang="ko-KR" sz="2400" dirty="0"/>
              <a:t>) {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err="1"/>
              <a:t>UserVO</a:t>
            </a:r>
            <a:r>
              <a:rPr lang="en-US" altLang="ko-KR" sz="2400" dirty="0"/>
              <a:t> user = </a:t>
            </a:r>
            <a:r>
              <a:rPr lang="en-US" altLang="ko-KR" sz="2400" dirty="0" err="1"/>
              <a:t>userDAO.getUser</a:t>
            </a:r>
            <a:r>
              <a:rPr lang="en-US" altLang="ko-KR" sz="2400" dirty="0"/>
              <a:t>(</a:t>
            </a:r>
            <a:r>
              <a:rPr lang="en-US" altLang="ko-KR" sz="2400" dirty="0" err="1"/>
              <a:t>vo</a:t>
            </a:r>
            <a:r>
              <a:rPr lang="en-US" altLang="ko-KR" sz="2400" dirty="0"/>
              <a:t>);</a:t>
            </a:r>
            <a:endParaRPr lang="ko-KR" altLang="ko-KR" sz="2400" dirty="0"/>
          </a:p>
          <a:p>
            <a:r>
              <a:rPr lang="en-US" altLang="ko-KR" sz="2400" dirty="0"/>
              <a:t>        if(user != null) {</a:t>
            </a:r>
            <a:endParaRPr lang="ko-KR" altLang="ko-KR" sz="2400" dirty="0"/>
          </a:p>
          <a:p>
            <a:r>
              <a:rPr lang="en-US" altLang="ko-KR" sz="2400" dirty="0"/>
              <a:t>            </a:t>
            </a:r>
            <a:r>
              <a:rPr lang="en-US" altLang="ko-KR" sz="2400" dirty="0" smtClean="0"/>
              <a:t>    </a:t>
            </a:r>
            <a:r>
              <a:rPr lang="en-US" altLang="ko-KR" sz="2400" b="1" dirty="0" err="1" smtClean="0">
                <a:solidFill>
                  <a:srgbClr val="7030A0"/>
                </a:solidFill>
              </a:rPr>
              <a:t>session.setAttribute</a:t>
            </a:r>
            <a:r>
              <a:rPr lang="en-US" altLang="ko-KR" sz="2400" b="1" dirty="0">
                <a:solidFill>
                  <a:srgbClr val="7030A0"/>
                </a:solidFill>
              </a:rPr>
              <a:t>("</a:t>
            </a:r>
            <a:r>
              <a:rPr lang="en-US" altLang="ko-KR" sz="2400" b="1" dirty="0" err="1">
                <a:solidFill>
                  <a:srgbClr val="7030A0"/>
                </a:solidFill>
              </a:rPr>
              <a:t>userName</a:t>
            </a:r>
            <a:r>
              <a:rPr lang="en-US" altLang="ko-KR" sz="2400" b="1" dirty="0">
                <a:solidFill>
                  <a:srgbClr val="7030A0"/>
                </a:solidFill>
              </a:rPr>
              <a:t>", </a:t>
            </a:r>
            <a:r>
              <a:rPr lang="en-US" altLang="ko-KR" sz="2400" b="1" dirty="0" err="1">
                <a:solidFill>
                  <a:srgbClr val="7030A0"/>
                </a:solidFill>
              </a:rPr>
              <a:t>user.getName</a:t>
            </a:r>
            <a:r>
              <a:rPr lang="en-US" altLang="ko-KR" sz="2400" b="1" dirty="0">
                <a:solidFill>
                  <a:srgbClr val="7030A0"/>
                </a:solidFill>
              </a:rPr>
              <a:t>());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dirty="0"/>
              <a:t>            </a:t>
            </a:r>
            <a:r>
              <a:rPr lang="en-US" altLang="ko-KR" sz="2400" dirty="0" smtClean="0"/>
              <a:t>    return </a:t>
            </a:r>
            <a:r>
              <a:rPr lang="en-US" altLang="ko-KR" sz="2400" dirty="0"/>
              <a:t>"getBoardList.do";</a:t>
            </a:r>
            <a:endParaRPr lang="ko-KR" altLang="ko-KR" sz="2400" dirty="0"/>
          </a:p>
          <a:p>
            <a:r>
              <a:rPr lang="en-US" altLang="ko-KR" sz="2400" dirty="0"/>
              <a:t>        }</a:t>
            </a:r>
            <a:endParaRPr lang="ko-KR" altLang="ko-KR" sz="2400" dirty="0"/>
          </a:p>
          <a:p>
            <a:r>
              <a:rPr lang="en-US" altLang="ko-KR" sz="2400" dirty="0"/>
              <a:t>        else return "</a:t>
            </a:r>
            <a:r>
              <a:rPr lang="en-US" altLang="ko-KR" sz="2400" dirty="0" err="1"/>
              <a:t>login.jsp</a:t>
            </a:r>
            <a:r>
              <a:rPr lang="en-US" altLang="ko-KR" sz="2400" dirty="0"/>
              <a:t>";</a:t>
            </a:r>
            <a:endParaRPr lang="ko-KR" altLang="ko-KR" sz="2400" dirty="0"/>
          </a:p>
          <a:p>
            <a:r>
              <a:rPr lang="en-US" altLang="ko-KR" sz="2400" dirty="0" smtClean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127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Controller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리턴 타입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830148"/>
              </p:ext>
            </p:extLst>
          </p:nvPr>
        </p:nvGraphicFramePr>
        <p:xfrm>
          <a:off x="161304" y="785059"/>
          <a:ext cx="11880273" cy="5976199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464612">
                  <a:extLst>
                    <a:ext uri="{9D8B030D-6E8A-4147-A177-3AD203B41FA5}">
                      <a16:colId xmlns:a16="http://schemas.microsoft.com/office/drawing/2014/main" xmlns="" val="2720510042"/>
                    </a:ext>
                  </a:extLst>
                </a:gridCol>
                <a:gridCol w="9415661">
                  <a:extLst>
                    <a:ext uri="{9D8B030D-6E8A-4147-A177-3AD203B41FA5}">
                      <a16:colId xmlns:a16="http://schemas.microsoft.com/office/drawing/2014/main" xmlns="" val="1729115101"/>
                    </a:ext>
                  </a:extLst>
                </a:gridCol>
              </a:tblGrid>
              <a:tr h="55685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 err="1">
                          <a:effectLst/>
                        </a:rPr>
                        <a:t>리턴타입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소스 비교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942158485"/>
                  </a:ext>
                </a:extLst>
              </a:tr>
              <a:tr h="290881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</a:rPr>
                        <a:t>ModelAndView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public </a:t>
                      </a:r>
                      <a:r>
                        <a:rPr lang="en-US" sz="2400" b="1" kern="100" dirty="0" err="1">
                          <a:solidFill>
                            <a:srgbClr val="FF0000"/>
                          </a:solidFill>
                          <a:effectLst/>
                        </a:rPr>
                        <a:t>ModelAndView</a:t>
                      </a:r>
                      <a:r>
                        <a:rPr lang="en-US" sz="2400" kern="100" dirty="0">
                          <a:effectLst/>
                        </a:rPr>
                        <a:t> login(</a:t>
                      </a:r>
                      <a:r>
                        <a:rPr lang="en-US" sz="2400" kern="100" dirty="0" err="1">
                          <a:effectLst/>
                        </a:rPr>
                        <a:t>UserVO</a:t>
                      </a:r>
                      <a:r>
                        <a:rPr lang="en-US" sz="2400" kern="100" dirty="0">
                          <a:effectLst/>
                        </a:rPr>
                        <a:t> </a:t>
                      </a:r>
                      <a:r>
                        <a:rPr lang="en-US" sz="2400" kern="100" dirty="0" err="1">
                          <a:effectLst/>
                        </a:rPr>
                        <a:t>vo</a:t>
                      </a:r>
                      <a:r>
                        <a:rPr lang="en-US" sz="2400" kern="100" dirty="0">
                          <a:effectLst/>
                        </a:rPr>
                        <a:t>, </a:t>
                      </a:r>
                      <a:r>
                        <a:rPr lang="en-US" sz="2400" kern="100" dirty="0" err="1">
                          <a:effectLst/>
                        </a:rPr>
                        <a:t>UserDAO</a:t>
                      </a:r>
                      <a:r>
                        <a:rPr lang="en-US" sz="2400" kern="100" dirty="0">
                          <a:effectLst/>
                        </a:rPr>
                        <a:t> </a:t>
                      </a:r>
                      <a:r>
                        <a:rPr lang="en-US" sz="2400" kern="100" dirty="0" err="1">
                          <a:effectLst/>
                        </a:rPr>
                        <a:t>userDAO</a:t>
                      </a:r>
                      <a:r>
                        <a:rPr lang="en-US" sz="2400" kern="100" dirty="0">
                          <a:effectLst/>
                        </a:rPr>
                        <a:t>, </a:t>
                      </a:r>
                      <a:endParaRPr lang="ko-KR" sz="24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                          </a:t>
                      </a:r>
                      <a:r>
                        <a:rPr lang="en-US" sz="2400" kern="100" dirty="0" smtClean="0">
                          <a:effectLst/>
                        </a:rPr>
                        <a:t>            </a:t>
                      </a:r>
                      <a:r>
                        <a:rPr lang="en-US" sz="2400" kern="100" dirty="0" err="1" smtClean="0">
                          <a:effectLst/>
                        </a:rPr>
                        <a:t>ModelAndView</a:t>
                      </a:r>
                      <a:r>
                        <a:rPr lang="en-US" sz="2400" kern="100" dirty="0" smtClean="0">
                          <a:effectLst/>
                        </a:rPr>
                        <a:t> </a:t>
                      </a:r>
                      <a:r>
                        <a:rPr lang="en-US" sz="2400" kern="100" dirty="0" err="1">
                          <a:effectLst/>
                        </a:rPr>
                        <a:t>mav</a:t>
                      </a:r>
                      <a:r>
                        <a:rPr lang="en-US" sz="2400" kern="100" dirty="0">
                          <a:effectLst/>
                        </a:rPr>
                        <a:t>) {</a:t>
                      </a:r>
                      <a:endParaRPr lang="ko-KR" sz="24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    if(</a:t>
                      </a:r>
                      <a:r>
                        <a:rPr lang="en-US" sz="2400" kern="100" dirty="0" err="1">
                          <a:effectLst/>
                        </a:rPr>
                        <a:t>userDAO.getUser</a:t>
                      </a:r>
                      <a:r>
                        <a:rPr lang="en-US" sz="2400" kern="100" dirty="0">
                          <a:effectLst/>
                        </a:rPr>
                        <a:t>(</a:t>
                      </a:r>
                      <a:r>
                        <a:rPr lang="en-US" sz="2400" kern="100" dirty="0" err="1">
                          <a:effectLst/>
                        </a:rPr>
                        <a:t>vo</a:t>
                      </a:r>
                      <a:r>
                        <a:rPr lang="en-US" sz="2400" kern="100" dirty="0">
                          <a:effectLst/>
                        </a:rPr>
                        <a:t>) != null) </a:t>
                      </a:r>
                      <a:endParaRPr lang="ko-KR" sz="2400" kern="100" dirty="0" smtClean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        </a:t>
                      </a:r>
                      <a:r>
                        <a:rPr lang="en-US" sz="2400" kern="100" dirty="0" err="1" smtClean="0">
                          <a:effectLst/>
                        </a:rPr>
                        <a:t>mav.setViewName</a:t>
                      </a:r>
                      <a:r>
                        <a:rPr lang="en-US" sz="2400" kern="100" dirty="0" smtClean="0">
                          <a:effectLst/>
                        </a:rPr>
                        <a:t>("</a:t>
                      </a:r>
                      <a:r>
                        <a:rPr lang="en-US" sz="2400" kern="100" dirty="0" err="1" smtClean="0">
                          <a:effectLst/>
                        </a:rPr>
                        <a:t>getBoardList.jsp</a:t>
                      </a:r>
                      <a:r>
                        <a:rPr lang="en-US" sz="2400" kern="100" dirty="0" smtClean="0">
                          <a:effectLst/>
                        </a:rPr>
                        <a:t>");</a:t>
                      </a:r>
                      <a:endParaRPr lang="ko-KR" sz="2400" kern="100" dirty="0" smtClean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    </a:t>
                      </a:r>
                      <a:r>
                        <a:rPr lang="en-US" sz="2400" kern="100" dirty="0">
                          <a:effectLst/>
                        </a:rPr>
                        <a:t>else </a:t>
                      </a:r>
                      <a:endParaRPr lang="en-US" sz="2400" kern="100" dirty="0" smtClean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        </a:t>
                      </a:r>
                      <a:r>
                        <a:rPr lang="en-US" sz="2400" kern="100" dirty="0" err="1" smtClean="0">
                          <a:effectLst/>
                        </a:rPr>
                        <a:t>mav.setViewName</a:t>
                      </a:r>
                      <a:r>
                        <a:rPr lang="en-US" sz="2400" kern="100" dirty="0">
                          <a:effectLst/>
                        </a:rPr>
                        <a:t>("</a:t>
                      </a:r>
                      <a:r>
                        <a:rPr lang="en-US" sz="2400" kern="100" dirty="0" err="1">
                          <a:effectLst/>
                        </a:rPr>
                        <a:t>login.jsp</a:t>
                      </a:r>
                      <a:r>
                        <a:rPr lang="en-US" sz="2400" kern="100" dirty="0">
                          <a:effectLst/>
                        </a:rPr>
                        <a:t>");</a:t>
                      </a:r>
                      <a:endParaRPr lang="ko-KR" sz="24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    </a:t>
                      </a:r>
                      <a:r>
                        <a:rPr lang="en-US" sz="2400" b="1" kern="100" dirty="0" smtClean="0">
                          <a:solidFill>
                            <a:srgbClr val="FF0000"/>
                          </a:solidFill>
                          <a:effectLst/>
                        </a:rPr>
                        <a:t>return </a:t>
                      </a:r>
                      <a:r>
                        <a:rPr lang="en-US" sz="2400" b="1" kern="100" dirty="0" err="1">
                          <a:solidFill>
                            <a:srgbClr val="FF0000"/>
                          </a:solidFill>
                          <a:effectLst/>
                        </a:rPr>
                        <a:t>mav</a:t>
                      </a:r>
                      <a:r>
                        <a:rPr lang="en-US" sz="2400" b="1" kern="100" dirty="0">
                          <a:solidFill>
                            <a:srgbClr val="FF0000"/>
                          </a:solidFill>
                          <a:effectLst/>
                        </a:rPr>
                        <a:t>;</a:t>
                      </a:r>
                      <a:endParaRPr lang="ko-KR" sz="2400" b="1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}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700520343"/>
                  </a:ext>
                </a:extLst>
              </a:tr>
              <a:tr h="249326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String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public </a:t>
                      </a:r>
                      <a:r>
                        <a:rPr lang="en-US" sz="2400" b="1" kern="100" dirty="0">
                          <a:solidFill>
                            <a:srgbClr val="FF0000"/>
                          </a:solidFill>
                          <a:effectLst/>
                        </a:rPr>
                        <a:t>String</a:t>
                      </a:r>
                      <a:r>
                        <a:rPr lang="en-US" sz="2400" kern="100" dirty="0">
                          <a:effectLst/>
                        </a:rPr>
                        <a:t> login(</a:t>
                      </a:r>
                      <a:r>
                        <a:rPr lang="en-US" sz="2400" kern="100" dirty="0" err="1">
                          <a:effectLst/>
                        </a:rPr>
                        <a:t>UserVO</a:t>
                      </a:r>
                      <a:r>
                        <a:rPr lang="en-US" sz="2400" kern="100" dirty="0">
                          <a:effectLst/>
                        </a:rPr>
                        <a:t> </a:t>
                      </a:r>
                      <a:r>
                        <a:rPr lang="en-US" sz="2400" kern="100" dirty="0" err="1">
                          <a:effectLst/>
                        </a:rPr>
                        <a:t>vo</a:t>
                      </a:r>
                      <a:r>
                        <a:rPr lang="en-US" sz="2400" kern="100" dirty="0">
                          <a:effectLst/>
                        </a:rPr>
                        <a:t>, </a:t>
                      </a:r>
                      <a:r>
                        <a:rPr lang="en-US" sz="2400" kern="100" dirty="0" err="1">
                          <a:effectLst/>
                        </a:rPr>
                        <a:t>UserDAO</a:t>
                      </a:r>
                      <a:r>
                        <a:rPr lang="en-US" sz="2400" kern="100" dirty="0">
                          <a:effectLst/>
                        </a:rPr>
                        <a:t> </a:t>
                      </a:r>
                      <a:r>
                        <a:rPr lang="en-US" sz="2400" kern="100" dirty="0" err="1">
                          <a:effectLst/>
                        </a:rPr>
                        <a:t>userDAO</a:t>
                      </a:r>
                      <a:r>
                        <a:rPr lang="en-US" sz="2400" kern="100" dirty="0">
                          <a:effectLst/>
                        </a:rPr>
                        <a:t>) {</a:t>
                      </a:r>
                      <a:endParaRPr lang="ko-KR" sz="24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    if(</a:t>
                      </a:r>
                      <a:r>
                        <a:rPr lang="en-US" sz="2400" kern="100" dirty="0" err="1">
                          <a:effectLst/>
                        </a:rPr>
                        <a:t>userDAO.getUser</a:t>
                      </a:r>
                      <a:r>
                        <a:rPr lang="en-US" sz="2400" kern="100" dirty="0">
                          <a:effectLst/>
                        </a:rPr>
                        <a:t>(</a:t>
                      </a:r>
                      <a:r>
                        <a:rPr lang="en-US" sz="2400" kern="100" dirty="0" err="1">
                          <a:effectLst/>
                        </a:rPr>
                        <a:t>vo</a:t>
                      </a:r>
                      <a:r>
                        <a:rPr lang="en-US" sz="2400" kern="100" dirty="0">
                          <a:effectLst/>
                        </a:rPr>
                        <a:t>) != null)</a:t>
                      </a:r>
                      <a:endParaRPr lang="ko-KR" sz="24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        </a:t>
                      </a:r>
                      <a:r>
                        <a:rPr lang="en-US" sz="2400" b="1" kern="100" dirty="0">
                          <a:solidFill>
                            <a:srgbClr val="FF0000"/>
                          </a:solidFill>
                          <a:effectLst/>
                        </a:rPr>
                        <a:t>return "</a:t>
                      </a:r>
                      <a:r>
                        <a:rPr lang="en-US" sz="2400" b="1" kern="100" dirty="0" err="1">
                          <a:solidFill>
                            <a:srgbClr val="FF0000"/>
                          </a:solidFill>
                          <a:effectLst/>
                        </a:rPr>
                        <a:t>getBoardList.jsp</a:t>
                      </a:r>
                      <a:r>
                        <a:rPr lang="en-US" sz="2400" b="1" kern="100" dirty="0">
                          <a:solidFill>
                            <a:srgbClr val="FF0000"/>
                          </a:solidFill>
                          <a:effectLst/>
                        </a:rPr>
                        <a:t>"; </a:t>
                      </a:r>
                      <a:endParaRPr lang="ko-KR" sz="2400" b="1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    else</a:t>
                      </a:r>
                      <a:endParaRPr lang="ko-KR" sz="24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        </a:t>
                      </a:r>
                      <a:r>
                        <a:rPr lang="en-US" sz="2400" b="1" kern="100" dirty="0">
                          <a:solidFill>
                            <a:srgbClr val="FF0000"/>
                          </a:solidFill>
                          <a:effectLst/>
                        </a:rPr>
                        <a:t>return "</a:t>
                      </a:r>
                      <a:r>
                        <a:rPr lang="en-US" sz="2400" b="1" kern="100" dirty="0" err="1">
                          <a:solidFill>
                            <a:srgbClr val="FF0000"/>
                          </a:solidFill>
                          <a:effectLst/>
                        </a:rPr>
                        <a:t>login.jsp</a:t>
                      </a:r>
                      <a:r>
                        <a:rPr lang="en-US" sz="2400" b="1" kern="100" dirty="0">
                          <a:solidFill>
                            <a:srgbClr val="FF0000"/>
                          </a:solidFill>
                          <a:effectLst/>
                        </a:rPr>
                        <a:t>";</a:t>
                      </a:r>
                      <a:endParaRPr lang="ko-KR" sz="2400" b="1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}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135335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0460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RequestParam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사용하기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914400"/>
            <a:ext cx="1188027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@Controller</a:t>
            </a:r>
            <a:endParaRPr lang="ko-KR" altLang="ko-KR" sz="2400" dirty="0"/>
          </a:p>
          <a:p>
            <a:r>
              <a:rPr lang="en-US" altLang="ko-KR" sz="2400" dirty="0"/>
              <a:t>public class </a:t>
            </a:r>
            <a:r>
              <a:rPr lang="en-US" altLang="ko-KR" sz="2400" dirty="0" err="1"/>
              <a:t>BoardController</a:t>
            </a:r>
            <a:r>
              <a:rPr lang="en-US" altLang="ko-KR" sz="2400" dirty="0"/>
              <a:t> {   </a:t>
            </a:r>
            <a:endParaRPr lang="en-US" altLang="ko-KR" sz="2400" dirty="0" smtClean="0"/>
          </a:p>
          <a:p>
            <a:r>
              <a:rPr lang="en-US" altLang="ko-KR" sz="2400" dirty="0" smtClean="0"/>
              <a:t> </a:t>
            </a:r>
            <a:endParaRPr lang="ko-KR" altLang="ko-KR" sz="2400" dirty="0"/>
          </a:p>
          <a:p>
            <a:r>
              <a:rPr lang="en-US" altLang="ko-KR" sz="2400" dirty="0"/>
              <a:t>	</a:t>
            </a:r>
            <a:r>
              <a:rPr lang="en-US" altLang="ko-KR" sz="2400" dirty="0" smtClean="0"/>
              <a:t>@</a:t>
            </a:r>
            <a:r>
              <a:rPr lang="en-US" altLang="ko-KR" sz="2400" dirty="0" err="1"/>
              <a:t>RequestMapping</a:t>
            </a:r>
            <a:r>
              <a:rPr lang="en-US" altLang="ko-KR" sz="2400" dirty="0"/>
              <a:t>("/getBoardList.do")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	public </a:t>
            </a:r>
            <a:r>
              <a:rPr lang="en-US" altLang="ko-KR" sz="2400" dirty="0"/>
              <a:t>String </a:t>
            </a:r>
            <a:r>
              <a:rPr lang="en-US" altLang="ko-KR" sz="2400" dirty="0" err="1"/>
              <a:t>getBoardList</a:t>
            </a:r>
            <a:r>
              <a:rPr lang="en-US" altLang="ko-KR" sz="2400" dirty="0" smtClean="0"/>
              <a:t>(</a:t>
            </a:r>
          </a:p>
          <a:p>
            <a:r>
              <a:rPr lang="en-US" altLang="ko-KR" sz="2400" dirty="0" smtClean="0"/>
              <a:t>		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2400" b="1" dirty="0" err="1">
                <a:solidFill>
                  <a:srgbClr val="7030A0"/>
                </a:solidFill>
              </a:rPr>
              <a:t>RequestParam</a:t>
            </a:r>
            <a:r>
              <a:rPr lang="en-US" altLang="ko-KR" sz="2400" b="1" dirty="0">
                <a:solidFill>
                  <a:srgbClr val="7030A0"/>
                </a:solidFill>
              </a:rPr>
              <a:t>(value="</a:t>
            </a:r>
            <a:r>
              <a:rPr lang="en-US" altLang="ko-KR" sz="2400" b="1" dirty="0" err="1">
                <a:solidFill>
                  <a:srgbClr val="7030A0"/>
                </a:solidFill>
              </a:rPr>
              <a:t>searchCondition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", </a:t>
            </a:r>
            <a:r>
              <a:rPr lang="en-US" altLang="ko-KR" sz="2400" b="1" dirty="0" err="1">
                <a:solidFill>
                  <a:srgbClr val="7030A0"/>
                </a:solidFill>
              </a:rPr>
              <a:t>defaultValue</a:t>
            </a:r>
            <a:r>
              <a:rPr lang="en-US" altLang="ko-KR" sz="2400" b="1" dirty="0">
                <a:solidFill>
                  <a:srgbClr val="7030A0"/>
                </a:solidFill>
              </a:rPr>
              <a:t>="TITLE", </a:t>
            </a:r>
            <a:endParaRPr lang="en-US" altLang="ko-KR" sz="2400" b="1" dirty="0" smtClean="0">
              <a:solidFill>
                <a:srgbClr val="7030A0"/>
              </a:solidFill>
            </a:endParaRPr>
          </a:p>
          <a:p>
            <a:r>
              <a:rPr lang="en-US" altLang="ko-KR" sz="2400" b="1" dirty="0">
                <a:solidFill>
                  <a:srgbClr val="7030A0"/>
                </a:solidFill>
              </a:rPr>
              <a:t>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                                      required=false</a:t>
            </a:r>
            <a:r>
              <a:rPr lang="en-US" altLang="ko-KR" sz="2400" b="1" dirty="0">
                <a:solidFill>
                  <a:srgbClr val="7030A0"/>
                </a:solidFill>
              </a:rPr>
              <a:t>) </a:t>
            </a:r>
            <a:r>
              <a:rPr lang="en-US" altLang="ko-KR" sz="2400" b="1" dirty="0"/>
              <a:t>String condition,</a:t>
            </a:r>
            <a:r>
              <a:rPr lang="en-US" altLang="ko-KR" sz="2400" dirty="0"/>
              <a:t> </a:t>
            </a:r>
            <a:endParaRPr lang="ko-KR" altLang="ko-KR" sz="2400" dirty="0"/>
          </a:p>
          <a:p>
            <a:r>
              <a:rPr lang="en-US" altLang="ko-KR" sz="2400" dirty="0" smtClean="0"/>
              <a:t>		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2400" b="1" dirty="0" err="1">
                <a:solidFill>
                  <a:srgbClr val="7030A0"/>
                </a:solidFill>
              </a:rPr>
              <a:t>RequestParam</a:t>
            </a:r>
            <a:r>
              <a:rPr lang="en-US" altLang="ko-KR" sz="2400" b="1" dirty="0">
                <a:solidFill>
                  <a:srgbClr val="7030A0"/>
                </a:solidFill>
              </a:rPr>
              <a:t>(value="</a:t>
            </a:r>
            <a:r>
              <a:rPr lang="en-US" altLang="ko-KR" sz="2400" b="1" dirty="0" err="1">
                <a:solidFill>
                  <a:srgbClr val="7030A0"/>
                </a:solidFill>
              </a:rPr>
              <a:t>searchKeyword</a:t>
            </a:r>
            <a:r>
              <a:rPr lang="en-US" altLang="ko-KR" sz="2400" b="1" dirty="0">
                <a:solidFill>
                  <a:srgbClr val="7030A0"/>
                </a:solidFill>
              </a:rPr>
              <a:t>", </a:t>
            </a:r>
            <a:r>
              <a:rPr lang="en-US" altLang="ko-KR" sz="2400" b="1" dirty="0" err="1">
                <a:solidFill>
                  <a:srgbClr val="7030A0"/>
                </a:solidFill>
              </a:rPr>
              <a:t>defaultValue</a:t>
            </a:r>
            <a:r>
              <a:rPr lang="en-US" altLang="ko-KR" sz="2400" b="1" dirty="0">
                <a:solidFill>
                  <a:srgbClr val="7030A0"/>
                </a:solidFill>
              </a:rPr>
              <a:t>="", </a:t>
            </a:r>
            <a:endParaRPr lang="en-US" altLang="ko-KR" sz="2400" b="1" dirty="0" smtClean="0">
              <a:solidFill>
                <a:srgbClr val="7030A0"/>
              </a:solidFill>
            </a:endParaRPr>
          </a:p>
          <a:p>
            <a:r>
              <a:rPr lang="en-US" altLang="ko-KR" sz="2400" b="1" dirty="0">
                <a:solidFill>
                  <a:srgbClr val="7030A0"/>
                </a:solidFill>
              </a:rPr>
              <a:t>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                                      required=false</a:t>
            </a:r>
            <a:r>
              <a:rPr lang="en-US" altLang="ko-KR" sz="2400" b="1" dirty="0">
                <a:solidFill>
                  <a:srgbClr val="7030A0"/>
                </a:solidFill>
              </a:rPr>
              <a:t>)</a:t>
            </a:r>
            <a:r>
              <a:rPr lang="en-US" altLang="ko-KR" sz="2400" dirty="0"/>
              <a:t> </a:t>
            </a:r>
            <a:r>
              <a:rPr lang="en-US" altLang="ko-KR" sz="2400" b="1" dirty="0" smtClean="0"/>
              <a:t>String keyword) </a:t>
            </a:r>
            <a:r>
              <a:rPr lang="en-US" altLang="ko-KR" sz="2400" dirty="0"/>
              <a:t>{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		</a:t>
            </a:r>
            <a:r>
              <a:rPr lang="en-US" altLang="ko-KR" sz="2400" dirty="0" err="1" smtClean="0"/>
              <a:t>System.out.println</a:t>
            </a:r>
            <a:r>
              <a:rPr lang="en-US" altLang="ko-KR" sz="2400" dirty="0"/>
              <a:t>("</a:t>
            </a:r>
            <a:r>
              <a:rPr lang="ar-SA" altLang="ko-KR" sz="2400" dirty="0"/>
              <a:t>검색 조건</a:t>
            </a:r>
            <a:r>
              <a:rPr lang="en-US" altLang="ko-KR" sz="2400" dirty="0"/>
              <a:t> : " + condition);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		</a:t>
            </a:r>
            <a:r>
              <a:rPr lang="en-US" altLang="ko-KR" sz="2400" dirty="0" err="1" smtClean="0"/>
              <a:t>System.out.println</a:t>
            </a:r>
            <a:r>
              <a:rPr lang="en-US" altLang="ko-KR" sz="2400" dirty="0"/>
              <a:t>("</a:t>
            </a:r>
            <a:r>
              <a:rPr lang="ar-SA" altLang="ko-KR" sz="2400" dirty="0"/>
              <a:t>검색 단어</a:t>
            </a:r>
            <a:r>
              <a:rPr lang="en-US" altLang="ko-KR" sz="2400" dirty="0"/>
              <a:t> : " + keyword</a:t>
            </a:r>
            <a:r>
              <a:rPr lang="en-US" altLang="ko-KR" sz="2400" dirty="0" smtClean="0"/>
              <a:t>);</a:t>
            </a:r>
          </a:p>
          <a:p>
            <a:endParaRPr lang="ko-KR" altLang="ko-KR" sz="2400" dirty="0"/>
          </a:p>
          <a:p>
            <a:r>
              <a:rPr lang="en-US" altLang="ko-KR" sz="2400" dirty="0" smtClean="0"/>
              <a:t>		return </a:t>
            </a:r>
            <a:r>
              <a:rPr lang="en-US" altLang="ko-KR" sz="2400" dirty="0"/>
              <a:t>"</a:t>
            </a:r>
            <a:r>
              <a:rPr lang="en-US" altLang="ko-KR" sz="2400" dirty="0" err="1"/>
              <a:t>getBoardList.jsp</a:t>
            </a:r>
            <a:r>
              <a:rPr lang="en-US" altLang="ko-KR" sz="2400" dirty="0"/>
              <a:t>"; 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	}</a:t>
            </a:r>
            <a:endParaRPr lang="ko-KR" altLang="ko-KR" sz="2400" dirty="0"/>
          </a:p>
          <a:p>
            <a:r>
              <a:rPr lang="en-US" altLang="ko-KR" sz="2400" dirty="0" smtClean="0"/>
              <a:t>}</a:t>
            </a:r>
            <a:endParaRPr lang="ko-KR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00196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@</a:t>
            </a:r>
            <a:r>
              <a:rPr lang="en-US" altLang="ko-KR" dirty="0" err="1"/>
              <a:t>ModelAttribute</a:t>
            </a:r>
            <a:r>
              <a:rPr lang="en-US" altLang="ko-KR" dirty="0"/>
              <a:t> </a:t>
            </a:r>
            <a:r>
              <a:rPr lang="ko-KR" altLang="en-US" dirty="0"/>
              <a:t>사용하기 </a:t>
            </a:r>
            <a:r>
              <a:rPr lang="en-US" altLang="ko-KR" dirty="0" smtClean="0"/>
              <a:t>(1)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800479"/>
            <a:ext cx="1188027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2400" b="1" dirty="0" err="1">
                <a:solidFill>
                  <a:srgbClr val="7030A0"/>
                </a:solidFill>
              </a:rPr>
              <a:t>ModelAttribute</a:t>
            </a:r>
            <a:r>
              <a:rPr lang="en-US" altLang="ko-KR" sz="2400" b="1" dirty="0">
                <a:solidFill>
                  <a:srgbClr val="7030A0"/>
                </a:solidFill>
              </a:rPr>
              <a:t>("</a:t>
            </a:r>
            <a:r>
              <a:rPr lang="en-US" altLang="ko-KR" sz="2400" b="1" dirty="0" err="1">
                <a:solidFill>
                  <a:srgbClr val="7030A0"/>
                </a:solidFill>
              </a:rPr>
              <a:t>conditionMap</a:t>
            </a:r>
            <a:r>
              <a:rPr lang="en-US" altLang="ko-KR" sz="2400" b="1" dirty="0">
                <a:solidFill>
                  <a:srgbClr val="7030A0"/>
                </a:solidFill>
              </a:rPr>
              <a:t>")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dirty="0" smtClean="0"/>
              <a:t>public </a:t>
            </a:r>
            <a:r>
              <a:rPr lang="en-US" altLang="ko-KR" sz="2400" dirty="0"/>
              <a:t>Map&lt;String, String&gt; </a:t>
            </a:r>
            <a:r>
              <a:rPr lang="en-US" altLang="ko-KR" sz="2400" dirty="0" err="1"/>
              <a:t>searchConditionMap</a:t>
            </a:r>
            <a:r>
              <a:rPr lang="en-US" altLang="ko-KR" sz="2400" dirty="0"/>
              <a:t>() {</a:t>
            </a:r>
            <a:endParaRPr lang="ko-KR" altLang="ko-KR" sz="2400" dirty="0"/>
          </a:p>
          <a:p>
            <a:r>
              <a:rPr lang="en-US" altLang="ko-KR" sz="2400" dirty="0" smtClean="0"/>
              <a:t>    	Map&lt;String</a:t>
            </a:r>
            <a:r>
              <a:rPr lang="en-US" altLang="ko-KR" sz="2400" dirty="0"/>
              <a:t>, String&gt; </a:t>
            </a:r>
            <a:r>
              <a:rPr lang="en-US" altLang="ko-KR" sz="2400" dirty="0" err="1"/>
              <a:t>conditionMap</a:t>
            </a:r>
            <a:r>
              <a:rPr lang="en-US" altLang="ko-KR" sz="2400" dirty="0"/>
              <a:t> = new </a:t>
            </a:r>
            <a:r>
              <a:rPr lang="en-US" altLang="ko-KR" sz="2400" dirty="0" err="1"/>
              <a:t>HashMap</a:t>
            </a:r>
            <a:r>
              <a:rPr lang="en-US" altLang="ko-KR" sz="2400" dirty="0"/>
              <a:t>&lt;String, String&gt;();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	</a:t>
            </a:r>
            <a:r>
              <a:rPr lang="en-US" altLang="ko-KR" sz="2400" dirty="0" err="1" smtClean="0"/>
              <a:t>conditionMap.put</a:t>
            </a:r>
            <a:r>
              <a:rPr lang="en-US" altLang="ko-KR" sz="2400" dirty="0"/>
              <a:t>("</a:t>
            </a:r>
            <a:r>
              <a:rPr lang="ar-SA" altLang="ko-KR" sz="2400" dirty="0"/>
              <a:t>제목</a:t>
            </a:r>
            <a:r>
              <a:rPr lang="en-US" altLang="ko-KR" sz="2400" dirty="0"/>
              <a:t>", "TITLE");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	</a:t>
            </a:r>
            <a:r>
              <a:rPr lang="en-US" altLang="ko-KR" sz="2400" dirty="0" err="1" smtClean="0"/>
              <a:t>conditionMap.put</a:t>
            </a:r>
            <a:r>
              <a:rPr lang="en-US" altLang="ko-KR" sz="2400" dirty="0"/>
              <a:t>("</a:t>
            </a:r>
            <a:r>
              <a:rPr lang="ar-SA" altLang="ko-KR" sz="2400" dirty="0"/>
              <a:t>내용</a:t>
            </a:r>
            <a:r>
              <a:rPr lang="en-US" altLang="ko-KR" sz="2400" dirty="0"/>
              <a:t>", "CONTENT");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	return </a:t>
            </a:r>
            <a:r>
              <a:rPr lang="en-US" altLang="ko-KR" sz="2400" dirty="0" err="1"/>
              <a:t>conditionMap</a:t>
            </a:r>
            <a:r>
              <a:rPr lang="en-US" altLang="ko-KR" sz="2400" dirty="0"/>
              <a:t>;</a:t>
            </a:r>
            <a:endParaRPr lang="ko-KR" altLang="ko-KR" sz="2400" dirty="0"/>
          </a:p>
          <a:p>
            <a:r>
              <a:rPr lang="en-US" altLang="ko-KR" sz="2400" dirty="0" smtClean="0"/>
              <a:t>}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	</a:t>
            </a:r>
            <a:endParaRPr lang="ko-KR" altLang="ko-KR" sz="2400" dirty="0"/>
          </a:p>
          <a:p>
            <a:r>
              <a:rPr lang="en-US" altLang="ko-KR" sz="2400" dirty="0" smtClean="0"/>
              <a:t>@</a:t>
            </a:r>
            <a:r>
              <a:rPr lang="en-US" altLang="ko-KR" sz="2400" dirty="0" err="1"/>
              <a:t>RequestMapping</a:t>
            </a:r>
            <a:r>
              <a:rPr lang="en-US" altLang="ko-KR" sz="2400" dirty="0"/>
              <a:t>("/getBoardList.do")</a:t>
            </a:r>
            <a:endParaRPr lang="ko-KR" altLang="ko-KR" sz="2400" dirty="0"/>
          </a:p>
          <a:p>
            <a:r>
              <a:rPr lang="en-US" altLang="ko-KR" sz="2400" dirty="0" smtClean="0"/>
              <a:t>public </a:t>
            </a:r>
            <a:r>
              <a:rPr lang="en-US" altLang="ko-KR" sz="2400" dirty="0"/>
              <a:t>String </a:t>
            </a:r>
            <a:r>
              <a:rPr lang="en-US" altLang="ko-KR" sz="2400" dirty="0" err="1"/>
              <a:t>getBoardList</a:t>
            </a:r>
            <a:r>
              <a:rPr lang="en-US" altLang="ko-KR" sz="2400" dirty="0"/>
              <a:t>(</a:t>
            </a:r>
            <a:r>
              <a:rPr lang="en-US" altLang="ko-KR" sz="2400" dirty="0" err="1"/>
              <a:t>BoardVO</a:t>
            </a:r>
            <a:r>
              <a:rPr lang="en-US" altLang="ko-KR" sz="2400" dirty="0"/>
              <a:t> </a:t>
            </a:r>
            <a:r>
              <a:rPr lang="en-US" altLang="ko-KR" sz="2400" dirty="0" err="1"/>
              <a:t>vo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BoardDAO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boardDAO</a:t>
            </a:r>
            <a:r>
              <a:rPr lang="en-US" altLang="ko-KR" sz="2400" dirty="0" smtClean="0"/>
              <a:t>, Model </a:t>
            </a:r>
            <a:r>
              <a:rPr lang="en-US" altLang="ko-KR" sz="2400" dirty="0"/>
              <a:t>model) {</a:t>
            </a:r>
            <a:endParaRPr lang="ko-KR" altLang="ko-KR" sz="2400" dirty="0"/>
          </a:p>
          <a:p>
            <a:r>
              <a:rPr lang="en-US" altLang="ko-KR" sz="2400" dirty="0"/>
              <a:t>       </a:t>
            </a:r>
            <a:r>
              <a:rPr lang="en-US" altLang="ko-KR" sz="2400" dirty="0" smtClean="0"/>
              <a:t>	// Model </a:t>
            </a:r>
            <a:r>
              <a:rPr lang="ko-KR" altLang="en-US" sz="2400" dirty="0" smtClean="0"/>
              <a:t>정보 </a:t>
            </a:r>
            <a:r>
              <a:rPr lang="ar-SA" altLang="ko-KR" sz="2400" dirty="0" smtClean="0"/>
              <a:t>저장</a:t>
            </a:r>
            <a:endParaRPr lang="ko-KR" altLang="ko-KR" sz="2400" dirty="0" smtClean="0"/>
          </a:p>
          <a:p>
            <a:r>
              <a:rPr lang="en-US" altLang="ko-KR" sz="2400" dirty="0" smtClean="0"/>
              <a:t>        	</a:t>
            </a:r>
            <a:r>
              <a:rPr lang="en-US" altLang="ko-KR" sz="2400" dirty="0" err="1" smtClean="0"/>
              <a:t>model.addAttribute</a:t>
            </a:r>
            <a:r>
              <a:rPr lang="en-US" altLang="ko-KR" sz="2400" dirty="0" smtClean="0"/>
              <a:t>("</a:t>
            </a:r>
            <a:r>
              <a:rPr lang="en-US" altLang="ko-KR" sz="2400" dirty="0" err="1" smtClean="0"/>
              <a:t>boardList</a:t>
            </a:r>
            <a:r>
              <a:rPr lang="en-US" altLang="ko-KR" sz="2400" dirty="0" smtClean="0"/>
              <a:t>", </a:t>
            </a:r>
            <a:r>
              <a:rPr lang="en-US" altLang="ko-KR" sz="2400" dirty="0" err="1" smtClean="0"/>
              <a:t>boardDAO.getBoardList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vo</a:t>
            </a:r>
            <a:r>
              <a:rPr lang="en-US" altLang="ko-KR" sz="2400" dirty="0" smtClean="0"/>
              <a:t>)); </a:t>
            </a:r>
            <a:endParaRPr lang="ko-KR" altLang="ko-KR" sz="2400" dirty="0" smtClean="0"/>
          </a:p>
          <a:p>
            <a:r>
              <a:rPr lang="en-US" altLang="ko-KR" sz="2400" dirty="0" smtClean="0"/>
              <a:t>        	return </a:t>
            </a:r>
            <a:r>
              <a:rPr lang="en-US" altLang="ko-KR" sz="2400" dirty="0"/>
              <a:t>"</a:t>
            </a:r>
            <a:r>
              <a:rPr lang="en-US" altLang="ko-KR" sz="2400" dirty="0" err="1"/>
              <a:t>getBoardList.jsp</a:t>
            </a:r>
            <a:r>
              <a:rPr lang="en-US" altLang="ko-KR" sz="2400" dirty="0"/>
              <a:t>"; </a:t>
            </a:r>
            <a:endParaRPr lang="ko-KR" altLang="ko-KR" sz="2400" dirty="0"/>
          </a:p>
          <a:p>
            <a:r>
              <a:rPr lang="en-US" altLang="ko-KR" sz="2400" dirty="0" smtClean="0"/>
              <a:t>}</a:t>
            </a:r>
            <a:endParaRPr lang="ko-KR" altLang="ko-KR" sz="2400" dirty="0"/>
          </a:p>
        </p:txBody>
      </p:sp>
    </p:spTree>
    <p:extLst>
      <p:ext uri="{BB962C8B-B14F-4D97-AF65-F5344CB8AC3E}">
        <p14:creationId xmlns:p14="http://schemas.microsoft.com/office/powerpoint/2010/main" val="577088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ModelAttribute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사용하기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pic>
        <p:nvPicPr>
          <p:cNvPr id="5122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19" y="1219602"/>
            <a:ext cx="11890159" cy="4424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4878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@</a:t>
            </a:r>
            <a:r>
              <a:rPr lang="en-US" altLang="ko-KR" dirty="0" err="1"/>
              <a:t>ModelAttribute</a:t>
            </a:r>
            <a:r>
              <a:rPr lang="en-US" altLang="ko-KR" dirty="0"/>
              <a:t> </a:t>
            </a:r>
            <a:r>
              <a:rPr lang="ko-KR" altLang="en-US" dirty="0"/>
              <a:t>사용하기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831272"/>
            <a:ext cx="1188027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&lt;table border="1" </a:t>
            </a:r>
            <a:r>
              <a:rPr lang="en-US" altLang="ko-KR" sz="2400" dirty="0" err="1"/>
              <a:t>cellpadding</a:t>
            </a:r>
            <a:r>
              <a:rPr lang="en-US" altLang="ko-KR" sz="2400" dirty="0"/>
              <a:t>="0" </a:t>
            </a:r>
            <a:r>
              <a:rPr lang="en-US" altLang="ko-KR" sz="2400" dirty="0" err="1"/>
              <a:t>cellspacing</a:t>
            </a:r>
            <a:r>
              <a:rPr lang="en-US" altLang="ko-KR" sz="2400" dirty="0"/>
              <a:t>="0" width="700"&gt;</a:t>
            </a:r>
            <a:endParaRPr lang="ko-KR" altLang="ko-KR" sz="2400" dirty="0"/>
          </a:p>
          <a:p>
            <a:r>
              <a:rPr lang="en-US" altLang="ko-KR" sz="2400" dirty="0"/>
              <a:t>&lt;</a:t>
            </a:r>
            <a:r>
              <a:rPr lang="en-US" altLang="ko-KR" sz="2400" dirty="0" err="1"/>
              <a:t>tr</a:t>
            </a:r>
            <a:r>
              <a:rPr lang="en-US" altLang="ko-KR" sz="2400" dirty="0"/>
              <a:t>&gt;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	&lt;</a:t>
            </a:r>
            <a:r>
              <a:rPr lang="en-US" altLang="ko-KR" sz="2400" dirty="0"/>
              <a:t>td align="right"&gt;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		&lt;</a:t>
            </a:r>
            <a:r>
              <a:rPr lang="en-US" altLang="ko-KR" sz="2400" dirty="0"/>
              <a:t>select name="</a:t>
            </a:r>
            <a:r>
              <a:rPr lang="en-US" altLang="ko-KR" sz="2400" dirty="0" err="1"/>
              <a:t>searchCondition</a:t>
            </a:r>
            <a:r>
              <a:rPr lang="en-US" altLang="ko-KR" sz="2400" dirty="0"/>
              <a:t>"&gt;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		&lt;</a:t>
            </a:r>
            <a:r>
              <a:rPr lang="en-US" altLang="ko-KR" sz="2400" dirty="0" err="1"/>
              <a:t>c:forEach</a:t>
            </a:r>
            <a:r>
              <a:rPr lang="en-US" altLang="ko-KR" sz="2400" dirty="0"/>
              <a:t> </a:t>
            </a:r>
            <a:r>
              <a:rPr lang="en-US" altLang="ko-KR" sz="2400" b="1" dirty="0">
                <a:solidFill>
                  <a:srgbClr val="7030A0"/>
                </a:solidFill>
              </a:rPr>
              <a:t>items="${</a:t>
            </a:r>
            <a:r>
              <a:rPr lang="en-US" altLang="ko-KR" sz="2400" b="1" dirty="0" err="1">
                <a:solidFill>
                  <a:srgbClr val="7030A0"/>
                </a:solidFill>
              </a:rPr>
              <a:t>conditionMap</a:t>
            </a:r>
            <a:r>
              <a:rPr lang="en-US" altLang="ko-KR" sz="2400" b="1" dirty="0">
                <a:solidFill>
                  <a:srgbClr val="7030A0"/>
                </a:solidFill>
              </a:rPr>
              <a:t>}" </a:t>
            </a:r>
            <a:r>
              <a:rPr lang="en-US" altLang="ko-KR" sz="2400" b="1" dirty="0" err="1">
                <a:solidFill>
                  <a:srgbClr val="7030A0"/>
                </a:solidFill>
              </a:rPr>
              <a:t>var</a:t>
            </a:r>
            <a:r>
              <a:rPr lang="en-US" altLang="ko-KR" sz="2400" b="1" dirty="0">
                <a:solidFill>
                  <a:srgbClr val="7030A0"/>
                </a:solidFill>
              </a:rPr>
              <a:t>="option"</a:t>
            </a:r>
            <a:r>
              <a:rPr lang="en-US" altLang="ko-KR" sz="2400" dirty="0"/>
              <a:t>&gt; </a:t>
            </a:r>
            <a:endParaRPr lang="ko-KR" altLang="ko-KR" sz="2400" dirty="0"/>
          </a:p>
          <a:p>
            <a:r>
              <a:rPr lang="en-US" altLang="ko-KR" sz="2400" dirty="0"/>
              <a:t>            </a:t>
            </a:r>
            <a:r>
              <a:rPr lang="en-US" altLang="ko-KR" sz="2400" dirty="0" smtClean="0"/>
              <a:t>		&lt;</a:t>
            </a:r>
            <a:r>
              <a:rPr lang="en-US" altLang="ko-KR" sz="2400" dirty="0"/>
              <a:t>option </a:t>
            </a:r>
            <a:r>
              <a:rPr lang="en-US" altLang="ko-KR" sz="2400" b="1" dirty="0">
                <a:solidFill>
                  <a:srgbClr val="7030A0"/>
                </a:solidFill>
              </a:rPr>
              <a:t>value="${</a:t>
            </a:r>
            <a:r>
              <a:rPr lang="en-US" altLang="ko-KR" sz="2400" b="1" dirty="0" err="1">
                <a:solidFill>
                  <a:srgbClr val="7030A0"/>
                </a:solidFill>
              </a:rPr>
              <a:t>option.value</a:t>
            </a:r>
            <a:r>
              <a:rPr lang="en-US" altLang="ko-KR" sz="2400" b="1" dirty="0">
                <a:solidFill>
                  <a:srgbClr val="7030A0"/>
                </a:solidFill>
              </a:rPr>
              <a:t>}"&gt;${</a:t>
            </a:r>
            <a:r>
              <a:rPr lang="en-US" altLang="ko-KR" sz="2400" b="1" dirty="0" err="1">
                <a:solidFill>
                  <a:srgbClr val="7030A0"/>
                </a:solidFill>
              </a:rPr>
              <a:t>option.key</a:t>
            </a:r>
            <a:r>
              <a:rPr lang="en-US" altLang="ko-KR" sz="2400" b="1" dirty="0">
                <a:solidFill>
                  <a:srgbClr val="7030A0"/>
                </a:solidFill>
              </a:rPr>
              <a:t>}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		&lt;/</a:t>
            </a:r>
            <a:r>
              <a:rPr lang="en-US" altLang="ko-KR" sz="2400" dirty="0" err="1"/>
              <a:t>c:forEach</a:t>
            </a:r>
            <a:r>
              <a:rPr lang="en-US" altLang="ko-KR" sz="2400" dirty="0"/>
              <a:t>&gt;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		&lt;/</a:t>
            </a:r>
            <a:r>
              <a:rPr lang="en-US" altLang="ko-KR" sz="2400" dirty="0"/>
              <a:t>select&gt;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		&lt;</a:t>
            </a:r>
            <a:r>
              <a:rPr lang="en-US" altLang="ko-KR" sz="2400" dirty="0"/>
              <a:t>input name="</a:t>
            </a:r>
            <a:r>
              <a:rPr lang="en-US" altLang="ko-KR" sz="2400" dirty="0" err="1"/>
              <a:t>searchKeyword</a:t>
            </a:r>
            <a:r>
              <a:rPr lang="en-US" altLang="ko-KR" sz="2400" dirty="0"/>
              <a:t>" type="text"/&gt;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		&lt;</a:t>
            </a:r>
            <a:r>
              <a:rPr lang="en-US" altLang="ko-KR" sz="2400" dirty="0"/>
              <a:t>input type="submit" value="</a:t>
            </a:r>
            <a:r>
              <a:rPr lang="ar-SA" altLang="ko-KR" sz="2400" dirty="0"/>
              <a:t>검색</a:t>
            </a:r>
            <a:r>
              <a:rPr lang="en-US" altLang="ko-KR" sz="2400" dirty="0"/>
              <a:t>"/&gt;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	&lt;/</a:t>
            </a:r>
            <a:r>
              <a:rPr lang="en-US" altLang="ko-KR" sz="2400" dirty="0"/>
              <a:t>td&gt;</a:t>
            </a:r>
            <a:endParaRPr lang="ko-KR" altLang="ko-KR" sz="2400" dirty="0"/>
          </a:p>
          <a:p>
            <a:r>
              <a:rPr lang="en-US" altLang="ko-KR" sz="2400" dirty="0"/>
              <a:t>&lt;/</a:t>
            </a:r>
            <a:r>
              <a:rPr lang="en-US" altLang="ko-KR" sz="2400" dirty="0" err="1"/>
              <a:t>tr</a:t>
            </a:r>
            <a:r>
              <a:rPr lang="en-US" altLang="ko-KR" sz="2400" dirty="0"/>
              <a:t>&gt;</a:t>
            </a:r>
            <a:endParaRPr lang="ko-KR" altLang="ko-KR" sz="2400" dirty="0"/>
          </a:p>
          <a:p>
            <a:r>
              <a:rPr lang="en-US" altLang="ko-KR" sz="2400" dirty="0"/>
              <a:t>&lt;/table&gt;</a:t>
            </a:r>
            <a:endParaRPr lang="ko-KR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04634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@</a:t>
            </a:r>
            <a:r>
              <a:rPr lang="en-US" altLang="ko-KR" dirty="0" err="1"/>
              <a:t>SessionAttribute</a:t>
            </a:r>
            <a:r>
              <a:rPr lang="en-US" altLang="ko-KR" dirty="0"/>
              <a:t> </a:t>
            </a:r>
            <a:r>
              <a:rPr lang="ko-KR" altLang="ko-KR" dirty="0" smtClean="0"/>
              <a:t>사용하기</a:t>
            </a:r>
            <a:r>
              <a:rPr lang="en-US" altLang="ko-KR" dirty="0" smtClean="0"/>
              <a:t> (null </a:t>
            </a:r>
            <a:r>
              <a:rPr lang="ko-KR" altLang="en-US" dirty="0" smtClean="0"/>
              <a:t>업데이트 방지</a:t>
            </a:r>
            <a:r>
              <a:rPr lang="en-US" altLang="ko-KR" dirty="0" smtClean="0"/>
              <a:t>)</a:t>
            </a:r>
            <a:endParaRPr lang="ko-KR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771896"/>
            <a:ext cx="1188027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@Controller</a:t>
            </a:r>
            <a:endParaRPr lang="ko-KR" altLang="ko-KR" sz="2400" dirty="0"/>
          </a:p>
          <a:p>
            <a:r>
              <a:rPr lang="en-US" altLang="ko-KR" sz="2400" b="1" dirty="0">
                <a:solidFill>
                  <a:srgbClr val="7030A0"/>
                </a:solidFill>
              </a:rPr>
              <a:t>@</a:t>
            </a:r>
            <a:r>
              <a:rPr lang="en-US" altLang="ko-KR" sz="2400" b="1" dirty="0" err="1">
                <a:solidFill>
                  <a:srgbClr val="7030A0"/>
                </a:solidFill>
              </a:rPr>
              <a:t>SessionAttributes</a:t>
            </a:r>
            <a:r>
              <a:rPr lang="en-US" altLang="ko-KR" sz="2400" b="1" dirty="0">
                <a:solidFill>
                  <a:srgbClr val="7030A0"/>
                </a:solidFill>
              </a:rPr>
              <a:t>("board")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dirty="0"/>
              <a:t>public class </a:t>
            </a:r>
            <a:r>
              <a:rPr lang="en-US" altLang="ko-KR" sz="2400" dirty="0" err="1"/>
              <a:t>BoardController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{</a:t>
            </a:r>
            <a:endParaRPr lang="en-US" altLang="ko-KR" sz="2400" dirty="0"/>
          </a:p>
          <a:p>
            <a:r>
              <a:rPr lang="en-US" altLang="ko-KR" sz="2400" dirty="0"/>
              <a:t>	</a:t>
            </a:r>
            <a:r>
              <a:rPr lang="en-US" altLang="ko-KR" sz="2400" dirty="0" smtClean="0"/>
              <a:t>@</a:t>
            </a:r>
            <a:r>
              <a:rPr lang="en-US" altLang="ko-KR" sz="2400" dirty="0" err="1"/>
              <a:t>RequestMapping</a:t>
            </a:r>
            <a:r>
              <a:rPr lang="en-US" altLang="ko-KR" sz="2400" dirty="0"/>
              <a:t>("/updateBoard.do")    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	public </a:t>
            </a:r>
            <a:r>
              <a:rPr lang="en-US" altLang="ko-KR" sz="2400" dirty="0"/>
              <a:t>String </a:t>
            </a:r>
            <a:r>
              <a:rPr lang="en-US" altLang="ko-KR" sz="2400" dirty="0" err="1"/>
              <a:t>updateBoard</a:t>
            </a:r>
            <a:r>
              <a:rPr lang="en-US" altLang="ko-KR" sz="2400" dirty="0"/>
              <a:t>(</a:t>
            </a:r>
            <a:r>
              <a:rPr lang="en-US" altLang="ko-KR" sz="2400" b="1" dirty="0">
                <a:solidFill>
                  <a:srgbClr val="7030A0"/>
                </a:solidFill>
              </a:rPr>
              <a:t>@</a:t>
            </a:r>
            <a:r>
              <a:rPr lang="en-US" altLang="ko-KR" sz="2400" b="1" dirty="0" err="1">
                <a:solidFill>
                  <a:srgbClr val="7030A0"/>
                </a:solidFill>
              </a:rPr>
              <a:t>ModelAttribute</a:t>
            </a:r>
            <a:r>
              <a:rPr lang="en-US" altLang="ko-KR" sz="2400" b="1" dirty="0">
                <a:solidFill>
                  <a:srgbClr val="7030A0"/>
                </a:solidFill>
              </a:rPr>
              <a:t>("board") </a:t>
            </a:r>
            <a:r>
              <a:rPr lang="en-US" altLang="ko-KR" sz="2400" b="1" dirty="0" err="1">
                <a:solidFill>
                  <a:srgbClr val="7030A0"/>
                </a:solidFill>
              </a:rPr>
              <a:t>BoardVO</a:t>
            </a:r>
            <a:r>
              <a:rPr lang="en-US" altLang="ko-KR" sz="2400" b="1" dirty="0">
                <a:solidFill>
                  <a:srgbClr val="7030A0"/>
                </a:solidFill>
              </a:rPr>
              <a:t> </a:t>
            </a:r>
            <a:r>
              <a:rPr lang="en-US" altLang="ko-KR" sz="2400" b="1" dirty="0" err="1" smtClean="0">
                <a:solidFill>
                  <a:srgbClr val="7030A0"/>
                </a:solidFill>
              </a:rPr>
              <a:t>vo</a:t>
            </a:r>
            <a:r>
              <a:rPr lang="en-US" altLang="ko-KR" sz="2400" dirty="0" smtClean="0"/>
              <a:t>) </a:t>
            </a:r>
            <a:r>
              <a:rPr lang="en-US" altLang="ko-KR" sz="2400" dirty="0"/>
              <a:t>{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		</a:t>
            </a:r>
            <a:r>
              <a:rPr lang="en-US" altLang="ko-KR" sz="2400" dirty="0" err="1" smtClean="0"/>
              <a:t>System.out.println</a:t>
            </a:r>
            <a:r>
              <a:rPr lang="en-US" altLang="ko-KR" sz="2400" dirty="0" smtClean="0"/>
              <a:t>("</a:t>
            </a:r>
            <a:r>
              <a:rPr lang="en-US" altLang="ko-KR" sz="2400" dirty="0" err="1" smtClean="0"/>
              <a:t>BoardVO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상세 정보 </a:t>
            </a:r>
            <a:r>
              <a:rPr lang="en-US" altLang="ko-KR" sz="2400" dirty="0" smtClean="0"/>
              <a:t>: </a:t>
            </a:r>
            <a:r>
              <a:rPr lang="en-US" altLang="ko-KR" sz="2400" dirty="0"/>
              <a:t>" + </a:t>
            </a:r>
            <a:r>
              <a:rPr lang="en-US" altLang="ko-KR" sz="2400" dirty="0" err="1" smtClean="0"/>
              <a:t>vo.toString</a:t>
            </a:r>
            <a:r>
              <a:rPr lang="en-US" altLang="ko-KR" sz="2400" dirty="0" smtClean="0"/>
              <a:t>());</a:t>
            </a:r>
            <a:endParaRPr lang="ko-KR" altLang="ko-KR" sz="2400" dirty="0"/>
          </a:p>
          <a:p>
            <a:r>
              <a:rPr lang="en-US" altLang="ko-KR" sz="2400" dirty="0" smtClean="0"/>
              <a:t>		</a:t>
            </a:r>
            <a:r>
              <a:rPr lang="en-US" altLang="ko-KR" sz="2400" dirty="0" err="1" smtClean="0"/>
              <a:t>boardDAO.updateBoard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vo</a:t>
            </a:r>
            <a:r>
              <a:rPr lang="en-US" altLang="ko-KR" sz="2400" dirty="0"/>
              <a:t>);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		return </a:t>
            </a:r>
            <a:r>
              <a:rPr lang="en-US" altLang="ko-KR" sz="2400" dirty="0"/>
              <a:t>"getBoardList.do";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	} </a:t>
            </a:r>
          </a:p>
          <a:p>
            <a:endParaRPr lang="ko-KR" altLang="ko-KR" sz="2400" dirty="0"/>
          </a:p>
          <a:p>
            <a:r>
              <a:rPr lang="en-US" altLang="ko-KR" sz="2400" dirty="0" smtClean="0"/>
              <a:t>	@</a:t>
            </a:r>
            <a:r>
              <a:rPr lang="en-US" altLang="ko-KR" sz="2400" dirty="0" err="1"/>
              <a:t>RequestMapping</a:t>
            </a:r>
            <a:r>
              <a:rPr lang="en-US" altLang="ko-KR" sz="2400" dirty="0"/>
              <a:t>("/getBoard.do")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	public </a:t>
            </a:r>
            <a:r>
              <a:rPr lang="en-US" altLang="ko-KR" sz="2400" dirty="0"/>
              <a:t>String </a:t>
            </a:r>
            <a:r>
              <a:rPr lang="en-US" altLang="ko-KR" sz="2400" dirty="0" err="1"/>
              <a:t>getBoard</a:t>
            </a:r>
            <a:r>
              <a:rPr lang="en-US" altLang="ko-KR" sz="2400" dirty="0"/>
              <a:t>(</a:t>
            </a:r>
            <a:r>
              <a:rPr lang="en-US" altLang="ko-KR" sz="2400" dirty="0" err="1"/>
              <a:t>BoardVO</a:t>
            </a:r>
            <a:r>
              <a:rPr lang="en-US" altLang="ko-KR" sz="2400" dirty="0"/>
              <a:t> </a:t>
            </a:r>
            <a:r>
              <a:rPr lang="en-US" altLang="ko-KR" sz="2400" dirty="0" err="1" smtClean="0"/>
              <a:t>vo</a:t>
            </a:r>
            <a:r>
              <a:rPr lang="en-US" altLang="ko-KR" sz="2400" dirty="0" smtClean="0"/>
              <a:t>,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Model </a:t>
            </a:r>
            <a:r>
              <a:rPr lang="en-US" altLang="ko-KR" sz="2400" b="1" dirty="0">
                <a:solidFill>
                  <a:srgbClr val="7030A0"/>
                </a:solidFill>
              </a:rPr>
              <a:t>model</a:t>
            </a:r>
            <a:r>
              <a:rPr lang="en-US" altLang="ko-KR" sz="2400" dirty="0"/>
              <a:t>) {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		</a:t>
            </a:r>
            <a:r>
              <a:rPr lang="en-US" altLang="ko-KR" sz="2400" b="1" dirty="0" err="1" smtClean="0">
                <a:solidFill>
                  <a:srgbClr val="7030A0"/>
                </a:solidFill>
              </a:rPr>
              <a:t>model.addAttribute</a:t>
            </a:r>
            <a:r>
              <a:rPr lang="en-US" altLang="ko-KR" sz="2400" b="1" dirty="0">
                <a:solidFill>
                  <a:srgbClr val="7030A0"/>
                </a:solidFill>
              </a:rPr>
              <a:t>("board", </a:t>
            </a:r>
            <a:r>
              <a:rPr lang="en-US" altLang="ko-KR" sz="2400" b="1" dirty="0" err="1" smtClean="0">
                <a:solidFill>
                  <a:srgbClr val="7030A0"/>
                </a:solidFill>
              </a:rPr>
              <a:t>boardDAO.getBoard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(</a:t>
            </a:r>
            <a:r>
              <a:rPr lang="en-US" altLang="ko-KR" sz="2400" b="1" dirty="0" err="1" smtClean="0">
                <a:solidFill>
                  <a:srgbClr val="7030A0"/>
                </a:solidFill>
              </a:rPr>
              <a:t>vo</a:t>
            </a:r>
            <a:r>
              <a:rPr lang="en-US" altLang="ko-KR" sz="2400" b="1" dirty="0">
                <a:solidFill>
                  <a:srgbClr val="7030A0"/>
                </a:solidFill>
              </a:rPr>
              <a:t>));  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		return </a:t>
            </a:r>
            <a:r>
              <a:rPr lang="en-US" altLang="ko-KR" sz="2400" dirty="0"/>
              <a:t>"</a:t>
            </a:r>
            <a:r>
              <a:rPr lang="en-US" altLang="ko-KR" sz="2400" dirty="0" err="1"/>
              <a:t>getBoard.jsp</a:t>
            </a:r>
            <a:r>
              <a:rPr lang="en-US" altLang="ko-KR" sz="2400" dirty="0"/>
              <a:t>"; </a:t>
            </a:r>
            <a:endParaRPr lang="ko-KR" altLang="ko-KR" sz="2400" dirty="0"/>
          </a:p>
          <a:p>
            <a:r>
              <a:rPr lang="en-US" altLang="ko-KR" sz="2400" dirty="0"/>
              <a:t>   </a:t>
            </a:r>
            <a:r>
              <a:rPr lang="en-US" altLang="ko-KR" sz="2400" dirty="0" smtClean="0"/>
              <a:t>	}</a:t>
            </a:r>
            <a:endParaRPr lang="ko-KR" altLang="ko-KR" sz="2400" dirty="0"/>
          </a:p>
          <a:p>
            <a:r>
              <a:rPr lang="en-US" altLang="ko-KR" sz="2400" dirty="0" smtClean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49613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 smtClean="0"/>
              <a:t>Layer </a:t>
            </a:r>
            <a:r>
              <a:rPr lang="ko-KR" altLang="en-US" sz="8800" dirty="0" smtClean="0"/>
              <a:t>통합하기</a:t>
            </a:r>
            <a:endParaRPr lang="en-US" altLang="ko-KR" sz="8800" dirty="0" smtClean="0"/>
          </a:p>
          <a:p>
            <a:pPr marL="0" indent="0" algn="ctr">
              <a:buNone/>
            </a:pPr>
            <a:r>
              <a:rPr lang="en-US" altLang="ko-KR" sz="4000" dirty="0" smtClean="0"/>
              <a:t>( Presentation-Layer, Business-Layer )</a:t>
            </a:r>
          </a:p>
        </p:txBody>
      </p:sp>
    </p:spTree>
    <p:extLst>
      <p:ext uri="{BB962C8B-B14F-4D97-AF65-F5344CB8AC3E}">
        <p14:creationId xmlns:p14="http://schemas.microsoft.com/office/powerpoint/2010/main" val="2883253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Layer </a:t>
            </a:r>
            <a:r>
              <a:rPr lang="ko-KR" altLang="en-US" dirty="0" smtClean="0"/>
              <a:t>통합</a:t>
            </a:r>
            <a:endParaRPr lang="ko-KR" altLang="en-US" dirty="0"/>
          </a:p>
        </p:txBody>
      </p:sp>
      <p:pic>
        <p:nvPicPr>
          <p:cNvPr id="6146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05" y="1029597"/>
            <a:ext cx="11885417" cy="4804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5097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 smtClean="0"/>
              <a:t>Annotation </a:t>
            </a:r>
            <a:r>
              <a:rPr lang="ko-KR" altLang="en-US" sz="8800" dirty="0" smtClean="0"/>
              <a:t>기반</a:t>
            </a:r>
            <a:endParaRPr lang="en-US" altLang="ko-KR" sz="8800" dirty="0" smtClean="0"/>
          </a:p>
          <a:p>
            <a:pPr marL="0" indent="0" algn="ctr">
              <a:buNone/>
            </a:pPr>
            <a:r>
              <a:rPr lang="en-US" altLang="ko-KR" sz="8800" dirty="0" err="1" smtClean="0"/>
              <a:t>Sprnig</a:t>
            </a:r>
            <a:r>
              <a:rPr lang="en-US" altLang="ko-KR" sz="8800" dirty="0" smtClean="0"/>
              <a:t> MVC</a:t>
            </a:r>
          </a:p>
        </p:txBody>
      </p:sp>
    </p:spTree>
    <p:extLst>
      <p:ext uri="{BB962C8B-B14F-4D97-AF65-F5344CB8AC3E}">
        <p14:creationId xmlns:p14="http://schemas.microsoft.com/office/powerpoint/2010/main" val="1234303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Business Component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pic>
        <p:nvPicPr>
          <p:cNvPr id="7170" name="그림 19" descr="BoardService 컴포넌트 클래스다이어그램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324" y="753863"/>
            <a:ext cx="10360233" cy="610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6172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err="1" smtClean="0"/>
              <a:t>Autowired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실패 원인</a:t>
            </a:r>
            <a:endParaRPr lang="ko-KR" altLang="en-US" dirty="0"/>
          </a:p>
        </p:txBody>
      </p:sp>
      <p:pic>
        <p:nvPicPr>
          <p:cNvPr id="8194" name="그림 20" descr="레이어 통합(3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54" y="1409608"/>
            <a:ext cx="11861724" cy="4044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4115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Layer </a:t>
            </a:r>
            <a:r>
              <a:rPr lang="ko-KR" altLang="en-US" dirty="0" smtClean="0"/>
              <a:t>연결</a:t>
            </a:r>
            <a:endParaRPr lang="ko-KR" altLang="en-US" dirty="0"/>
          </a:p>
        </p:txBody>
      </p:sp>
      <p:pic>
        <p:nvPicPr>
          <p:cNvPr id="9218" name="그림 21" descr="레이어 통합(2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64" y="699470"/>
            <a:ext cx="10773353" cy="6033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8046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err="1" smtClean="0"/>
              <a:t>ContextLoaderListener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등록 </a:t>
            </a:r>
            <a:r>
              <a:rPr lang="en-US" altLang="ko-KR" dirty="0" smtClean="0"/>
              <a:t>( web.xml 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997527"/>
            <a:ext cx="1188027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7030A0"/>
                </a:solidFill>
              </a:rPr>
              <a:t>&lt;</a:t>
            </a:r>
            <a:r>
              <a:rPr lang="en-US" altLang="ko-KR" sz="2800" b="1" dirty="0">
                <a:solidFill>
                  <a:srgbClr val="7030A0"/>
                </a:solidFill>
              </a:rPr>
              <a:t>context-</a:t>
            </a:r>
            <a:r>
              <a:rPr lang="en-US" altLang="ko-KR" sz="2800" b="1" dirty="0" err="1">
                <a:solidFill>
                  <a:srgbClr val="7030A0"/>
                </a:solidFill>
              </a:rPr>
              <a:t>param</a:t>
            </a:r>
            <a:r>
              <a:rPr lang="en-US" altLang="ko-KR" sz="2800" b="1" dirty="0">
                <a:solidFill>
                  <a:srgbClr val="7030A0"/>
                </a:solidFill>
              </a:rPr>
              <a:t>&gt;</a:t>
            </a:r>
            <a:endParaRPr lang="ko-KR" altLang="ko-KR" sz="2800" b="1" dirty="0">
              <a:solidFill>
                <a:srgbClr val="7030A0"/>
              </a:solidFill>
            </a:endParaRPr>
          </a:p>
          <a:p>
            <a:r>
              <a:rPr lang="en-US" altLang="ko-KR" sz="2800" b="1" dirty="0">
                <a:solidFill>
                  <a:srgbClr val="7030A0"/>
                </a:solidFill>
              </a:rPr>
              <a:t>        &lt;</a:t>
            </a:r>
            <a:r>
              <a:rPr lang="en-US" altLang="ko-KR" sz="2800" b="1" dirty="0" err="1">
                <a:solidFill>
                  <a:srgbClr val="7030A0"/>
                </a:solidFill>
              </a:rPr>
              <a:t>param</a:t>
            </a:r>
            <a:r>
              <a:rPr lang="en-US" altLang="ko-KR" sz="2800" b="1" dirty="0">
                <a:solidFill>
                  <a:srgbClr val="7030A0"/>
                </a:solidFill>
              </a:rPr>
              <a:t>-name&gt;</a:t>
            </a:r>
            <a:r>
              <a:rPr lang="en-US" altLang="ko-KR" sz="2800" b="1" dirty="0" err="1">
                <a:solidFill>
                  <a:srgbClr val="7030A0"/>
                </a:solidFill>
              </a:rPr>
              <a:t>contextConfigLocation</a:t>
            </a:r>
            <a:r>
              <a:rPr lang="en-US" altLang="ko-KR" sz="2800" b="1" dirty="0">
                <a:solidFill>
                  <a:srgbClr val="7030A0"/>
                </a:solidFill>
              </a:rPr>
              <a:t>&lt;/</a:t>
            </a:r>
            <a:r>
              <a:rPr lang="en-US" altLang="ko-KR" sz="2800" b="1" dirty="0" err="1">
                <a:solidFill>
                  <a:srgbClr val="7030A0"/>
                </a:solidFill>
              </a:rPr>
              <a:t>param</a:t>
            </a:r>
            <a:r>
              <a:rPr lang="en-US" altLang="ko-KR" sz="2800" b="1" dirty="0">
                <a:solidFill>
                  <a:srgbClr val="7030A0"/>
                </a:solidFill>
              </a:rPr>
              <a:t>-name&gt;</a:t>
            </a:r>
            <a:endParaRPr lang="ko-KR" altLang="ko-KR" sz="2800" b="1" dirty="0">
              <a:solidFill>
                <a:srgbClr val="7030A0"/>
              </a:solidFill>
            </a:endParaRPr>
          </a:p>
          <a:p>
            <a:r>
              <a:rPr lang="en-US" altLang="ko-KR" sz="2800" b="1" dirty="0">
                <a:solidFill>
                  <a:srgbClr val="7030A0"/>
                </a:solidFill>
              </a:rPr>
              <a:t>        &lt;</a:t>
            </a:r>
            <a:r>
              <a:rPr lang="en-US" altLang="ko-KR" sz="2800" b="1" dirty="0" err="1">
                <a:solidFill>
                  <a:srgbClr val="7030A0"/>
                </a:solidFill>
              </a:rPr>
              <a:t>param</a:t>
            </a:r>
            <a:r>
              <a:rPr lang="en-US" altLang="ko-KR" sz="2800" b="1" dirty="0">
                <a:solidFill>
                  <a:srgbClr val="7030A0"/>
                </a:solidFill>
              </a:rPr>
              <a:t>-value</a:t>
            </a:r>
            <a:r>
              <a:rPr lang="en-US" altLang="ko-KR" sz="2800" b="1" dirty="0" smtClean="0">
                <a:solidFill>
                  <a:srgbClr val="7030A0"/>
                </a:solidFill>
              </a:rPr>
              <a:t>&gt;</a:t>
            </a:r>
          </a:p>
          <a:p>
            <a:r>
              <a:rPr lang="en-US" altLang="ko-KR" sz="2800" b="1" dirty="0">
                <a:solidFill>
                  <a:srgbClr val="7030A0"/>
                </a:solidFill>
              </a:rPr>
              <a:t>	</a:t>
            </a:r>
            <a:r>
              <a:rPr lang="en-US" altLang="ko-KR" sz="2800" b="1" dirty="0" smtClean="0">
                <a:solidFill>
                  <a:srgbClr val="7030A0"/>
                </a:solidFill>
              </a:rPr>
              <a:t>	</a:t>
            </a:r>
            <a:r>
              <a:rPr lang="en-US" altLang="ko-KR" sz="2800" b="1" dirty="0" err="1" smtClean="0">
                <a:solidFill>
                  <a:srgbClr val="7030A0"/>
                </a:solidFill>
              </a:rPr>
              <a:t>classpath:applicationContext.xml</a:t>
            </a:r>
            <a:endParaRPr lang="en-US" altLang="ko-KR" sz="2800" b="1" dirty="0" smtClean="0">
              <a:solidFill>
                <a:srgbClr val="7030A0"/>
              </a:solidFill>
            </a:endParaRPr>
          </a:p>
          <a:p>
            <a:r>
              <a:rPr lang="en-US" altLang="ko-KR" sz="2800" b="1" dirty="0">
                <a:solidFill>
                  <a:srgbClr val="7030A0"/>
                </a:solidFill>
              </a:rPr>
              <a:t>	</a:t>
            </a:r>
            <a:r>
              <a:rPr lang="en-US" altLang="ko-KR" sz="2800" b="1" dirty="0" smtClean="0">
                <a:solidFill>
                  <a:srgbClr val="7030A0"/>
                </a:solidFill>
              </a:rPr>
              <a:t>&lt;/</a:t>
            </a:r>
            <a:r>
              <a:rPr lang="en-US" altLang="ko-KR" sz="2800" b="1" dirty="0" err="1">
                <a:solidFill>
                  <a:srgbClr val="7030A0"/>
                </a:solidFill>
              </a:rPr>
              <a:t>param</a:t>
            </a:r>
            <a:r>
              <a:rPr lang="en-US" altLang="ko-KR" sz="2800" b="1" dirty="0">
                <a:solidFill>
                  <a:srgbClr val="7030A0"/>
                </a:solidFill>
              </a:rPr>
              <a:t>-value&gt;</a:t>
            </a:r>
            <a:endParaRPr lang="ko-KR" altLang="ko-KR" sz="2800" b="1" dirty="0">
              <a:solidFill>
                <a:srgbClr val="7030A0"/>
              </a:solidFill>
            </a:endParaRPr>
          </a:p>
          <a:p>
            <a:r>
              <a:rPr lang="en-US" altLang="ko-KR" sz="2800" b="1" dirty="0" smtClean="0">
                <a:solidFill>
                  <a:srgbClr val="7030A0"/>
                </a:solidFill>
              </a:rPr>
              <a:t>&lt;/</a:t>
            </a:r>
            <a:r>
              <a:rPr lang="en-US" altLang="ko-KR" sz="2800" b="1" dirty="0">
                <a:solidFill>
                  <a:srgbClr val="7030A0"/>
                </a:solidFill>
              </a:rPr>
              <a:t>context-</a:t>
            </a:r>
            <a:r>
              <a:rPr lang="en-US" altLang="ko-KR" sz="2800" b="1" dirty="0" err="1">
                <a:solidFill>
                  <a:srgbClr val="7030A0"/>
                </a:solidFill>
              </a:rPr>
              <a:t>param</a:t>
            </a:r>
            <a:r>
              <a:rPr lang="en-US" altLang="ko-KR" sz="2800" b="1" dirty="0">
                <a:solidFill>
                  <a:srgbClr val="7030A0"/>
                </a:solidFill>
              </a:rPr>
              <a:t>&gt;</a:t>
            </a:r>
            <a:endParaRPr lang="en-US" altLang="ko-KR" sz="2800" b="1" dirty="0" smtClean="0">
              <a:solidFill>
                <a:srgbClr val="7030A0"/>
              </a:solidFill>
            </a:endParaRPr>
          </a:p>
          <a:p>
            <a:endParaRPr lang="en-US" altLang="ko-KR" sz="2800" dirty="0" smtClean="0"/>
          </a:p>
          <a:p>
            <a:r>
              <a:rPr lang="en-US" altLang="ko-KR" sz="2800" dirty="0" smtClean="0"/>
              <a:t>&lt;</a:t>
            </a:r>
            <a:r>
              <a:rPr lang="en-US" altLang="ko-KR" sz="2800" dirty="0"/>
              <a:t>listener&gt;</a:t>
            </a:r>
            <a:endParaRPr lang="ko-KR" altLang="ko-KR" sz="2800" dirty="0"/>
          </a:p>
          <a:p>
            <a:r>
              <a:rPr lang="en-US" altLang="ko-KR" sz="2800" dirty="0"/>
              <a:t>	</a:t>
            </a:r>
            <a:r>
              <a:rPr lang="en-US" altLang="ko-KR" sz="2800" dirty="0" smtClean="0"/>
              <a:t>&lt;</a:t>
            </a:r>
            <a:r>
              <a:rPr lang="en-US" altLang="ko-KR" sz="2800" dirty="0"/>
              <a:t>listener-class&gt;</a:t>
            </a:r>
            <a:endParaRPr lang="ko-KR" altLang="ko-KR" sz="2800" dirty="0"/>
          </a:p>
          <a:p>
            <a:pPr lvl="2"/>
            <a:r>
              <a:rPr lang="en-US" altLang="ko-KR" sz="2800" dirty="0" smtClean="0"/>
              <a:t>	</a:t>
            </a:r>
            <a:r>
              <a:rPr lang="en-US" altLang="ko-KR" sz="2800" b="1" dirty="0" err="1" smtClean="0">
                <a:solidFill>
                  <a:srgbClr val="7030A0"/>
                </a:solidFill>
              </a:rPr>
              <a:t>org.springframework.web.context.ContextLoaderListener</a:t>
            </a:r>
            <a:endParaRPr lang="ko-KR" altLang="ko-KR" sz="2800" b="1" dirty="0">
              <a:solidFill>
                <a:srgbClr val="7030A0"/>
              </a:solidFill>
            </a:endParaRPr>
          </a:p>
          <a:p>
            <a:pPr lvl="1"/>
            <a:r>
              <a:rPr lang="en-US" altLang="ko-KR" sz="2800" dirty="0" smtClean="0"/>
              <a:t>	&lt;/</a:t>
            </a:r>
            <a:r>
              <a:rPr lang="en-US" altLang="ko-KR" sz="2800" dirty="0"/>
              <a:t>listener-class&gt;</a:t>
            </a:r>
            <a:endParaRPr lang="ko-KR" altLang="ko-KR" sz="2800" dirty="0"/>
          </a:p>
          <a:p>
            <a:r>
              <a:rPr lang="en-US" altLang="ko-KR" sz="2800" dirty="0"/>
              <a:t>&lt;/listener</a:t>
            </a:r>
            <a:r>
              <a:rPr lang="en-US" altLang="ko-KR" sz="2800" dirty="0" smtClean="0"/>
              <a:t>&gt;</a:t>
            </a:r>
            <a:endParaRPr lang="ko-KR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5158869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82102" y="2280196"/>
            <a:ext cx="2623567" cy="2355304"/>
          </a:xfrm>
          <a:prstGeom prst="rect">
            <a:avLst/>
          </a:prstGeom>
          <a:noFill/>
          <a:ln w="12700" cmpd="thickThin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970271" y="2015120"/>
            <a:ext cx="1701642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Servlet Container</a:t>
            </a:r>
            <a:endParaRPr lang="ko-KR" alt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762974" y="3001770"/>
            <a:ext cx="2103689" cy="7386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400" dirty="0" smtClean="0"/>
          </a:p>
          <a:p>
            <a:pPr algn="ctr"/>
            <a:r>
              <a:rPr lang="en-US" altLang="ko-KR" sz="1400" b="1" dirty="0" err="1" smtClean="0"/>
              <a:t>DispatcherServlet</a:t>
            </a:r>
            <a:endParaRPr lang="en-US" altLang="ko-KR" sz="1400" b="1" dirty="0" smtClean="0"/>
          </a:p>
          <a:p>
            <a:pPr algn="ctr"/>
            <a:endParaRPr lang="en-US" altLang="ko-KR" sz="1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464202" y="3001770"/>
            <a:ext cx="2005882" cy="7386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  <a:p>
            <a:pPr algn="ctr"/>
            <a:r>
              <a:rPr lang="en-US" altLang="ko-KR" sz="1400" b="1" dirty="0" smtClean="0"/>
              <a:t>Controller</a:t>
            </a:r>
          </a:p>
          <a:p>
            <a:endParaRPr lang="ko-KR" altLang="en-US" sz="1400" dirty="0"/>
          </a:p>
        </p:txBody>
      </p:sp>
      <p:cxnSp>
        <p:nvCxnSpPr>
          <p:cNvPr id="8" name="직선 화살표 연결선 7"/>
          <p:cNvCxnSpPr>
            <a:stCxn id="7" idx="3"/>
          </p:cNvCxnSpPr>
          <p:nvPr/>
        </p:nvCxnSpPr>
        <p:spPr>
          <a:xfrm>
            <a:off x="7470084" y="3371102"/>
            <a:ext cx="6422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6" idx="3"/>
            <a:endCxn id="7" idx="1"/>
          </p:cNvCxnSpPr>
          <p:nvPr/>
        </p:nvCxnSpPr>
        <p:spPr>
          <a:xfrm>
            <a:off x="4866663" y="3371102"/>
            <a:ext cx="5975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80090" y="1237944"/>
            <a:ext cx="191028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</a:t>
            </a:r>
            <a:r>
              <a:rPr lang="en-US" altLang="ko-KR" sz="1400" dirty="0" smtClean="0"/>
              <a:t>resentatin-layer.xml</a:t>
            </a:r>
            <a:endParaRPr lang="ko-KR" altLang="en-US" sz="1400" dirty="0"/>
          </a:p>
        </p:txBody>
      </p:sp>
      <p:sp>
        <p:nvSpPr>
          <p:cNvPr id="11" name="아래쪽 화살표 10"/>
          <p:cNvSpPr/>
          <p:nvPr/>
        </p:nvSpPr>
        <p:spPr>
          <a:xfrm>
            <a:off x="4646816" y="1639842"/>
            <a:ext cx="180954" cy="1255758"/>
          </a:xfrm>
          <a:prstGeom prst="downArrow">
            <a:avLst>
              <a:gd name="adj1" fmla="val 50000"/>
              <a:gd name="adj2" fmla="val 7132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689928" y="1660282"/>
            <a:ext cx="95688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LOADING</a:t>
            </a:r>
            <a:endParaRPr lang="ko-KR" altLang="en-US" sz="2000" b="1" dirty="0"/>
          </a:p>
        </p:txBody>
      </p:sp>
      <p:sp>
        <p:nvSpPr>
          <p:cNvPr id="13" name="직사각형 12"/>
          <p:cNvSpPr/>
          <p:nvPr/>
        </p:nvSpPr>
        <p:spPr>
          <a:xfrm>
            <a:off x="5191773" y="2280195"/>
            <a:ext cx="2573716" cy="2355305"/>
          </a:xfrm>
          <a:prstGeom prst="rect">
            <a:avLst/>
          </a:prstGeom>
          <a:noFill/>
          <a:ln w="12700" cmpd="thickThin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507754" y="2040778"/>
            <a:ext cx="1661855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Spring Container</a:t>
            </a:r>
            <a:endParaRPr lang="ko-KR" altLang="en-US" sz="1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835604" y="1971642"/>
            <a:ext cx="371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②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252065" y="1975286"/>
            <a:ext cx="371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③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715666" y="1968758"/>
            <a:ext cx="371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①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87422" y="2301874"/>
            <a:ext cx="8968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web.xml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637339" y="2006858"/>
            <a:ext cx="111276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LOADING</a:t>
            </a:r>
            <a:endParaRPr lang="ko-KR" altLang="en-US" sz="2000" b="1" dirty="0"/>
          </a:p>
        </p:txBody>
      </p:sp>
      <p:sp>
        <p:nvSpPr>
          <p:cNvPr id="20" name="아래쪽 화살표 19"/>
          <p:cNvSpPr/>
          <p:nvPr/>
        </p:nvSpPr>
        <p:spPr>
          <a:xfrm rot="16200000" flipH="1">
            <a:off x="2319266" y="2153774"/>
            <a:ext cx="102789" cy="603979"/>
          </a:xfrm>
          <a:prstGeom prst="downArrow">
            <a:avLst>
              <a:gd name="adj1" fmla="val 50000"/>
              <a:gd name="adj2" fmla="val 7132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8112338" y="2991925"/>
            <a:ext cx="2230140" cy="7386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400" b="1" dirty="0" smtClean="0"/>
          </a:p>
          <a:p>
            <a:pPr algn="ctr"/>
            <a:r>
              <a:rPr lang="en-US" altLang="ko-KR" sz="1400" b="1" dirty="0" err="1" smtClean="0"/>
              <a:t>ServiceImpl</a:t>
            </a:r>
            <a:endParaRPr lang="en-US" altLang="ko-KR" sz="1400" b="1" dirty="0" smtClean="0"/>
          </a:p>
          <a:p>
            <a:pPr algn="ctr"/>
            <a:endParaRPr lang="ko-KR" altLang="en-US" sz="1400" dirty="0"/>
          </a:p>
        </p:txBody>
      </p:sp>
      <p:sp>
        <p:nvSpPr>
          <p:cNvPr id="22" name="직사각형 21"/>
          <p:cNvSpPr/>
          <p:nvPr/>
        </p:nvSpPr>
        <p:spPr>
          <a:xfrm>
            <a:off x="7874779" y="2280195"/>
            <a:ext cx="2767821" cy="2355305"/>
          </a:xfrm>
          <a:prstGeom prst="rect">
            <a:avLst/>
          </a:prstGeom>
          <a:noFill/>
          <a:ln w="12700" cmpd="thickThin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102163" y="4174167"/>
            <a:ext cx="1145448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DAO</a:t>
            </a:r>
            <a:endParaRPr lang="ko-KR" altLang="en-US" sz="1400" dirty="0"/>
          </a:p>
        </p:txBody>
      </p:sp>
      <p:cxnSp>
        <p:nvCxnSpPr>
          <p:cNvPr id="24" name="직선 화살표 연결선 23"/>
          <p:cNvCxnSpPr>
            <a:endCxn id="23" idx="0"/>
          </p:cNvCxnSpPr>
          <p:nvPr/>
        </p:nvCxnSpPr>
        <p:spPr>
          <a:xfrm>
            <a:off x="8668537" y="3740434"/>
            <a:ext cx="6350" cy="433733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601922" y="3771851"/>
            <a:ext cx="58965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use</a:t>
            </a:r>
            <a:endParaRPr lang="ko-KR" altLang="en-US" sz="2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8167575" y="2040778"/>
            <a:ext cx="2284526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Spring Container(ROOT)</a:t>
            </a:r>
            <a:endParaRPr lang="ko-KR" altLang="en-US" sz="1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289245" y="5216085"/>
            <a:ext cx="210830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applicationContext.xml</a:t>
            </a:r>
            <a:endParaRPr lang="ko-KR" altLang="en-US" sz="1400" dirty="0"/>
          </a:p>
        </p:txBody>
      </p:sp>
      <p:sp>
        <p:nvSpPr>
          <p:cNvPr id="28" name="아래쪽 화살표 27"/>
          <p:cNvSpPr/>
          <p:nvPr/>
        </p:nvSpPr>
        <p:spPr>
          <a:xfrm rot="10800000">
            <a:off x="4168370" y="4629435"/>
            <a:ext cx="175030" cy="508447"/>
          </a:xfrm>
          <a:prstGeom prst="downArrow">
            <a:avLst>
              <a:gd name="adj1" fmla="val 50000"/>
              <a:gd name="adj2" fmla="val 7132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343399" y="4768460"/>
            <a:ext cx="95688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LOADING</a:t>
            </a:r>
            <a:endParaRPr lang="ko-KR" altLang="en-US" sz="20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762974" y="3818635"/>
            <a:ext cx="2103689" cy="7386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400" dirty="0" smtClean="0"/>
          </a:p>
          <a:p>
            <a:pPr algn="ctr"/>
            <a:r>
              <a:rPr lang="en-US" altLang="ko-KR" sz="1400" b="1" dirty="0" err="1" smtClean="0"/>
              <a:t>ContextLoaderListener</a:t>
            </a:r>
            <a:endParaRPr lang="en-US" altLang="ko-KR" sz="1400" b="1" dirty="0" smtClean="0"/>
          </a:p>
          <a:p>
            <a:pPr algn="ctr"/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24706411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Container</a:t>
            </a:r>
            <a:r>
              <a:rPr lang="ko-KR" altLang="en-US" dirty="0" smtClean="0"/>
              <a:t>의 관계</a:t>
            </a:r>
            <a:endParaRPr lang="ko-KR" altLang="en-US" dirty="0"/>
          </a:p>
        </p:txBody>
      </p:sp>
      <p:pic>
        <p:nvPicPr>
          <p:cNvPr id="10242" name="그림 25" descr="레이어 통합(6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289" y="788534"/>
            <a:ext cx="6780304" cy="6069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59469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 smtClean="0"/>
              <a:t>File Upload</a:t>
            </a:r>
            <a:endParaRPr lang="en-US" altLang="ko-KR" sz="4000" dirty="0" smtClean="0"/>
          </a:p>
        </p:txBody>
      </p:sp>
    </p:spTree>
    <p:extLst>
      <p:ext uri="{BB962C8B-B14F-4D97-AF65-F5344CB8AC3E}">
        <p14:creationId xmlns:p14="http://schemas.microsoft.com/office/powerpoint/2010/main" val="85087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 smtClean="0"/>
              <a:t>업로드 화면 만들기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insertBoard.jsp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736270"/>
            <a:ext cx="11866775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&lt;form action="insertBoard.do" </a:t>
            </a:r>
            <a:r>
              <a:rPr lang="en-US" altLang="ko-KR" sz="2400" b="1" dirty="0">
                <a:solidFill>
                  <a:srgbClr val="7030A0"/>
                </a:solidFill>
              </a:rPr>
              <a:t>method="post" </a:t>
            </a:r>
            <a:r>
              <a:rPr lang="en-US" altLang="ko-KR" sz="2400" b="1" dirty="0" err="1">
                <a:solidFill>
                  <a:srgbClr val="7030A0"/>
                </a:solidFill>
              </a:rPr>
              <a:t>enctype</a:t>
            </a:r>
            <a:r>
              <a:rPr lang="en-US" altLang="ko-KR" sz="2400" b="1" dirty="0">
                <a:solidFill>
                  <a:srgbClr val="7030A0"/>
                </a:solidFill>
              </a:rPr>
              <a:t>="multipart/form-data"</a:t>
            </a:r>
            <a:r>
              <a:rPr lang="en-US" altLang="ko-KR" sz="2400" dirty="0"/>
              <a:t>&gt;</a:t>
            </a:r>
            <a:endParaRPr lang="ko-KR" altLang="ko-KR" sz="2400" dirty="0"/>
          </a:p>
          <a:p>
            <a:r>
              <a:rPr lang="en-US" altLang="ko-KR" sz="2400" dirty="0"/>
              <a:t>&lt;table border="1" </a:t>
            </a:r>
            <a:r>
              <a:rPr lang="en-US" altLang="ko-KR" sz="2400" dirty="0" err="1"/>
              <a:t>cellpadding</a:t>
            </a:r>
            <a:r>
              <a:rPr lang="en-US" altLang="ko-KR" sz="2400" dirty="0"/>
              <a:t>="0" </a:t>
            </a:r>
            <a:r>
              <a:rPr lang="en-US" altLang="ko-KR" sz="2400" dirty="0" err="1"/>
              <a:t>cellspacing</a:t>
            </a:r>
            <a:r>
              <a:rPr lang="en-US" altLang="ko-KR" sz="2400" dirty="0"/>
              <a:t>="0"&gt;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	&lt;</a:t>
            </a:r>
            <a:r>
              <a:rPr lang="en-US" altLang="ko-KR" sz="2400" dirty="0" err="1"/>
              <a:t>tr</a:t>
            </a:r>
            <a:r>
              <a:rPr lang="en-US" altLang="ko-KR" sz="2400" dirty="0"/>
              <a:t>&gt;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		&lt;</a:t>
            </a:r>
            <a:r>
              <a:rPr lang="en-US" altLang="ko-KR" sz="2400" dirty="0"/>
              <a:t>td </a:t>
            </a:r>
            <a:r>
              <a:rPr lang="en-US" altLang="ko-KR" sz="2400" dirty="0" err="1"/>
              <a:t>bgcolor</a:t>
            </a:r>
            <a:r>
              <a:rPr lang="en-US" altLang="ko-KR" sz="2400" dirty="0"/>
              <a:t>="orange" width="70"&gt;</a:t>
            </a:r>
            <a:r>
              <a:rPr lang="ar-SA" altLang="ko-KR" sz="2400" dirty="0"/>
              <a:t>제목</a:t>
            </a:r>
            <a:r>
              <a:rPr lang="en-US" altLang="ko-KR" sz="2400" dirty="0"/>
              <a:t>&lt;/td&gt;&lt;td align="left"&gt;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		&lt;</a:t>
            </a:r>
            <a:r>
              <a:rPr lang="en-US" altLang="ko-KR" sz="2400" dirty="0"/>
              <a:t>input type="text" name="title"/&gt;&lt;/td&gt;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	&lt;/</a:t>
            </a:r>
            <a:r>
              <a:rPr lang="en-US" altLang="ko-KR" sz="2400" dirty="0" err="1"/>
              <a:t>tr</a:t>
            </a:r>
            <a:r>
              <a:rPr lang="en-US" altLang="ko-KR" sz="2400" dirty="0"/>
              <a:t>&gt;</a:t>
            </a:r>
            <a:endParaRPr lang="ko-KR" altLang="ko-KR" sz="2400" dirty="0"/>
          </a:p>
          <a:p>
            <a:r>
              <a:rPr lang="en-US" altLang="ko-KR" sz="2400" dirty="0" smtClean="0"/>
              <a:t>	&lt;</a:t>
            </a:r>
            <a:r>
              <a:rPr lang="en-US" altLang="ko-KR" sz="2400" dirty="0" err="1"/>
              <a:t>tr</a:t>
            </a:r>
            <a:r>
              <a:rPr lang="en-US" altLang="ko-KR" sz="2400" dirty="0"/>
              <a:t>&gt;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		&lt;</a:t>
            </a:r>
            <a:r>
              <a:rPr lang="en-US" altLang="ko-KR" sz="2400" dirty="0"/>
              <a:t>td </a:t>
            </a:r>
            <a:r>
              <a:rPr lang="en-US" altLang="ko-KR" sz="2400" dirty="0" err="1"/>
              <a:t>bgcolor</a:t>
            </a:r>
            <a:r>
              <a:rPr lang="en-US" altLang="ko-KR" sz="2400" dirty="0"/>
              <a:t>="orange" width="70"&gt;</a:t>
            </a:r>
            <a:r>
              <a:rPr lang="ar-SA" altLang="ko-KR" sz="2400" dirty="0"/>
              <a:t>업로드</a:t>
            </a:r>
            <a:r>
              <a:rPr lang="en-US" altLang="ko-KR" sz="2400" dirty="0"/>
              <a:t>&lt;/td&gt;&lt;td align="left"&gt;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		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&lt;</a:t>
            </a:r>
            <a:r>
              <a:rPr lang="en-US" altLang="ko-KR" sz="2400" b="1" dirty="0">
                <a:solidFill>
                  <a:srgbClr val="7030A0"/>
                </a:solidFill>
              </a:rPr>
              <a:t>input type="file" name="</a:t>
            </a:r>
            <a:r>
              <a:rPr lang="en-US" altLang="ko-KR" sz="2400" b="1" dirty="0" err="1">
                <a:solidFill>
                  <a:srgbClr val="7030A0"/>
                </a:solidFill>
              </a:rPr>
              <a:t>uploadFile</a:t>
            </a:r>
            <a:r>
              <a:rPr lang="en-US" altLang="ko-KR" sz="2400" b="1" dirty="0">
                <a:solidFill>
                  <a:srgbClr val="7030A0"/>
                </a:solidFill>
              </a:rPr>
              <a:t>"/&gt;&lt;/td&gt;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	&lt;/</a:t>
            </a:r>
            <a:r>
              <a:rPr lang="en-US" altLang="ko-KR" sz="2400" dirty="0" err="1"/>
              <a:t>tr</a:t>
            </a:r>
            <a:r>
              <a:rPr lang="en-US" altLang="ko-KR" sz="2400" dirty="0"/>
              <a:t>&gt;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	&lt;</a:t>
            </a:r>
            <a:r>
              <a:rPr lang="en-US" altLang="ko-KR" sz="2400" dirty="0" err="1"/>
              <a:t>tr</a:t>
            </a:r>
            <a:r>
              <a:rPr lang="en-US" altLang="ko-KR" sz="2400" dirty="0"/>
              <a:t>&gt;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		&lt;</a:t>
            </a:r>
            <a:r>
              <a:rPr lang="en-US" altLang="ko-KR" sz="2400" dirty="0"/>
              <a:t>td </a:t>
            </a:r>
            <a:r>
              <a:rPr lang="en-US" altLang="ko-KR" sz="2400" dirty="0" err="1"/>
              <a:t>colspan</a:t>
            </a:r>
            <a:r>
              <a:rPr lang="en-US" altLang="ko-KR" sz="2400" dirty="0"/>
              <a:t>="2" align="center"&gt;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		&lt;</a:t>
            </a:r>
            <a:r>
              <a:rPr lang="en-US" altLang="ko-KR" sz="2400" dirty="0"/>
              <a:t>input type="submit" value=" </a:t>
            </a:r>
            <a:r>
              <a:rPr lang="ar-SA" altLang="ko-KR" sz="2400" dirty="0"/>
              <a:t>새글 등록</a:t>
            </a:r>
            <a:r>
              <a:rPr lang="en-US" altLang="ko-KR" sz="2400" dirty="0"/>
              <a:t> "/&gt;&lt;/td&gt;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	&lt;/</a:t>
            </a:r>
            <a:r>
              <a:rPr lang="en-US" altLang="ko-KR" sz="2400" dirty="0" err="1"/>
              <a:t>tr</a:t>
            </a:r>
            <a:r>
              <a:rPr lang="en-US" altLang="ko-KR" sz="2400" dirty="0"/>
              <a:t>&gt;</a:t>
            </a:r>
            <a:endParaRPr lang="ko-KR" altLang="ko-KR" sz="2400" dirty="0"/>
          </a:p>
          <a:p>
            <a:r>
              <a:rPr lang="en-US" altLang="ko-KR" sz="2400" dirty="0"/>
              <a:t>&lt;/table&gt;</a:t>
            </a:r>
            <a:endParaRPr lang="ko-KR" altLang="ko-KR" sz="2400" dirty="0"/>
          </a:p>
          <a:p>
            <a:r>
              <a:rPr lang="en-US" altLang="ko-KR" sz="2400" dirty="0"/>
              <a:t>&lt;/form</a:t>
            </a:r>
            <a:r>
              <a:rPr lang="en-US" altLang="ko-KR" sz="2400" dirty="0" smtClean="0"/>
              <a:t>&gt;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371652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VO </a:t>
            </a:r>
            <a:r>
              <a:rPr lang="ko-KR" altLang="en-US" dirty="0" smtClean="0"/>
              <a:t>클래스 수정 </a:t>
            </a:r>
            <a:r>
              <a:rPr lang="en-US" altLang="ko-KR" dirty="0" smtClean="0"/>
              <a:t>(BoardVO.java)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819397"/>
            <a:ext cx="1188027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7030A0"/>
                </a:solidFill>
              </a:rPr>
              <a:t>import </a:t>
            </a:r>
            <a:r>
              <a:rPr lang="en-US" altLang="ko-KR" sz="2400" b="1" dirty="0" err="1">
                <a:solidFill>
                  <a:srgbClr val="7030A0"/>
                </a:solidFill>
              </a:rPr>
              <a:t>org.springframework.web.multipart.MultipartFile</a:t>
            </a:r>
            <a:r>
              <a:rPr lang="en-US" altLang="ko-KR" sz="2400" b="1" dirty="0">
                <a:solidFill>
                  <a:srgbClr val="7030A0"/>
                </a:solidFill>
              </a:rPr>
              <a:t>;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public </a:t>
            </a:r>
            <a:r>
              <a:rPr lang="en-US" altLang="ko-KR" sz="2400" dirty="0"/>
              <a:t>class </a:t>
            </a:r>
            <a:r>
              <a:rPr lang="en-US" altLang="ko-KR" sz="2400" b="1" dirty="0" err="1"/>
              <a:t>BoardVO</a:t>
            </a:r>
            <a:r>
              <a:rPr lang="en-US" altLang="ko-KR" sz="2400" dirty="0"/>
              <a:t> {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	private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seq</a:t>
            </a:r>
            <a:r>
              <a:rPr lang="en-US" altLang="ko-KR" sz="2400" dirty="0"/>
              <a:t>;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	private </a:t>
            </a:r>
            <a:r>
              <a:rPr lang="en-US" altLang="ko-KR" sz="2400" dirty="0"/>
              <a:t>String title;</a:t>
            </a:r>
            <a:endParaRPr lang="ko-KR" altLang="ko-KR" sz="2400" dirty="0"/>
          </a:p>
          <a:p>
            <a:r>
              <a:rPr lang="en-US" altLang="ko-KR" sz="2400" dirty="0" smtClean="0"/>
              <a:t>	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private </a:t>
            </a:r>
            <a:r>
              <a:rPr lang="en-US" altLang="ko-KR" sz="2400" b="1" dirty="0" err="1">
                <a:solidFill>
                  <a:srgbClr val="7030A0"/>
                </a:solidFill>
              </a:rPr>
              <a:t>MultipartFile</a:t>
            </a:r>
            <a:r>
              <a:rPr lang="en-US" altLang="ko-KR" sz="2400" b="1" dirty="0">
                <a:solidFill>
                  <a:srgbClr val="7030A0"/>
                </a:solidFill>
              </a:rPr>
              <a:t> </a:t>
            </a:r>
            <a:r>
              <a:rPr lang="en-US" altLang="ko-KR" sz="2400" b="1" dirty="0" err="1">
                <a:solidFill>
                  <a:srgbClr val="7030A0"/>
                </a:solidFill>
              </a:rPr>
              <a:t>uploadFile</a:t>
            </a:r>
            <a:r>
              <a:rPr lang="en-US" altLang="ko-KR" sz="2400" b="1" dirty="0">
                <a:solidFill>
                  <a:srgbClr val="7030A0"/>
                </a:solidFill>
              </a:rPr>
              <a:t>;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dirty="0"/>
              <a:t>    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	~</a:t>
            </a:r>
            <a:r>
              <a:rPr lang="ko-KR" altLang="ko-KR" sz="2400" dirty="0"/>
              <a:t>생략</a:t>
            </a:r>
            <a:r>
              <a:rPr lang="en-US" altLang="ko-KR" sz="2400" dirty="0"/>
              <a:t>~</a:t>
            </a:r>
            <a:endParaRPr lang="ko-KR" altLang="ko-KR" sz="2400" dirty="0"/>
          </a:p>
          <a:p>
            <a:r>
              <a:rPr lang="en-US" altLang="ko-KR" sz="2400" dirty="0" smtClean="0"/>
              <a:t>	public </a:t>
            </a:r>
            <a:r>
              <a:rPr lang="en-US" altLang="ko-KR" sz="2400" dirty="0" err="1"/>
              <a:t>MultipartFile</a:t>
            </a:r>
            <a:r>
              <a:rPr lang="en-US" altLang="ko-KR" sz="2400" dirty="0"/>
              <a:t> </a:t>
            </a:r>
            <a:r>
              <a:rPr lang="en-US" altLang="ko-KR" sz="2400" dirty="0" err="1"/>
              <a:t>getUploadFile</a:t>
            </a:r>
            <a:r>
              <a:rPr lang="en-US" altLang="ko-KR" sz="2400" dirty="0"/>
              <a:t>() {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		return </a:t>
            </a:r>
            <a:r>
              <a:rPr lang="en-US" altLang="ko-KR" sz="2400" dirty="0" err="1"/>
              <a:t>uploadFile</a:t>
            </a:r>
            <a:r>
              <a:rPr lang="en-US" altLang="ko-KR" sz="2400" dirty="0"/>
              <a:t>;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	}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	public </a:t>
            </a:r>
            <a:r>
              <a:rPr lang="en-US" altLang="ko-KR" sz="2400" dirty="0"/>
              <a:t>void </a:t>
            </a:r>
            <a:r>
              <a:rPr lang="en-US" altLang="ko-KR" sz="2400" dirty="0" err="1"/>
              <a:t>setUploadFile</a:t>
            </a:r>
            <a:r>
              <a:rPr lang="en-US" altLang="ko-KR" sz="2400" dirty="0"/>
              <a:t>(</a:t>
            </a:r>
            <a:r>
              <a:rPr lang="en-US" altLang="ko-KR" sz="2400" dirty="0" err="1"/>
              <a:t>MultipartFile</a:t>
            </a:r>
            <a:r>
              <a:rPr lang="en-US" altLang="ko-KR" sz="2400" dirty="0"/>
              <a:t> </a:t>
            </a:r>
            <a:r>
              <a:rPr lang="en-US" altLang="ko-KR" sz="2400" dirty="0" err="1"/>
              <a:t>uploadFile</a:t>
            </a:r>
            <a:r>
              <a:rPr lang="en-US" altLang="ko-KR" sz="2400" dirty="0"/>
              <a:t>) {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		</a:t>
            </a:r>
            <a:r>
              <a:rPr lang="en-US" altLang="ko-KR" sz="2400" dirty="0" err="1" smtClean="0"/>
              <a:t>this.uploadFile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= </a:t>
            </a:r>
            <a:r>
              <a:rPr lang="en-US" altLang="ko-KR" sz="2400" dirty="0" err="1"/>
              <a:t>uploadFile</a:t>
            </a:r>
            <a:r>
              <a:rPr lang="en-US" altLang="ko-KR" sz="2400" dirty="0"/>
              <a:t>;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	}</a:t>
            </a:r>
            <a:endParaRPr lang="ko-KR" altLang="ko-KR" sz="2400" dirty="0"/>
          </a:p>
          <a:p>
            <a:r>
              <a:rPr lang="en-US" altLang="ko-KR" sz="2400" dirty="0" smtClean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834199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 smtClean="0"/>
              <a:t>라이브러리 추가 </a:t>
            </a:r>
            <a:r>
              <a:rPr lang="en-US" altLang="ko-KR" dirty="0" smtClean="0"/>
              <a:t>(pom.xml)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86039" y="843148"/>
            <a:ext cx="744511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&lt;!-- </a:t>
            </a:r>
            <a:r>
              <a:rPr lang="en-US" altLang="ko-KR" sz="2400" dirty="0" err="1"/>
              <a:t>FileUpload</a:t>
            </a:r>
            <a:r>
              <a:rPr lang="en-US" altLang="ko-KR" sz="2400" dirty="0"/>
              <a:t> --&gt;</a:t>
            </a:r>
            <a:endParaRPr lang="ko-KR" altLang="ko-KR" sz="2400" dirty="0"/>
          </a:p>
          <a:p>
            <a:r>
              <a:rPr lang="en-US" altLang="ko-KR" sz="2400" dirty="0" smtClean="0"/>
              <a:t>&lt;</a:t>
            </a:r>
            <a:r>
              <a:rPr lang="en-US" altLang="ko-KR" sz="2400" dirty="0"/>
              <a:t>dependency&gt;</a:t>
            </a:r>
            <a:endParaRPr lang="ko-KR" altLang="ko-KR" sz="2400" dirty="0"/>
          </a:p>
          <a:p>
            <a:r>
              <a:rPr lang="en-US" altLang="ko-KR" sz="2400" dirty="0" smtClean="0"/>
              <a:t>	&lt;</a:t>
            </a:r>
            <a:r>
              <a:rPr lang="en-US" altLang="ko-KR" sz="2400" dirty="0" err="1"/>
              <a:t>groupId</a:t>
            </a:r>
            <a:r>
              <a:rPr lang="en-US" altLang="ko-KR" sz="2400" dirty="0"/>
              <a:t>&gt;commons-</a:t>
            </a:r>
            <a:r>
              <a:rPr lang="en-US" altLang="ko-KR" sz="2400" dirty="0" err="1"/>
              <a:t>fileupload</a:t>
            </a:r>
            <a:r>
              <a:rPr lang="en-US" altLang="ko-KR" sz="2400" dirty="0"/>
              <a:t>&lt;/</a:t>
            </a:r>
            <a:r>
              <a:rPr lang="en-US" altLang="ko-KR" sz="2400" dirty="0" err="1"/>
              <a:t>groupId</a:t>
            </a:r>
            <a:r>
              <a:rPr lang="en-US" altLang="ko-KR" sz="2400" dirty="0"/>
              <a:t>&gt;</a:t>
            </a:r>
            <a:endParaRPr lang="ko-KR" altLang="ko-KR" sz="2400" dirty="0"/>
          </a:p>
          <a:p>
            <a:r>
              <a:rPr lang="en-US" altLang="ko-KR" sz="2400" dirty="0"/>
              <a:t>	</a:t>
            </a:r>
            <a:r>
              <a:rPr lang="en-US" altLang="ko-KR" sz="2400" dirty="0" smtClean="0"/>
              <a:t>&lt;</a:t>
            </a:r>
            <a:r>
              <a:rPr lang="en-US" altLang="ko-KR" sz="2400" dirty="0" err="1"/>
              <a:t>artifactId</a:t>
            </a:r>
            <a:r>
              <a:rPr lang="en-US" altLang="ko-KR" sz="2400" dirty="0"/>
              <a:t>&gt;commons-</a:t>
            </a:r>
            <a:r>
              <a:rPr lang="en-US" altLang="ko-KR" sz="2400" dirty="0" err="1"/>
              <a:t>fileupload</a:t>
            </a:r>
            <a:r>
              <a:rPr lang="en-US" altLang="ko-KR" sz="2400" dirty="0"/>
              <a:t>&lt;/</a:t>
            </a:r>
            <a:r>
              <a:rPr lang="en-US" altLang="ko-KR" sz="2400" dirty="0" err="1"/>
              <a:t>artifactId</a:t>
            </a:r>
            <a:r>
              <a:rPr lang="en-US" altLang="ko-KR" sz="2400" dirty="0"/>
              <a:t>&gt;</a:t>
            </a:r>
            <a:endParaRPr lang="ko-KR" altLang="ko-KR" sz="2400" dirty="0"/>
          </a:p>
          <a:p>
            <a:r>
              <a:rPr lang="en-US" altLang="ko-KR" sz="2400" dirty="0" smtClean="0"/>
              <a:t>	&lt;</a:t>
            </a:r>
            <a:r>
              <a:rPr lang="en-US" altLang="ko-KR" sz="2400" dirty="0"/>
              <a:t>version&gt;1.3.1&lt;/version&gt;</a:t>
            </a:r>
            <a:endParaRPr lang="ko-KR" altLang="ko-KR" sz="2400" dirty="0"/>
          </a:p>
          <a:p>
            <a:r>
              <a:rPr lang="en-US" altLang="ko-KR" sz="2400" dirty="0" smtClean="0"/>
              <a:t>&lt;/</a:t>
            </a:r>
            <a:r>
              <a:rPr lang="en-US" altLang="ko-KR" sz="2400" dirty="0"/>
              <a:t>dependency&gt;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05" y="3833032"/>
            <a:ext cx="6749152" cy="221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248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Annotation </a:t>
            </a:r>
            <a:r>
              <a:rPr lang="ko-KR" altLang="en-US" dirty="0" smtClean="0"/>
              <a:t>설정을 위한 준비 </a:t>
            </a:r>
            <a:r>
              <a:rPr lang="en-US" altLang="ko-KR" dirty="0" smtClean="0"/>
              <a:t>(presentation-layer.xml)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1169811"/>
            <a:ext cx="1188027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&lt;beans </a:t>
            </a:r>
            <a:r>
              <a:rPr lang="en-US" altLang="ko-KR" sz="2400" dirty="0" err="1"/>
              <a:t>xmlns</a:t>
            </a:r>
            <a:r>
              <a:rPr lang="en-US" altLang="ko-KR" sz="2400" dirty="0"/>
              <a:t>="http://www.springframework.org/schema/beans"</a:t>
            </a:r>
            <a:endParaRPr lang="ko-KR" altLang="ko-KR" sz="2400" dirty="0"/>
          </a:p>
          <a:p>
            <a:r>
              <a:rPr lang="en-US" altLang="ko-KR" sz="2400" dirty="0"/>
              <a:t>       </a:t>
            </a:r>
            <a:r>
              <a:rPr lang="en-US" altLang="ko-KR" sz="2400" dirty="0" err="1"/>
              <a:t>xmlns:xsi</a:t>
            </a:r>
            <a:r>
              <a:rPr lang="en-US" altLang="ko-KR" sz="2400" dirty="0"/>
              <a:t>="http://www.w3.org/2001/XMLSchema-instance"</a:t>
            </a:r>
            <a:endParaRPr lang="ko-KR" altLang="ko-KR" sz="2400" dirty="0"/>
          </a:p>
          <a:p>
            <a:r>
              <a:rPr lang="en-US" altLang="ko-KR" sz="2400" dirty="0"/>
              <a:t>       </a:t>
            </a:r>
            <a:r>
              <a:rPr lang="en-US" altLang="ko-KR" sz="2400" dirty="0" err="1"/>
              <a:t>xmlns:context</a:t>
            </a:r>
            <a:r>
              <a:rPr lang="en-US" altLang="ko-KR" sz="2400" dirty="0"/>
              <a:t>="http://www.springframework.org/schema/context"</a:t>
            </a:r>
            <a:endParaRPr lang="ko-KR" altLang="ko-KR" sz="2400" dirty="0"/>
          </a:p>
          <a:p>
            <a:r>
              <a:rPr lang="en-US" altLang="ko-KR" sz="2400" dirty="0"/>
              <a:t>       </a:t>
            </a:r>
            <a:r>
              <a:rPr lang="en-US" altLang="ko-KR" sz="2400" dirty="0" err="1"/>
              <a:t>xsi:schemaLocation</a:t>
            </a:r>
            <a:r>
              <a:rPr lang="en-US" altLang="ko-KR" sz="2400" dirty="0"/>
              <a:t>="http://www.springframework.org/schema/beans</a:t>
            </a:r>
            <a:endParaRPr lang="ko-KR" altLang="ko-KR" sz="2400" dirty="0"/>
          </a:p>
          <a:p>
            <a:r>
              <a:rPr lang="en-US" altLang="ko-KR" sz="2400" dirty="0"/>
              <a:t>           http://www.springframework.org/schema/beans/spring-beans.xsd</a:t>
            </a:r>
            <a:endParaRPr lang="ko-KR" altLang="ko-KR" sz="2400" dirty="0"/>
          </a:p>
          <a:p>
            <a:r>
              <a:rPr lang="en-US" altLang="ko-KR" sz="2400" dirty="0"/>
              <a:t>           http://www.springframework.org/schema/context</a:t>
            </a:r>
            <a:endParaRPr lang="ko-KR" altLang="ko-KR" sz="2400" dirty="0"/>
          </a:p>
          <a:p>
            <a:r>
              <a:rPr lang="en-US" altLang="ko-KR" sz="2400" dirty="0"/>
              <a:t>           http://www.springframework.org/schema/context/spring-context-4.2.xsd"&gt;</a:t>
            </a:r>
            <a:endParaRPr lang="ko-KR" altLang="ko-KR" sz="2400" dirty="0"/>
          </a:p>
          <a:p>
            <a:r>
              <a:rPr lang="en-US" altLang="ko-KR" sz="2400" dirty="0"/>
              <a:t> 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&lt;</a:t>
            </a:r>
            <a:r>
              <a:rPr lang="en-US" altLang="ko-KR" sz="2400" b="1" dirty="0" err="1">
                <a:solidFill>
                  <a:srgbClr val="7030A0"/>
                </a:solidFill>
              </a:rPr>
              <a:t>context:component-scan</a:t>
            </a:r>
            <a:r>
              <a:rPr lang="en-US" altLang="ko-KR" sz="2400" b="1" dirty="0">
                <a:solidFill>
                  <a:srgbClr val="7030A0"/>
                </a:solidFill>
              </a:rPr>
              <a:t> base-package="</a:t>
            </a:r>
            <a:r>
              <a:rPr lang="en-US" altLang="ko-KR" sz="2400" b="1" dirty="0" err="1" smtClean="0">
                <a:solidFill>
                  <a:srgbClr val="7030A0"/>
                </a:solidFill>
              </a:rPr>
              <a:t>com.springbook.view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“/&gt;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endParaRPr lang="en-US" altLang="ko-KR" sz="2400" dirty="0" smtClean="0"/>
          </a:p>
          <a:p>
            <a:r>
              <a:rPr lang="en-US" altLang="ko-KR" sz="2400" dirty="0"/>
              <a:t> </a:t>
            </a:r>
            <a:endParaRPr lang="ko-KR" altLang="ko-KR" sz="2400" dirty="0"/>
          </a:p>
          <a:p>
            <a:r>
              <a:rPr lang="en-US" altLang="ko-KR" sz="2400" dirty="0"/>
              <a:t>&lt;/beans&gt;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567398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Spring </a:t>
            </a:r>
            <a:r>
              <a:rPr lang="ko-KR" altLang="en-US" dirty="0" smtClean="0"/>
              <a:t>설정파일 수정 </a:t>
            </a:r>
            <a:r>
              <a:rPr lang="en-US" altLang="ko-KR" dirty="0" smtClean="0"/>
              <a:t>(presentation-layer.xml)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1492977"/>
            <a:ext cx="118802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&lt;!-- </a:t>
            </a:r>
            <a:r>
              <a:rPr lang="ar-SA" altLang="ko-KR" sz="2400" dirty="0"/>
              <a:t>파일 업로드 설정</a:t>
            </a:r>
            <a:r>
              <a:rPr lang="en-US" altLang="ko-KR" sz="2400" dirty="0"/>
              <a:t> --&gt;</a:t>
            </a:r>
            <a:endParaRPr lang="ko-KR" altLang="ko-KR" sz="2400" dirty="0"/>
          </a:p>
          <a:p>
            <a:r>
              <a:rPr lang="en-US" altLang="ko-KR" sz="2400" dirty="0" smtClean="0"/>
              <a:t>&lt;</a:t>
            </a:r>
            <a:r>
              <a:rPr lang="en-US" altLang="ko-KR" sz="2400" dirty="0"/>
              <a:t>bean id=</a:t>
            </a:r>
            <a:r>
              <a:rPr lang="en-US" altLang="ko-KR" sz="2400" b="1" dirty="0">
                <a:solidFill>
                  <a:srgbClr val="FF0000"/>
                </a:solidFill>
              </a:rPr>
              <a:t>"</a:t>
            </a:r>
            <a:r>
              <a:rPr lang="en-US" altLang="ko-KR" sz="2400" b="1" dirty="0" err="1">
                <a:solidFill>
                  <a:srgbClr val="FF0000"/>
                </a:solidFill>
              </a:rPr>
              <a:t>multipartResolver</a:t>
            </a:r>
            <a:r>
              <a:rPr lang="en-US" altLang="ko-KR" sz="2400" b="1" dirty="0">
                <a:solidFill>
                  <a:srgbClr val="FF0000"/>
                </a:solidFill>
              </a:rPr>
              <a:t>" </a:t>
            </a:r>
            <a:endParaRPr lang="ko-KR" altLang="ko-KR" sz="2400" b="1" dirty="0">
              <a:solidFill>
                <a:srgbClr val="FF0000"/>
              </a:solidFill>
            </a:endParaRPr>
          </a:p>
          <a:p>
            <a:r>
              <a:rPr lang="en-US" altLang="ko-KR" sz="2400" dirty="0" smtClean="0"/>
              <a:t>class</a:t>
            </a:r>
            <a:r>
              <a:rPr lang="en-US" altLang="ko-KR" sz="2400" dirty="0"/>
              <a:t>="org.springframework.web.multipart.commons.</a:t>
            </a:r>
            <a:r>
              <a:rPr lang="en-US" altLang="ko-KR" sz="2400" b="1" dirty="0">
                <a:solidFill>
                  <a:srgbClr val="7030A0"/>
                </a:solidFill>
              </a:rPr>
              <a:t>CommonsMultipartResolver</a:t>
            </a:r>
            <a:r>
              <a:rPr lang="en-US" altLang="ko-KR" sz="2400" dirty="0"/>
              <a:t>"&gt;</a:t>
            </a:r>
            <a:endParaRPr lang="ko-KR" altLang="ko-KR" sz="2400" dirty="0"/>
          </a:p>
          <a:p>
            <a:r>
              <a:rPr lang="en-US" altLang="ko-KR" sz="2400" dirty="0" smtClean="0"/>
              <a:t>	&lt;property </a:t>
            </a:r>
            <a:r>
              <a:rPr lang="en-US" altLang="ko-KR" sz="2400" dirty="0"/>
              <a:t>name="</a:t>
            </a:r>
            <a:r>
              <a:rPr lang="en-US" altLang="ko-KR" sz="2400" dirty="0" err="1"/>
              <a:t>maxUploadSize</a:t>
            </a:r>
            <a:r>
              <a:rPr lang="en-US" altLang="ko-KR" sz="2400" dirty="0"/>
              <a:t>" value="100000" /&gt;</a:t>
            </a:r>
            <a:endParaRPr lang="ko-KR" altLang="ko-KR" sz="2400" dirty="0"/>
          </a:p>
          <a:p>
            <a:r>
              <a:rPr lang="en-US" altLang="ko-KR" sz="2400" dirty="0" smtClean="0"/>
              <a:t>&lt;/</a:t>
            </a:r>
            <a:r>
              <a:rPr lang="en-US" altLang="ko-KR" sz="2400" dirty="0"/>
              <a:t>bean&gt;</a:t>
            </a:r>
            <a:endParaRPr lang="ko-KR" altLang="en-US" sz="2400" dirty="0"/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5011388" y="1101091"/>
            <a:ext cx="2446317" cy="783771"/>
          </a:xfrm>
          <a:prstGeom prst="wedgeRoundRectCallout">
            <a:avLst>
              <a:gd name="adj1" fmla="val -70833"/>
              <a:gd name="adj2" fmla="val 80682"/>
              <a:gd name="adj3" fmla="val 16667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고정된 아이디 사용</a:t>
            </a:r>
            <a:endParaRPr lang="ko-KR" altLang="en-US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5856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 smtClean="0"/>
              <a:t>업로드 정보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MultipartFile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Command </a:t>
            </a:r>
            <a:r>
              <a:rPr lang="ko-KR" altLang="en-US" dirty="0" smtClean="0"/>
              <a:t>객체에 할당하는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과정</a:t>
            </a:r>
            <a:endParaRPr lang="ko-KR" altLang="en-US" dirty="0"/>
          </a:p>
        </p:txBody>
      </p:sp>
      <p:pic>
        <p:nvPicPr>
          <p:cNvPr id="2050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05" y="933574"/>
            <a:ext cx="11702668" cy="5799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87634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err="1" smtClean="0"/>
              <a:t>MultipartFile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756809"/>
              </p:ext>
            </p:extLst>
          </p:nvPr>
        </p:nvGraphicFramePr>
        <p:xfrm>
          <a:off x="161303" y="1643463"/>
          <a:ext cx="11880274" cy="279790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303819">
                  <a:extLst>
                    <a:ext uri="{9D8B030D-6E8A-4147-A177-3AD203B41FA5}">
                      <a16:colId xmlns:a16="http://schemas.microsoft.com/office/drawing/2014/main" xmlns="" val="2313789063"/>
                    </a:ext>
                  </a:extLst>
                </a:gridCol>
                <a:gridCol w="7576455">
                  <a:extLst>
                    <a:ext uri="{9D8B030D-6E8A-4147-A177-3AD203B41FA5}">
                      <a16:colId xmlns:a16="http://schemas.microsoft.com/office/drawing/2014/main" xmlns="" val="2471888741"/>
                    </a:ext>
                  </a:extLst>
                </a:gridCol>
              </a:tblGrid>
              <a:tr h="69947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 err="1">
                          <a:effectLst/>
                        </a:rPr>
                        <a:t>메소드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 smtClean="0">
                          <a:effectLst/>
                        </a:rPr>
                        <a:t>설</a:t>
                      </a:r>
                      <a:r>
                        <a:rPr lang="en-US" altLang="ko-KR" sz="2400" kern="100" dirty="0" smtClean="0">
                          <a:effectLst/>
                        </a:rPr>
                        <a:t>    </a:t>
                      </a:r>
                      <a:r>
                        <a:rPr lang="ko-KR" sz="2400" kern="100" dirty="0" smtClean="0">
                          <a:effectLst/>
                        </a:rPr>
                        <a:t>명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084935988"/>
                  </a:ext>
                </a:extLst>
              </a:tr>
              <a:tr h="699477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String </a:t>
                      </a:r>
                      <a:r>
                        <a:rPr lang="en-US" sz="2400" kern="100" dirty="0" err="1">
                          <a:effectLst/>
                        </a:rPr>
                        <a:t>getOriginalFilename</a:t>
                      </a:r>
                      <a:r>
                        <a:rPr lang="en-US" sz="2400" kern="100" dirty="0">
                          <a:effectLst/>
                        </a:rPr>
                        <a:t>()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업로드한 파일명을 문자열로 리턴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600310314"/>
                  </a:ext>
                </a:extLst>
              </a:tr>
              <a:tr h="699477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void transferTo(File destFile)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업로드한 파일을</a:t>
                      </a:r>
                      <a:r>
                        <a:rPr lang="en-US" sz="2400" kern="100" dirty="0">
                          <a:effectLst/>
                        </a:rPr>
                        <a:t> </a:t>
                      </a:r>
                      <a:r>
                        <a:rPr lang="en-US" sz="2400" kern="100" dirty="0" err="1">
                          <a:effectLst/>
                        </a:rPr>
                        <a:t>destFile</a:t>
                      </a:r>
                      <a:r>
                        <a:rPr lang="ko-KR" sz="2400" kern="100" dirty="0">
                          <a:effectLst/>
                        </a:rPr>
                        <a:t>에 저장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967463682"/>
                  </a:ext>
                </a:extLst>
              </a:tr>
              <a:tr h="699477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boolean isEmpty()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업로드한 파일 존재 여부 리턴</a:t>
                      </a:r>
                      <a:r>
                        <a:rPr lang="en-US" sz="2400" kern="100" dirty="0">
                          <a:effectLst/>
                        </a:rPr>
                        <a:t>(</a:t>
                      </a:r>
                      <a:r>
                        <a:rPr lang="ko-KR" sz="2400" kern="100" dirty="0">
                          <a:effectLst/>
                        </a:rPr>
                        <a:t>없으면</a:t>
                      </a:r>
                      <a:r>
                        <a:rPr lang="en-US" sz="2400" kern="100" dirty="0">
                          <a:effectLst/>
                        </a:rPr>
                        <a:t> true </a:t>
                      </a:r>
                      <a:r>
                        <a:rPr lang="ko-KR" sz="2400" kern="100" dirty="0">
                          <a:effectLst/>
                        </a:rPr>
                        <a:t>리턴</a:t>
                      </a:r>
                      <a:r>
                        <a:rPr lang="en-US" sz="2400" kern="100" dirty="0">
                          <a:effectLst/>
                        </a:rPr>
                        <a:t>)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74607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65791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 smtClean="0"/>
              <a:t>업로드 처리 </a:t>
            </a:r>
            <a:r>
              <a:rPr lang="en-US" altLang="ko-KR" dirty="0" smtClean="0"/>
              <a:t>(BoardController.java)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51262" y="1021278"/>
            <a:ext cx="1159031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 // </a:t>
            </a:r>
            <a:r>
              <a:rPr lang="ar-SA" altLang="ko-KR" sz="2400" dirty="0"/>
              <a:t>글 등록</a:t>
            </a:r>
            <a:endParaRPr lang="ko-KR" altLang="ko-KR" sz="2400" dirty="0"/>
          </a:p>
          <a:p>
            <a:r>
              <a:rPr lang="en-US" altLang="ko-KR" sz="2400" dirty="0" smtClean="0"/>
              <a:t>@</a:t>
            </a:r>
            <a:r>
              <a:rPr lang="en-US" altLang="ko-KR" sz="2400" dirty="0" err="1"/>
              <a:t>RequestMapping</a:t>
            </a:r>
            <a:r>
              <a:rPr lang="en-US" altLang="ko-KR" sz="2400" dirty="0"/>
              <a:t>("/insertBoard.do")</a:t>
            </a:r>
            <a:endParaRPr lang="ko-KR" altLang="ko-KR" sz="2400" dirty="0"/>
          </a:p>
          <a:p>
            <a:r>
              <a:rPr lang="en-US" altLang="ko-KR" sz="2400" dirty="0" smtClean="0"/>
              <a:t>public </a:t>
            </a:r>
            <a:r>
              <a:rPr lang="en-US" altLang="ko-KR" sz="2400" dirty="0"/>
              <a:t>String </a:t>
            </a:r>
            <a:r>
              <a:rPr lang="en-US" altLang="ko-KR" sz="2400" dirty="0" err="1"/>
              <a:t>insertBoard</a:t>
            </a:r>
            <a:r>
              <a:rPr lang="en-US" altLang="ko-KR" sz="2400" dirty="0"/>
              <a:t>(</a:t>
            </a:r>
            <a:r>
              <a:rPr lang="en-US" altLang="ko-KR" sz="2400" dirty="0" err="1"/>
              <a:t>BoardVO</a:t>
            </a:r>
            <a:r>
              <a:rPr lang="en-US" altLang="ko-KR" sz="2400" dirty="0"/>
              <a:t> </a:t>
            </a:r>
            <a:r>
              <a:rPr lang="en-US" altLang="ko-KR" sz="2400" dirty="0" err="1"/>
              <a:t>vo</a:t>
            </a:r>
            <a:r>
              <a:rPr lang="en-US" altLang="ko-KR" sz="2400" dirty="0"/>
              <a:t>) throws </a:t>
            </a:r>
            <a:r>
              <a:rPr lang="en-US" altLang="ko-KR" sz="2400" dirty="0" err="1"/>
              <a:t>IOException</a:t>
            </a:r>
            <a:r>
              <a:rPr lang="en-US" altLang="ko-KR" sz="2400" dirty="0"/>
              <a:t> {</a:t>
            </a:r>
            <a:endParaRPr lang="ko-KR" altLang="ko-KR" sz="2400" dirty="0"/>
          </a:p>
          <a:p>
            <a:r>
              <a:rPr lang="en-US" altLang="ko-KR" sz="2400" dirty="0"/>
              <a:t>        // </a:t>
            </a:r>
            <a:r>
              <a:rPr lang="ar-SA" altLang="ko-KR" sz="2400" dirty="0"/>
              <a:t>파일 업로드 처리</a:t>
            </a:r>
            <a:endParaRPr lang="ko-KR" altLang="ko-KR" sz="2400" dirty="0"/>
          </a:p>
          <a:p>
            <a:r>
              <a:rPr lang="en-US" altLang="ko-KR" sz="2400" b="1" dirty="0">
                <a:solidFill>
                  <a:srgbClr val="7030A0"/>
                </a:solidFill>
              </a:rPr>
              <a:t>        </a:t>
            </a:r>
            <a:r>
              <a:rPr lang="en-US" altLang="ko-KR" sz="2400" b="1" dirty="0" err="1">
                <a:solidFill>
                  <a:srgbClr val="7030A0"/>
                </a:solidFill>
              </a:rPr>
              <a:t>MultipartFile</a:t>
            </a:r>
            <a:r>
              <a:rPr lang="en-US" altLang="ko-KR" sz="2400" b="1" dirty="0">
                <a:solidFill>
                  <a:srgbClr val="7030A0"/>
                </a:solidFill>
              </a:rPr>
              <a:t> </a:t>
            </a:r>
            <a:r>
              <a:rPr lang="en-US" altLang="ko-KR" sz="2400" b="1" dirty="0" err="1">
                <a:solidFill>
                  <a:srgbClr val="7030A0"/>
                </a:solidFill>
              </a:rPr>
              <a:t>uploadFile</a:t>
            </a:r>
            <a:r>
              <a:rPr lang="en-US" altLang="ko-KR" sz="2400" b="1" dirty="0">
                <a:solidFill>
                  <a:srgbClr val="7030A0"/>
                </a:solidFill>
              </a:rPr>
              <a:t> = </a:t>
            </a:r>
            <a:r>
              <a:rPr lang="en-US" altLang="ko-KR" sz="2400" b="1" dirty="0" err="1">
                <a:solidFill>
                  <a:srgbClr val="7030A0"/>
                </a:solidFill>
              </a:rPr>
              <a:t>vo.getUploadFile</a:t>
            </a:r>
            <a:r>
              <a:rPr lang="en-US" altLang="ko-KR" sz="2400" b="1" dirty="0">
                <a:solidFill>
                  <a:srgbClr val="7030A0"/>
                </a:solidFill>
              </a:rPr>
              <a:t>();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b="1" dirty="0">
                <a:solidFill>
                  <a:srgbClr val="7030A0"/>
                </a:solidFill>
              </a:rPr>
              <a:t>        if(!</a:t>
            </a:r>
            <a:r>
              <a:rPr lang="en-US" altLang="ko-KR" sz="2400" b="1" dirty="0" err="1">
                <a:solidFill>
                  <a:srgbClr val="7030A0"/>
                </a:solidFill>
              </a:rPr>
              <a:t>uploadFile.isEmpty</a:t>
            </a:r>
            <a:r>
              <a:rPr lang="en-US" altLang="ko-KR" sz="2400" b="1" dirty="0">
                <a:solidFill>
                  <a:srgbClr val="7030A0"/>
                </a:solidFill>
              </a:rPr>
              <a:t>()) {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b="1" dirty="0">
                <a:solidFill>
                  <a:srgbClr val="7030A0"/>
                </a:solidFill>
              </a:rPr>
              <a:t>    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		String </a:t>
            </a:r>
            <a:r>
              <a:rPr lang="en-US" altLang="ko-KR" sz="2400" b="1" dirty="0" err="1">
                <a:solidFill>
                  <a:srgbClr val="7030A0"/>
                </a:solidFill>
              </a:rPr>
              <a:t>fileName</a:t>
            </a:r>
            <a:r>
              <a:rPr lang="en-US" altLang="ko-KR" sz="2400" b="1" dirty="0">
                <a:solidFill>
                  <a:srgbClr val="7030A0"/>
                </a:solidFill>
              </a:rPr>
              <a:t> = </a:t>
            </a:r>
            <a:r>
              <a:rPr lang="en-US" altLang="ko-KR" sz="2400" b="1" dirty="0" err="1">
                <a:solidFill>
                  <a:srgbClr val="7030A0"/>
                </a:solidFill>
              </a:rPr>
              <a:t>uploadFile.getOriginalFilename</a:t>
            </a:r>
            <a:r>
              <a:rPr lang="en-US" altLang="ko-KR" sz="2400" b="1" dirty="0">
                <a:solidFill>
                  <a:srgbClr val="7030A0"/>
                </a:solidFill>
              </a:rPr>
              <a:t>();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b="1" dirty="0">
                <a:solidFill>
                  <a:srgbClr val="7030A0"/>
                </a:solidFill>
              </a:rPr>
              <a:t>        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	</a:t>
            </a:r>
            <a:r>
              <a:rPr lang="en-US" altLang="ko-KR" sz="2400" b="1" dirty="0" err="1" smtClean="0">
                <a:solidFill>
                  <a:srgbClr val="7030A0"/>
                </a:solidFill>
              </a:rPr>
              <a:t>uploadFile.transferTo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(new </a:t>
            </a:r>
            <a:r>
              <a:rPr lang="en-US" altLang="ko-KR" sz="2400" b="1" dirty="0">
                <a:solidFill>
                  <a:srgbClr val="7030A0"/>
                </a:solidFill>
              </a:rPr>
              <a:t>File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(“C:/" </a:t>
            </a:r>
            <a:r>
              <a:rPr lang="en-US" altLang="ko-KR" sz="2400" b="1" dirty="0">
                <a:solidFill>
                  <a:srgbClr val="7030A0"/>
                </a:solidFill>
              </a:rPr>
              <a:t>+ </a:t>
            </a:r>
            <a:r>
              <a:rPr lang="en-US" altLang="ko-KR" sz="2400" b="1" dirty="0" err="1">
                <a:solidFill>
                  <a:srgbClr val="7030A0"/>
                </a:solidFill>
              </a:rPr>
              <a:t>fileName</a:t>
            </a:r>
            <a:r>
              <a:rPr lang="en-US" altLang="ko-KR" sz="2400" b="1" dirty="0">
                <a:solidFill>
                  <a:srgbClr val="7030A0"/>
                </a:solidFill>
              </a:rPr>
              <a:t>));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b="1" dirty="0">
                <a:solidFill>
                  <a:srgbClr val="7030A0"/>
                </a:solidFill>
              </a:rPr>
              <a:t>        }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dirty="0"/>
              <a:t>        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err="1"/>
              <a:t>boardService.insertBoard</a:t>
            </a:r>
            <a:r>
              <a:rPr lang="en-US" altLang="ko-KR" sz="2400" dirty="0"/>
              <a:t>(</a:t>
            </a:r>
            <a:r>
              <a:rPr lang="en-US" altLang="ko-KR" sz="2400" dirty="0" err="1"/>
              <a:t>vo</a:t>
            </a:r>
            <a:r>
              <a:rPr lang="en-US" altLang="ko-KR" sz="2400" dirty="0"/>
              <a:t>);</a:t>
            </a:r>
            <a:endParaRPr lang="ko-KR" altLang="ko-KR" sz="2400" dirty="0"/>
          </a:p>
          <a:p>
            <a:r>
              <a:rPr lang="en-US" altLang="ko-KR" sz="2400" dirty="0"/>
              <a:t>        return "getBoardList.do";</a:t>
            </a:r>
            <a:endParaRPr lang="ko-KR" altLang="ko-KR" sz="2400" dirty="0"/>
          </a:p>
          <a:p>
            <a:r>
              <a:rPr lang="en-US" altLang="ko-KR" sz="2400" dirty="0" smtClean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956564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 err="1" smtClean="0"/>
              <a:t>Exceptioin</a:t>
            </a:r>
            <a:r>
              <a:rPr lang="en-US" altLang="ko-KR" sz="8800" dirty="0" smtClean="0"/>
              <a:t> Handle</a:t>
            </a:r>
            <a:endParaRPr lang="en-US" altLang="ko-KR" sz="4000" dirty="0" smtClean="0"/>
          </a:p>
        </p:txBody>
      </p:sp>
    </p:spTree>
    <p:extLst>
      <p:ext uri="{BB962C8B-B14F-4D97-AF65-F5344CB8AC3E}">
        <p14:creationId xmlns:p14="http://schemas.microsoft.com/office/powerpoint/2010/main" val="4854468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Annotation </a:t>
            </a:r>
            <a:r>
              <a:rPr lang="ko-KR" altLang="en-US" dirty="0" smtClean="0"/>
              <a:t>기반 </a:t>
            </a:r>
            <a:r>
              <a:rPr lang="en-US" altLang="ko-KR" dirty="0" smtClean="0"/>
              <a:t>(presentation-layer.xml) 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736270"/>
            <a:ext cx="1188027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&lt;beans </a:t>
            </a:r>
            <a:r>
              <a:rPr lang="en-US" altLang="ko-KR" sz="2400" dirty="0" err="1"/>
              <a:t>xmlns</a:t>
            </a:r>
            <a:r>
              <a:rPr lang="en-US" altLang="ko-KR" sz="2400" dirty="0"/>
              <a:t>="http://www.springframework.org/schema/beans"</a:t>
            </a:r>
            <a:endParaRPr lang="ko-KR" altLang="ko-KR" sz="2400" dirty="0"/>
          </a:p>
          <a:p>
            <a:r>
              <a:rPr lang="en-US" altLang="ko-KR" sz="2400" dirty="0"/>
              <a:t>       </a:t>
            </a:r>
            <a:r>
              <a:rPr lang="en-US" altLang="ko-KR" sz="2400" dirty="0" err="1"/>
              <a:t>xmlns:xsi</a:t>
            </a:r>
            <a:r>
              <a:rPr lang="en-US" altLang="ko-KR" sz="2400" dirty="0"/>
              <a:t>="http://www.w3.org/2001/XMLSchema-instance</a:t>
            </a:r>
            <a:r>
              <a:rPr lang="en-US" altLang="ko-KR" sz="2400" dirty="0" smtClean="0"/>
              <a:t>"       </a:t>
            </a:r>
            <a:endParaRPr lang="ko-KR" altLang="ko-KR" sz="2400" dirty="0"/>
          </a:p>
          <a:p>
            <a:r>
              <a:rPr lang="en-US" altLang="ko-KR" sz="2400" dirty="0"/>
              <a:t>       </a:t>
            </a:r>
            <a:r>
              <a:rPr lang="en-US" altLang="ko-KR" sz="2400" dirty="0" err="1"/>
              <a:t>xmlns:mvc</a:t>
            </a:r>
            <a:r>
              <a:rPr lang="en-US" altLang="ko-KR" sz="2400" dirty="0"/>
              <a:t>="http://www.springframework.org/schema/mvc"</a:t>
            </a:r>
            <a:endParaRPr lang="ko-KR" altLang="ko-KR" sz="2400" dirty="0"/>
          </a:p>
          <a:p>
            <a:r>
              <a:rPr lang="en-US" altLang="ko-KR" sz="2400" dirty="0"/>
              <a:t>       </a:t>
            </a:r>
            <a:r>
              <a:rPr lang="en-US" altLang="ko-KR" sz="2400" dirty="0" err="1"/>
              <a:t>xsi:schemaLocation</a:t>
            </a:r>
            <a:r>
              <a:rPr lang="en-US" altLang="ko-KR" sz="2400" dirty="0"/>
              <a:t>="http://www.springframework.org/schema/mvc </a:t>
            </a:r>
            <a:endParaRPr lang="ko-KR" altLang="ko-KR" sz="2400" dirty="0"/>
          </a:p>
          <a:p>
            <a:r>
              <a:rPr lang="en-US" altLang="ko-KR" sz="2400" dirty="0"/>
              <a:t>               http://www.springframework.org/schema/mvc/spring-mvc-4.2.xsd</a:t>
            </a:r>
            <a:endParaRPr lang="ko-KR" altLang="ko-KR" sz="2400" dirty="0"/>
          </a:p>
          <a:p>
            <a:r>
              <a:rPr lang="en-US" altLang="ko-KR" sz="2400" dirty="0"/>
              <a:t>               http://www.springframework.org/schema/beans</a:t>
            </a:r>
            <a:endParaRPr lang="ko-KR" altLang="ko-KR" sz="2400" dirty="0"/>
          </a:p>
          <a:p>
            <a:r>
              <a:rPr lang="en-US" altLang="ko-KR" sz="2400" dirty="0"/>
              <a:t>               http://</a:t>
            </a:r>
            <a:r>
              <a:rPr lang="en-US" altLang="ko-KR" sz="2400" dirty="0" smtClean="0"/>
              <a:t>www.springframework.org/schema/beans/spring-beans.xsd"&gt;</a:t>
            </a:r>
            <a:endParaRPr lang="ko-KR" altLang="ko-KR" sz="2400" dirty="0"/>
          </a:p>
          <a:p>
            <a:r>
              <a:rPr lang="en-US" altLang="ko-KR" sz="2400" dirty="0"/>
              <a:t> </a:t>
            </a:r>
            <a:endParaRPr lang="ko-KR" altLang="ko-KR" sz="2400" dirty="0"/>
          </a:p>
          <a:p>
            <a:pPr lvl="2"/>
            <a:r>
              <a:rPr lang="en-US" altLang="ko-KR" sz="2400" dirty="0" smtClean="0"/>
              <a:t>&lt;</a:t>
            </a:r>
            <a:r>
              <a:rPr lang="en-US" altLang="ko-KR" sz="2400" dirty="0" err="1"/>
              <a:t>context:component-scan</a:t>
            </a:r>
            <a:r>
              <a:rPr lang="en-US" altLang="ko-KR" sz="2400" dirty="0"/>
              <a:t> base-package="</a:t>
            </a:r>
            <a:r>
              <a:rPr lang="en-US" altLang="ko-KR" sz="2400" dirty="0" err="1" smtClean="0"/>
              <a:t>com.springbook.view</a:t>
            </a:r>
            <a:r>
              <a:rPr lang="en-US" altLang="ko-KR" sz="2400" dirty="0" smtClean="0"/>
              <a:t>“/&gt;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	</a:t>
            </a:r>
          </a:p>
          <a:p>
            <a:r>
              <a:rPr lang="en-US" altLang="ko-KR" sz="2400" dirty="0"/>
              <a:t>	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&lt;</a:t>
            </a:r>
            <a:r>
              <a:rPr lang="en-US" altLang="ko-KR" sz="2400" b="1" dirty="0" err="1" smtClean="0">
                <a:solidFill>
                  <a:srgbClr val="7030A0"/>
                </a:solidFill>
              </a:rPr>
              <a:t>mvc:annotation-driven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/&gt;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dirty="0"/>
              <a:t> </a:t>
            </a:r>
            <a:endParaRPr lang="ko-KR" altLang="ko-KR" sz="2400" dirty="0"/>
          </a:p>
          <a:p>
            <a:r>
              <a:rPr lang="en-US" altLang="ko-KR" sz="2400" dirty="0"/>
              <a:t>&lt;/beans&gt;</a:t>
            </a:r>
            <a:endParaRPr lang="ko-KR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553269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Exception Handler </a:t>
            </a:r>
            <a:r>
              <a:rPr lang="ko-KR" altLang="en-US" dirty="0" smtClean="0"/>
              <a:t>작성</a:t>
            </a:r>
            <a:r>
              <a:rPr lang="en-US" altLang="ko-KR" dirty="0" smtClean="0"/>
              <a:t>(CommonExcpetionHandler.java)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4" y="671691"/>
            <a:ext cx="1188027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rgbClr val="7030A0"/>
                </a:solidFill>
              </a:rPr>
              <a:t>@</a:t>
            </a:r>
            <a:r>
              <a:rPr lang="en-US" altLang="ko-KR" sz="2200" b="1" dirty="0" err="1">
                <a:solidFill>
                  <a:srgbClr val="7030A0"/>
                </a:solidFill>
              </a:rPr>
              <a:t>ControllerAdvice</a:t>
            </a:r>
            <a:r>
              <a:rPr lang="en-US" altLang="ko-KR" sz="2200" b="1" dirty="0">
                <a:solidFill>
                  <a:srgbClr val="7030A0"/>
                </a:solidFill>
              </a:rPr>
              <a:t>("</a:t>
            </a:r>
            <a:r>
              <a:rPr lang="en-US" altLang="ko-KR" sz="2200" b="1" dirty="0" err="1">
                <a:solidFill>
                  <a:srgbClr val="7030A0"/>
                </a:solidFill>
              </a:rPr>
              <a:t>com.springbook.view</a:t>
            </a:r>
            <a:r>
              <a:rPr lang="en-US" altLang="ko-KR" sz="2200" b="1" dirty="0">
                <a:solidFill>
                  <a:srgbClr val="7030A0"/>
                </a:solidFill>
              </a:rPr>
              <a:t>")</a:t>
            </a:r>
            <a:endParaRPr lang="ko-KR" altLang="ko-KR" sz="2200" b="1" dirty="0">
              <a:solidFill>
                <a:srgbClr val="7030A0"/>
              </a:solidFill>
            </a:endParaRPr>
          </a:p>
          <a:p>
            <a:r>
              <a:rPr lang="en-US" altLang="ko-KR" sz="2200" dirty="0"/>
              <a:t>public class </a:t>
            </a:r>
            <a:r>
              <a:rPr lang="en-US" altLang="ko-KR" sz="2200" dirty="0" err="1"/>
              <a:t>CommonExceptionHandler</a:t>
            </a:r>
            <a:r>
              <a:rPr lang="en-US" altLang="ko-KR" sz="2200" dirty="0"/>
              <a:t> </a:t>
            </a:r>
            <a:r>
              <a:rPr lang="en-US" altLang="ko-KR" sz="2200" dirty="0" smtClean="0"/>
              <a:t>{</a:t>
            </a:r>
            <a:r>
              <a:rPr lang="en-US" altLang="ko-KR" sz="2200" dirty="0"/>
              <a:t> </a:t>
            </a:r>
            <a:endParaRPr lang="ko-KR" altLang="ko-KR" sz="2200" dirty="0"/>
          </a:p>
          <a:p>
            <a:r>
              <a:rPr lang="en-US" altLang="ko-KR" sz="2200" dirty="0"/>
              <a:t>    </a:t>
            </a:r>
            <a:r>
              <a:rPr lang="en-US" altLang="ko-KR" sz="2200" dirty="0" smtClean="0"/>
              <a:t>	</a:t>
            </a:r>
            <a:r>
              <a:rPr lang="en-US" altLang="ko-KR" sz="22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2200" b="1" dirty="0" err="1">
                <a:solidFill>
                  <a:srgbClr val="7030A0"/>
                </a:solidFill>
              </a:rPr>
              <a:t>ExceptionHandler</a:t>
            </a:r>
            <a:r>
              <a:rPr lang="en-US" altLang="ko-KR" sz="2200" b="1" dirty="0">
                <a:solidFill>
                  <a:srgbClr val="7030A0"/>
                </a:solidFill>
              </a:rPr>
              <a:t>(</a:t>
            </a:r>
            <a:r>
              <a:rPr lang="en-US" altLang="ko-KR" sz="2200" b="1" dirty="0" err="1">
                <a:solidFill>
                  <a:srgbClr val="7030A0"/>
                </a:solidFill>
              </a:rPr>
              <a:t>ArithmeticException.class</a:t>
            </a:r>
            <a:r>
              <a:rPr lang="en-US" altLang="ko-KR" sz="2200" b="1" dirty="0">
                <a:solidFill>
                  <a:srgbClr val="7030A0"/>
                </a:solidFill>
              </a:rPr>
              <a:t>)</a:t>
            </a:r>
            <a:endParaRPr lang="ko-KR" altLang="ko-KR" sz="2200" b="1" dirty="0">
              <a:solidFill>
                <a:srgbClr val="7030A0"/>
              </a:solidFill>
            </a:endParaRPr>
          </a:p>
          <a:p>
            <a:r>
              <a:rPr lang="en-US" altLang="ko-KR" sz="2200" dirty="0"/>
              <a:t>    </a:t>
            </a:r>
            <a:r>
              <a:rPr lang="en-US" altLang="ko-KR" sz="2200" dirty="0" smtClean="0"/>
              <a:t>	public </a:t>
            </a:r>
            <a:r>
              <a:rPr lang="en-US" altLang="ko-KR" sz="2200" dirty="0" err="1"/>
              <a:t>ModelAndView</a:t>
            </a:r>
            <a:r>
              <a:rPr lang="en-US" altLang="ko-KR" sz="2200" dirty="0"/>
              <a:t> </a:t>
            </a:r>
            <a:r>
              <a:rPr lang="en-US" altLang="ko-KR" sz="2200" dirty="0" err="1"/>
              <a:t>handleArithmeticException</a:t>
            </a:r>
            <a:r>
              <a:rPr lang="en-US" altLang="ko-KR" sz="2200" dirty="0"/>
              <a:t>(Exception e) {</a:t>
            </a:r>
            <a:endParaRPr lang="ko-KR" altLang="ko-KR" sz="2200" dirty="0"/>
          </a:p>
          <a:p>
            <a:r>
              <a:rPr lang="en-US" altLang="ko-KR" sz="2200" dirty="0"/>
              <a:t>        </a:t>
            </a:r>
            <a:r>
              <a:rPr lang="en-US" altLang="ko-KR" sz="2200" dirty="0" smtClean="0"/>
              <a:t>		</a:t>
            </a:r>
            <a:r>
              <a:rPr lang="en-US" altLang="ko-KR" sz="2200" dirty="0" err="1" smtClean="0"/>
              <a:t>ModelAndView</a:t>
            </a:r>
            <a:r>
              <a:rPr lang="en-US" altLang="ko-KR" sz="2200" dirty="0" smtClean="0"/>
              <a:t> </a:t>
            </a:r>
            <a:r>
              <a:rPr lang="en-US" altLang="ko-KR" sz="2200" dirty="0" err="1"/>
              <a:t>mav</a:t>
            </a:r>
            <a:r>
              <a:rPr lang="en-US" altLang="ko-KR" sz="2200" dirty="0"/>
              <a:t> = new </a:t>
            </a:r>
            <a:r>
              <a:rPr lang="en-US" altLang="ko-KR" sz="2200" dirty="0" err="1"/>
              <a:t>ModelAndView</a:t>
            </a:r>
            <a:r>
              <a:rPr lang="en-US" altLang="ko-KR" sz="2200" dirty="0"/>
              <a:t>();</a:t>
            </a:r>
            <a:endParaRPr lang="ko-KR" altLang="ko-KR" sz="2200" dirty="0"/>
          </a:p>
          <a:p>
            <a:r>
              <a:rPr lang="en-US" altLang="ko-KR" sz="2200" dirty="0"/>
              <a:t>        </a:t>
            </a:r>
            <a:r>
              <a:rPr lang="en-US" altLang="ko-KR" sz="2200" dirty="0" smtClean="0"/>
              <a:t>		</a:t>
            </a:r>
            <a:r>
              <a:rPr lang="en-US" altLang="ko-KR" sz="2200" dirty="0" err="1" smtClean="0"/>
              <a:t>mav.addObject</a:t>
            </a:r>
            <a:r>
              <a:rPr lang="en-US" altLang="ko-KR" sz="2200" dirty="0"/>
              <a:t>("exception", e);</a:t>
            </a:r>
            <a:endParaRPr lang="ko-KR" altLang="ko-KR" sz="2200" dirty="0"/>
          </a:p>
          <a:p>
            <a:r>
              <a:rPr lang="en-US" altLang="ko-KR" sz="2200" dirty="0"/>
              <a:t>        </a:t>
            </a:r>
            <a:r>
              <a:rPr lang="en-US" altLang="ko-KR" sz="2200" dirty="0" smtClean="0"/>
              <a:t>		</a:t>
            </a:r>
            <a:r>
              <a:rPr lang="en-US" altLang="ko-KR" sz="2200" b="1" dirty="0" err="1" smtClean="0">
                <a:solidFill>
                  <a:srgbClr val="7030A0"/>
                </a:solidFill>
              </a:rPr>
              <a:t>mav.setViewName</a:t>
            </a:r>
            <a:r>
              <a:rPr lang="en-US" altLang="ko-KR" sz="2200" b="1" dirty="0">
                <a:solidFill>
                  <a:srgbClr val="7030A0"/>
                </a:solidFill>
              </a:rPr>
              <a:t>("/common/</a:t>
            </a:r>
            <a:r>
              <a:rPr lang="en-US" altLang="ko-KR" sz="2200" b="1" dirty="0" err="1">
                <a:solidFill>
                  <a:srgbClr val="7030A0"/>
                </a:solidFill>
              </a:rPr>
              <a:t>arithmeticError.jsp</a:t>
            </a:r>
            <a:r>
              <a:rPr lang="en-US" altLang="ko-KR" sz="2200" b="1" dirty="0">
                <a:solidFill>
                  <a:srgbClr val="7030A0"/>
                </a:solidFill>
              </a:rPr>
              <a:t>");</a:t>
            </a:r>
            <a:endParaRPr lang="ko-KR" altLang="ko-KR" sz="2200" b="1" dirty="0">
              <a:solidFill>
                <a:srgbClr val="7030A0"/>
              </a:solidFill>
            </a:endParaRPr>
          </a:p>
          <a:p>
            <a:r>
              <a:rPr lang="en-US" altLang="ko-KR" sz="2200" dirty="0"/>
              <a:t>        </a:t>
            </a:r>
            <a:r>
              <a:rPr lang="en-US" altLang="ko-KR" sz="2200" dirty="0" smtClean="0"/>
              <a:t>		return </a:t>
            </a:r>
            <a:r>
              <a:rPr lang="en-US" altLang="ko-KR" sz="2200" dirty="0" err="1"/>
              <a:t>mav</a:t>
            </a:r>
            <a:r>
              <a:rPr lang="en-US" altLang="ko-KR" sz="2200" dirty="0"/>
              <a:t>;</a:t>
            </a:r>
            <a:endParaRPr lang="ko-KR" altLang="ko-KR" sz="2200" dirty="0"/>
          </a:p>
          <a:p>
            <a:r>
              <a:rPr lang="en-US" altLang="ko-KR" sz="2200" dirty="0"/>
              <a:t>    </a:t>
            </a:r>
            <a:r>
              <a:rPr lang="en-US" altLang="ko-KR" sz="2200" dirty="0" smtClean="0"/>
              <a:t>	}</a:t>
            </a:r>
            <a:endParaRPr lang="ko-KR" altLang="ko-KR" sz="2200" dirty="0"/>
          </a:p>
          <a:p>
            <a:r>
              <a:rPr lang="en-US" altLang="ko-KR" sz="2200" dirty="0"/>
              <a:t>    </a:t>
            </a:r>
            <a:r>
              <a:rPr lang="en-US" altLang="ko-KR" sz="2200" dirty="0" smtClean="0"/>
              <a:t>    </a:t>
            </a:r>
            <a:endParaRPr lang="ko-KR" altLang="ko-KR" sz="2200" dirty="0"/>
          </a:p>
          <a:p>
            <a:r>
              <a:rPr lang="en-US" altLang="ko-KR" sz="2200" dirty="0"/>
              <a:t>    </a:t>
            </a:r>
            <a:r>
              <a:rPr lang="en-US" altLang="ko-KR" sz="2200" dirty="0" smtClean="0"/>
              <a:t>	</a:t>
            </a:r>
            <a:r>
              <a:rPr lang="en-US" altLang="ko-KR" sz="22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2200" b="1" dirty="0" err="1">
                <a:solidFill>
                  <a:srgbClr val="7030A0"/>
                </a:solidFill>
              </a:rPr>
              <a:t>ExceptionHandler</a:t>
            </a:r>
            <a:r>
              <a:rPr lang="en-US" altLang="ko-KR" sz="2200" b="1" dirty="0">
                <a:solidFill>
                  <a:srgbClr val="7030A0"/>
                </a:solidFill>
              </a:rPr>
              <a:t>(</a:t>
            </a:r>
            <a:r>
              <a:rPr lang="en-US" altLang="ko-KR" sz="2200" b="1" dirty="0" err="1">
                <a:solidFill>
                  <a:srgbClr val="7030A0"/>
                </a:solidFill>
              </a:rPr>
              <a:t>Exception.class</a:t>
            </a:r>
            <a:r>
              <a:rPr lang="en-US" altLang="ko-KR" sz="2200" b="1" dirty="0">
                <a:solidFill>
                  <a:srgbClr val="7030A0"/>
                </a:solidFill>
              </a:rPr>
              <a:t>)</a:t>
            </a:r>
            <a:endParaRPr lang="ko-KR" altLang="ko-KR" sz="2200" b="1" dirty="0">
              <a:solidFill>
                <a:srgbClr val="7030A0"/>
              </a:solidFill>
            </a:endParaRPr>
          </a:p>
          <a:p>
            <a:r>
              <a:rPr lang="en-US" altLang="ko-KR" sz="2200" dirty="0"/>
              <a:t>    </a:t>
            </a:r>
            <a:r>
              <a:rPr lang="en-US" altLang="ko-KR" sz="2200" dirty="0" smtClean="0"/>
              <a:t>	public </a:t>
            </a:r>
            <a:r>
              <a:rPr lang="en-US" altLang="ko-KR" sz="2200" dirty="0" err="1"/>
              <a:t>ModelAndView</a:t>
            </a:r>
            <a:r>
              <a:rPr lang="en-US" altLang="ko-KR" sz="2200" dirty="0"/>
              <a:t> </a:t>
            </a:r>
            <a:r>
              <a:rPr lang="en-US" altLang="ko-KR" sz="2200" dirty="0" err="1"/>
              <a:t>handleException</a:t>
            </a:r>
            <a:r>
              <a:rPr lang="en-US" altLang="ko-KR" sz="2200" dirty="0"/>
              <a:t>(Exception e) {</a:t>
            </a:r>
            <a:endParaRPr lang="ko-KR" altLang="ko-KR" sz="2200" dirty="0"/>
          </a:p>
          <a:p>
            <a:r>
              <a:rPr lang="en-US" altLang="ko-KR" sz="2200" dirty="0"/>
              <a:t>        </a:t>
            </a:r>
            <a:r>
              <a:rPr lang="en-US" altLang="ko-KR" sz="2200" dirty="0" smtClean="0"/>
              <a:t>		</a:t>
            </a:r>
            <a:r>
              <a:rPr lang="en-US" altLang="ko-KR" sz="2200" dirty="0" err="1" smtClean="0"/>
              <a:t>ModelAndView</a:t>
            </a:r>
            <a:r>
              <a:rPr lang="en-US" altLang="ko-KR" sz="2200" dirty="0" smtClean="0"/>
              <a:t> </a:t>
            </a:r>
            <a:r>
              <a:rPr lang="en-US" altLang="ko-KR" sz="2200" dirty="0" err="1"/>
              <a:t>mav</a:t>
            </a:r>
            <a:r>
              <a:rPr lang="en-US" altLang="ko-KR" sz="2200" dirty="0"/>
              <a:t> = new </a:t>
            </a:r>
            <a:r>
              <a:rPr lang="en-US" altLang="ko-KR" sz="2200" dirty="0" err="1"/>
              <a:t>ModelAndView</a:t>
            </a:r>
            <a:r>
              <a:rPr lang="en-US" altLang="ko-KR" sz="2200" dirty="0"/>
              <a:t>();</a:t>
            </a:r>
            <a:endParaRPr lang="ko-KR" altLang="ko-KR" sz="2200" dirty="0"/>
          </a:p>
          <a:p>
            <a:r>
              <a:rPr lang="en-US" altLang="ko-KR" sz="2200" dirty="0"/>
              <a:t>        </a:t>
            </a:r>
            <a:r>
              <a:rPr lang="en-US" altLang="ko-KR" sz="2200" dirty="0" smtClean="0"/>
              <a:t>		</a:t>
            </a:r>
            <a:r>
              <a:rPr lang="en-US" altLang="ko-KR" sz="2200" dirty="0" err="1" smtClean="0"/>
              <a:t>mav.addObject</a:t>
            </a:r>
            <a:r>
              <a:rPr lang="en-US" altLang="ko-KR" sz="2200" dirty="0"/>
              <a:t>("exception", e);</a:t>
            </a:r>
            <a:endParaRPr lang="ko-KR" altLang="ko-KR" sz="2200" dirty="0"/>
          </a:p>
          <a:p>
            <a:r>
              <a:rPr lang="en-US" altLang="ko-KR" sz="2200" dirty="0"/>
              <a:t>        </a:t>
            </a:r>
            <a:r>
              <a:rPr lang="en-US" altLang="ko-KR" sz="2200" dirty="0" smtClean="0"/>
              <a:t>		</a:t>
            </a:r>
            <a:r>
              <a:rPr lang="en-US" altLang="ko-KR" sz="2200" b="1" dirty="0" err="1" smtClean="0">
                <a:solidFill>
                  <a:srgbClr val="7030A0"/>
                </a:solidFill>
              </a:rPr>
              <a:t>mav.setViewName</a:t>
            </a:r>
            <a:r>
              <a:rPr lang="en-US" altLang="ko-KR" sz="2200" b="1" dirty="0">
                <a:solidFill>
                  <a:srgbClr val="7030A0"/>
                </a:solidFill>
              </a:rPr>
              <a:t>("/common/</a:t>
            </a:r>
            <a:r>
              <a:rPr lang="en-US" altLang="ko-KR" sz="2200" b="1" dirty="0" err="1">
                <a:solidFill>
                  <a:srgbClr val="7030A0"/>
                </a:solidFill>
              </a:rPr>
              <a:t>error.jsp</a:t>
            </a:r>
            <a:r>
              <a:rPr lang="en-US" altLang="ko-KR" sz="2200" b="1" dirty="0">
                <a:solidFill>
                  <a:srgbClr val="7030A0"/>
                </a:solidFill>
              </a:rPr>
              <a:t>");</a:t>
            </a:r>
            <a:endParaRPr lang="ko-KR" altLang="ko-KR" sz="2200" b="1" dirty="0">
              <a:solidFill>
                <a:srgbClr val="7030A0"/>
              </a:solidFill>
            </a:endParaRPr>
          </a:p>
          <a:p>
            <a:r>
              <a:rPr lang="en-US" altLang="ko-KR" sz="2200" dirty="0"/>
              <a:t>        </a:t>
            </a:r>
            <a:r>
              <a:rPr lang="en-US" altLang="ko-KR" sz="2200" dirty="0" smtClean="0"/>
              <a:t>		return </a:t>
            </a:r>
            <a:r>
              <a:rPr lang="en-US" altLang="ko-KR" sz="2200" dirty="0" err="1"/>
              <a:t>mav</a:t>
            </a:r>
            <a:r>
              <a:rPr lang="en-US" altLang="ko-KR" sz="2200" dirty="0"/>
              <a:t>;</a:t>
            </a:r>
            <a:endParaRPr lang="ko-KR" altLang="ko-KR" sz="2200" dirty="0"/>
          </a:p>
          <a:p>
            <a:r>
              <a:rPr lang="en-US" altLang="ko-KR" sz="2200" dirty="0"/>
              <a:t>    </a:t>
            </a:r>
            <a:r>
              <a:rPr lang="en-US" altLang="ko-KR" sz="2200" dirty="0" smtClean="0"/>
              <a:t>	}</a:t>
            </a:r>
            <a:endParaRPr lang="ko-KR" altLang="ko-KR" sz="2200" dirty="0"/>
          </a:p>
          <a:p>
            <a:r>
              <a:rPr lang="en-US" altLang="ko-KR" sz="2200" dirty="0" smtClean="0"/>
              <a:t>}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0459162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Exception Handler </a:t>
            </a:r>
            <a:r>
              <a:rPr lang="en-US" altLang="ko-KR" dirty="0" smtClean="0"/>
              <a:t>Annotation</a:t>
            </a:r>
          </a:p>
          <a:p>
            <a:endParaRPr lang="en-US" altLang="ko-KR" dirty="0"/>
          </a:p>
          <a:p>
            <a:pPr lvl="1"/>
            <a:r>
              <a:rPr lang="en-US" altLang="ko-KR" dirty="0" smtClean="0"/>
              <a:t>@</a:t>
            </a:r>
            <a:r>
              <a:rPr lang="en-US" altLang="ko-KR" dirty="0" err="1"/>
              <a:t>ControllerAdvice</a:t>
            </a:r>
            <a:r>
              <a:rPr lang="en-US" altLang="ko-KR" dirty="0"/>
              <a:t>("</a:t>
            </a:r>
            <a:r>
              <a:rPr lang="en-US" altLang="ko-KR" dirty="0" err="1"/>
              <a:t>com.springbook.view</a:t>
            </a:r>
            <a:r>
              <a:rPr lang="en-US" altLang="ko-KR" dirty="0"/>
              <a:t>")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CommonExceptionHandler</a:t>
            </a:r>
            <a:r>
              <a:rPr lang="en-US" altLang="ko-KR" dirty="0" smtClean="0"/>
              <a:t> </a:t>
            </a:r>
            <a:r>
              <a:rPr lang="ko-KR" altLang="ko-KR" dirty="0" smtClean="0"/>
              <a:t>객체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생성하는 </a:t>
            </a:r>
            <a:r>
              <a:rPr lang="en-US" altLang="ko-KR" dirty="0" smtClean="0"/>
              <a:t>Annotation</a:t>
            </a:r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- "</a:t>
            </a:r>
            <a:r>
              <a:rPr lang="en-US" altLang="ko-KR" dirty="0" err="1"/>
              <a:t>com.springbook.view</a:t>
            </a:r>
            <a:r>
              <a:rPr lang="en-US" altLang="ko-KR" dirty="0"/>
              <a:t>" </a:t>
            </a:r>
            <a:r>
              <a:rPr lang="ko-KR" altLang="ko-KR" dirty="0"/>
              <a:t>패키지로 시작하는 컨트롤러에서 </a:t>
            </a:r>
            <a:r>
              <a:rPr lang="ko-KR" altLang="ko-KR" dirty="0" smtClean="0"/>
              <a:t>예외 발생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ko-KR" dirty="0" smtClean="0"/>
              <a:t> </a:t>
            </a:r>
            <a:r>
              <a:rPr lang="en-US" altLang="ko-KR" dirty="0"/>
              <a:t>@</a:t>
            </a:r>
            <a:r>
              <a:rPr lang="en-US" altLang="ko-KR" dirty="0" err="1"/>
              <a:t>ExceptionHandler</a:t>
            </a:r>
            <a:r>
              <a:rPr lang="en-US" altLang="ko-KR" dirty="0"/>
              <a:t> </a:t>
            </a:r>
            <a:r>
              <a:rPr lang="ko-KR" altLang="ko-KR" dirty="0" err="1"/>
              <a:t>어노테이션으로</a:t>
            </a:r>
            <a:r>
              <a:rPr lang="ko-KR" altLang="ko-KR" dirty="0"/>
              <a:t> 지정한 </a:t>
            </a:r>
            <a:r>
              <a:rPr lang="ko-KR" altLang="ko-KR" dirty="0" err="1" smtClean="0"/>
              <a:t>메소드</a:t>
            </a:r>
            <a:r>
              <a:rPr lang="ko-KR" altLang="ko-KR" dirty="0" smtClean="0"/>
              <a:t> 실행</a:t>
            </a:r>
            <a:r>
              <a:rPr lang="en-US" altLang="ko-KR" dirty="0" smtClean="0"/>
              <a:t> </a:t>
            </a:r>
          </a:p>
          <a:p>
            <a:pPr lvl="1"/>
            <a:endParaRPr lang="ko-KR" altLang="ko-KR" dirty="0"/>
          </a:p>
          <a:p>
            <a:pPr lvl="1"/>
            <a:r>
              <a:rPr lang="en-US" altLang="ko-KR" dirty="0" err="1" smtClean="0"/>
              <a:t>ArithmeticException</a:t>
            </a:r>
            <a:r>
              <a:rPr lang="ko-KR" altLang="ko-KR" dirty="0"/>
              <a:t>이 발생하면 </a:t>
            </a:r>
            <a:r>
              <a:rPr lang="en-US" altLang="ko-KR" dirty="0" err="1"/>
              <a:t>handleArithmeticException</a:t>
            </a:r>
            <a:r>
              <a:rPr lang="en-US" altLang="ko-KR" dirty="0"/>
              <a:t>( ) </a:t>
            </a:r>
            <a:r>
              <a:rPr lang="ko-KR" altLang="ko-KR" dirty="0" err="1" smtClean="0"/>
              <a:t>메소드</a:t>
            </a:r>
            <a:r>
              <a:rPr lang="ko-KR" altLang="ko-KR" dirty="0" smtClean="0"/>
              <a:t> 실행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 smtClean="0"/>
              <a:t>handleException</a:t>
            </a:r>
            <a:r>
              <a:rPr lang="en-US" altLang="ko-KR" dirty="0"/>
              <a:t>( ) </a:t>
            </a:r>
            <a:r>
              <a:rPr lang="ko-KR" altLang="ko-KR" dirty="0" err="1" smtClean="0"/>
              <a:t>메소드</a:t>
            </a:r>
            <a:r>
              <a:rPr lang="ko-KR" altLang="en-US" dirty="0" err="1" smtClean="0"/>
              <a:t>는</a:t>
            </a:r>
            <a:r>
              <a:rPr lang="ko-KR" altLang="ko-KR" dirty="0" smtClean="0"/>
              <a:t> 기본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예외 </a:t>
            </a:r>
            <a:r>
              <a:rPr lang="ko-KR" altLang="en-US" dirty="0" err="1" smtClean="0"/>
              <a:t>핸들러</a:t>
            </a:r>
            <a:r>
              <a:rPr lang="en-US" altLang="ko-KR" dirty="0" smtClean="0"/>
              <a:t> </a:t>
            </a:r>
          </a:p>
          <a:p>
            <a:pPr lvl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3454144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XML </a:t>
            </a:r>
            <a:r>
              <a:rPr lang="ko-KR" altLang="en-US" dirty="0"/>
              <a:t>기반 </a:t>
            </a:r>
            <a:r>
              <a:rPr lang="en-US" altLang="ko-KR" dirty="0"/>
              <a:t>(presentation-layer.xml) 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856357"/>
            <a:ext cx="1188027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7030A0"/>
                </a:solidFill>
              </a:rPr>
              <a:t>&lt;</a:t>
            </a:r>
            <a:r>
              <a:rPr lang="en-US" altLang="ko-KR" sz="2400" b="1" dirty="0">
                <a:solidFill>
                  <a:srgbClr val="7030A0"/>
                </a:solidFill>
              </a:rPr>
              <a:t>bean id="</a:t>
            </a:r>
            <a:r>
              <a:rPr lang="en-US" altLang="ko-KR" sz="2400" b="1" dirty="0" err="1">
                <a:solidFill>
                  <a:srgbClr val="7030A0"/>
                </a:solidFill>
              </a:rPr>
              <a:t>exceptionResolver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" </a:t>
            </a:r>
          </a:p>
          <a:p>
            <a:r>
              <a:rPr lang="en-US" altLang="ko-KR" sz="2400" b="1" dirty="0" smtClean="0">
                <a:solidFill>
                  <a:srgbClr val="7030A0"/>
                </a:solidFill>
              </a:rPr>
              <a:t>class</a:t>
            </a:r>
            <a:r>
              <a:rPr lang="en-US" altLang="ko-KR" sz="2400" b="1" dirty="0">
                <a:solidFill>
                  <a:srgbClr val="7030A0"/>
                </a:solidFill>
              </a:rPr>
              <a:t>="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org.springframework.web.servlet.handler.SimpleMappingExceptionResolver</a:t>
            </a:r>
            <a:r>
              <a:rPr lang="en-US" altLang="ko-KR" sz="2400" b="1" dirty="0">
                <a:solidFill>
                  <a:srgbClr val="7030A0"/>
                </a:solidFill>
              </a:rPr>
              <a:t>"&gt;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dirty="0"/>
              <a:t>        &lt;property name="</a:t>
            </a:r>
            <a:r>
              <a:rPr lang="en-US" altLang="ko-KR" sz="2400" dirty="0" err="1"/>
              <a:t>exceptionMappings</a:t>
            </a:r>
            <a:r>
              <a:rPr lang="en-US" altLang="ko-KR" sz="2400" dirty="0"/>
              <a:t>"&gt;</a:t>
            </a:r>
            <a:endParaRPr lang="ko-KR" altLang="ko-KR" sz="2400" dirty="0"/>
          </a:p>
          <a:p>
            <a:r>
              <a:rPr lang="en-US" altLang="ko-KR" sz="2400" b="1" dirty="0">
                <a:solidFill>
                  <a:srgbClr val="7030A0"/>
                </a:solidFill>
              </a:rPr>
              <a:t>        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	&lt;</a:t>
            </a:r>
            <a:r>
              <a:rPr lang="en-US" altLang="ko-KR" sz="2400" b="1" dirty="0">
                <a:solidFill>
                  <a:srgbClr val="7030A0"/>
                </a:solidFill>
              </a:rPr>
              <a:t>props&gt;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b="1" dirty="0">
                <a:solidFill>
                  <a:srgbClr val="7030A0"/>
                </a:solidFill>
              </a:rPr>
              <a:t>            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		&lt;</a:t>
            </a:r>
            <a:r>
              <a:rPr lang="en-US" altLang="ko-KR" sz="2400" b="1" dirty="0">
                <a:solidFill>
                  <a:srgbClr val="7030A0"/>
                </a:solidFill>
              </a:rPr>
              <a:t>prop key="</a:t>
            </a:r>
            <a:r>
              <a:rPr lang="en-US" altLang="ko-KR" sz="2400" b="1" dirty="0" err="1">
                <a:solidFill>
                  <a:srgbClr val="7030A0"/>
                </a:solidFill>
              </a:rPr>
              <a:t>java.lang.ArithmeticException</a:t>
            </a:r>
            <a:r>
              <a:rPr lang="en-US" altLang="ko-KR" sz="2400" b="1" dirty="0">
                <a:solidFill>
                  <a:srgbClr val="7030A0"/>
                </a:solidFill>
              </a:rPr>
              <a:t>"&gt;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b="1" dirty="0">
                <a:solidFill>
                  <a:srgbClr val="7030A0"/>
                </a:solidFill>
              </a:rPr>
              <a:t>                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		common/</a:t>
            </a:r>
            <a:r>
              <a:rPr lang="en-US" altLang="ko-KR" sz="2400" b="1" dirty="0" err="1" smtClean="0">
                <a:solidFill>
                  <a:srgbClr val="7030A0"/>
                </a:solidFill>
              </a:rPr>
              <a:t>arithmeticError.jsp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b="1" dirty="0">
                <a:solidFill>
                  <a:srgbClr val="7030A0"/>
                </a:solidFill>
              </a:rPr>
              <a:t>            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		&lt;/</a:t>
            </a:r>
            <a:r>
              <a:rPr lang="en-US" altLang="ko-KR" sz="2400" b="1" dirty="0">
                <a:solidFill>
                  <a:srgbClr val="7030A0"/>
                </a:solidFill>
              </a:rPr>
              <a:t>prop&gt;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b="1" dirty="0">
                <a:solidFill>
                  <a:srgbClr val="7030A0"/>
                </a:solidFill>
              </a:rPr>
              <a:t>            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		&lt;</a:t>
            </a:r>
            <a:r>
              <a:rPr lang="en-US" altLang="ko-KR" sz="2400" b="1" dirty="0">
                <a:solidFill>
                  <a:srgbClr val="7030A0"/>
                </a:solidFill>
              </a:rPr>
              <a:t>prop key="</a:t>
            </a:r>
            <a:r>
              <a:rPr lang="en-US" altLang="ko-KR" sz="2400" b="1" dirty="0" err="1">
                <a:solidFill>
                  <a:srgbClr val="7030A0"/>
                </a:solidFill>
              </a:rPr>
              <a:t>java.lang.NullPointerException</a:t>
            </a:r>
            <a:r>
              <a:rPr lang="en-US" altLang="ko-KR" sz="2400" b="1" dirty="0">
                <a:solidFill>
                  <a:srgbClr val="7030A0"/>
                </a:solidFill>
              </a:rPr>
              <a:t>"&gt;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b="1" dirty="0">
                <a:solidFill>
                  <a:srgbClr val="7030A0"/>
                </a:solidFill>
              </a:rPr>
              <a:t>                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		common/</a:t>
            </a:r>
            <a:r>
              <a:rPr lang="en-US" altLang="ko-KR" sz="2400" b="1" dirty="0" err="1" smtClean="0">
                <a:solidFill>
                  <a:srgbClr val="7030A0"/>
                </a:solidFill>
              </a:rPr>
              <a:t>nullPointerError.jsp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b="1" dirty="0">
                <a:solidFill>
                  <a:srgbClr val="7030A0"/>
                </a:solidFill>
              </a:rPr>
              <a:t>            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		&lt;/</a:t>
            </a:r>
            <a:r>
              <a:rPr lang="en-US" altLang="ko-KR" sz="2400" b="1" dirty="0">
                <a:solidFill>
                  <a:srgbClr val="7030A0"/>
                </a:solidFill>
              </a:rPr>
              <a:t>prop&gt;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b="1" dirty="0">
                <a:solidFill>
                  <a:srgbClr val="7030A0"/>
                </a:solidFill>
              </a:rPr>
              <a:t>        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	&lt;/</a:t>
            </a:r>
            <a:r>
              <a:rPr lang="en-US" altLang="ko-KR" sz="2400" b="1" dirty="0">
                <a:solidFill>
                  <a:srgbClr val="7030A0"/>
                </a:solidFill>
              </a:rPr>
              <a:t>props&gt;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dirty="0"/>
              <a:t>        &lt;/property&gt;</a:t>
            </a:r>
            <a:endParaRPr lang="ko-KR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        </a:t>
            </a:r>
            <a:r>
              <a:rPr lang="en-US" altLang="ko-KR" sz="2400" dirty="0"/>
              <a:t>&lt;property name="</a:t>
            </a:r>
            <a:r>
              <a:rPr lang="en-US" altLang="ko-KR" sz="2400" dirty="0" err="1"/>
              <a:t>defaultErrorView</a:t>
            </a:r>
            <a:r>
              <a:rPr lang="en-US" altLang="ko-KR" sz="2400" dirty="0"/>
              <a:t>" value="common/</a:t>
            </a:r>
            <a:r>
              <a:rPr lang="en-US" altLang="ko-KR" sz="2400" dirty="0" err="1"/>
              <a:t>error.jsp</a:t>
            </a:r>
            <a:r>
              <a:rPr lang="en-US" altLang="ko-KR" sz="2400" dirty="0"/>
              <a:t>" /&gt;</a:t>
            </a:r>
            <a:endParaRPr lang="ko-KR" altLang="ko-KR" sz="2400" dirty="0"/>
          </a:p>
          <a:p>
            <a:r>
              <a:rPr lang="en-US" altLang="ko-KR" sz="2400" dirty="0" smtClean="0"/>
              <a:t>&lt;/</a:t>
            </a:r>
            <a:r>
              <a:rPr lang="en-US" altLang="ko-KR" sz="2400" dirty="0"/>
              <a:t>bean&gt;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449804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ko-KR" altLang="en-US" sz="8800" dirty="0" smtClean="0"/>
              <a:t>다국어</a:t>
            </a:r>
            <a:r>
              <a:rPr lang="en-US" altLang="ko-KR" sz="8800" dirty="0" smtClean="0"/>
              <a:t>(</a:t>
            </a:r>
            <a:r>
              <a:rPr lang="ko-KR" altLang="en-US" sz="8800" dirty="0" smtClean="0"/>
              <a:t>국제화</a:t>
            </a:r>
            <a:r>
              <a:rPr lang="en-US" altLang="ko-KR" sz="8800" dirty="0" smtClean="0"/>
              <a:t>)</a:t>
            </a:r>
            <a:endParaRPr lang="en-US" altLang="ko-KR" sz="4000" dirty="0" smtClean="0"/>
          </a:p>
        </p:txBody>
      </p:sp>
    </p:spTree>
    <p:extLst>
      <p:ext uri="{BB962C8B-B14F-4D97-AF65-F5344CB8AC3E}">
        <p14:creationId xmlns:p14="http://schemas.microsoft.com/office/powerpoint/2010/main" val="684282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@Controller Annotation</a:t>
            </a:r>
          </a:p>
          <a:p>
            <a:endParaRPr lang="en-US" altLang="ko-KR" dirty="0"/>
          </a:p>
          <a:p>
            <a:pPr lvl="1"/>
            <a:r>
              <a:rPr lang="en-US" altLang="ko-KR" dirty="0" smtClean="0"/>
              <a:t>@Controller</a:t>
            </a:r>
            <a:r>
              <a:rPr lang="ko-KR" altLang="en-US" dirty="0" smtClean="0"/>
              <a:t>가 붙은 클래스를 메모리에 생성하고 </a:t>
            </a:r>
            <a:r>
              <a:rPr lang="en-US" altLang="ko-KR" dirty="0" smtClean="0"/>
              <a:t>Controller </a:t>
            </a:r>
            <a:r>
              <a:rPr lang="ko-KR" altLang="en-US" dirty="0" smtClean="0"/>
              <a:t>객체로 인식하도록 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Controller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POJO(Plain Old Java Object) </a:t>
            </a:r>
            <a:r>
              <a:rPr lang="ko-KR" altLang="en-US" dirty="0" smtClean="0"/>
              <a:t>스타일로 코딩할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61948" y="3086526"/>
            <a:ext cx="50687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7030A0"/>
                </a:solidFill>
              </a:rPr>
              <a:t>@Controller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dirty="0"/>
              <a:t>public class </a:t>
            </a:r>
            <a:r>
              <a:rPr lang="en-US" altLang="ko-KR" sz="2400" dirty="0" err="1"/>
              <a:t>InsertBoardController</a:t>
            </a:r>
            <a:r>
              <a:rPr lang="en-US" altLang="ko-KR" sz="2400" dirty="0"/>
              <a:t> {</a:t>
            </a:r>
            <a:endParaRPr lang="ko-KR" altLang="ko-KR" sz="2400" dirty="0"/>
          </a:p>
          <a:p>
            <a:r>
              <a:rPr lang="en-US" altLang="ko-KR" sz="2400" dirty="0"/>
              <a:t> </a:t>
            </a:r>
            <a:endParaRPr lang="ko-KR" altLang="ko-KR" sz="2400" dirty="0"/>
          </a:p>
          <a:p>
            <a:r>
              <a:rPr lang="en-US" altLang="ko-KR" sz="2400" dirty="0" smtClean="0"/>
              <a:t>}</a:t>
            </a:r>
            <a:endParaRPr lang="ko-KR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4357510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Message </a:t>
            </a:r>
            <a:r>
              <a:rPr lang="ko-KR" altLang="en-US" dirty="0" smtClean="0"/>
              <a:t>파일 작성</a:t>
            </a:r>
            <a:endParaRPr lang="ko-KR" altLang="en-US" dirty="0"/>
          </a:p>
        </p:txBody>
      </p:sp>
      <p:pic>
        <p:nvPicPr>
          <p:cNvPr id="4098" name="그림 34" descr="메시지 파일 위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05" y="752908"/>
            <a:ext cx="6136368" cy="3783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904044" y="997527"/>
            <a:ext cx="61375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# </a:t>
            </a:r>
            <a:r>
              <a:rPr lang="en-US" altLang="ko-KR" sz="2400" dirty="0" err="1"/>
              <a:t>login.jsp</a:t>
            </a:r>
            <a:endParaRPr lang="ko-KR" altLang="ko-KR" sz="2400" dirty="0"/>
          </a:p>
          <a:p>
            <a:r>
              <a:rPr lang="en-US" altLang="ko-KR" sz="2400" dirty="0" err="1"/>
              <a:t>message.user.login.title</a:t>
            </a:r>
            <a:r>
              <a:rPr lang="en-US" altLang="ko-KR" sz="2400" dirty="0"/>
              <a:t>=LOGIN</a:t>
            </a:r>
            <a:endParaRPr lang="ko-KR" altLang="ko-KR" sz="2400" dirty="0"/>
          </a:p>
          <a:p>
            <a:r>
              <a:rPr lang="en-US" altLang="ko-KR" sz="2400" dirty="0"/>
              <a:t>message.user.login.id=ID</a:t>
            </a:r>
            <a:endParaRPr lang="ko-KR" altLang="ko-KR" sz="2400" dirty="0"/>
          </a:p>
          <a:p>
            <a:r>
              <a:rPr lang="en-US" altLang="ko-KR" sz="2400" dirty="0" err="1"/>
              <a:t>message.user.login.password</a:t>
            </a:r>
            <a:r>
              <a:rPr lang="en-US" altLang="ko-KR" sz="2400" dirty="0"/>
              <a:t>=PASSWORD</a:t>
            </a:r>
            <a:endParaRPr lang="ko-KR" altLang="ko-KR" sz="2400" dirty="0"/>
          </a:p>
          <a:p>
            <a:r>
              <a:rPr lang="en-US" altLang="ko-KR" sz="2400" dirty="0" err="1"/>
              <a:t>message.user.login.loginBtn</a:t>
            </a:r>
            <a:r>
              <a:rPr lang="en-US" altLang="ko-KR" sz="2400" dirty="0"/>
              <a:t>=LOG-IN</a:t>
            </a:r>
            <a:endParaRPr lang="ko-KR" altLang="ko-KR" sz="2400" dirty="0"/>
          </a:p>
          <a:p>
            <a:r>
              <a:rPr lang="en-US" altLang="ko-KR" sz="2400" dirty="0"/>
              <a:t> </a:t>
            </a:r>
            <a:endParaRPr lang="ko-KR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711705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err="1" smtClean="0"/>
              <a:t>MessageSource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등록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938151"/>
            <a:ext cx="118802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&lt;!-- </a:t>
            </a:r>
            <a:r>
              <a:rPr lang="en-US" altLang="ko-KR" sz="2400" dirty="0" err="1"/>
              <a:t>MessageSource</a:t>
            </a:r>
            <a:r>
              <a:rPr lang="en-US" altLang="ko-KR" sz="2400" dirty="0"/>
              <a:t> </a:t>
            </a:r>
            <a:r>
              <a:rPr lang="ar-SA" altLang="ko-KR" sz="2400" dirty="0"/>
              <a:t>등록</a:t>
            </a:r>
            <a:r>
              <a:rPr lang="en-US" altLang="ko-KR" sz="2400" dirty="0"/>
              <a:t> --&gt;</a:t>
            </a:r>
            <a:endParaRPr lang="ko-KR" altLang="ko-KR" sz="2400" dirty="0"/>
          </a:p>
          <a:p>
            <a:r>
              <a:rPr lang="en-US" altLang="ko-KR" sz="2400" dirty="0" smtClean="0"/>
              <a:t>&lt;</a:t>
            </a:r>
            <a:r>
              <a:rPr lang="en-US" altLang="ko-KR" sz="2400" dirty="0"/>
              <a:t>bean id="</a:t>
            </a:r>
            <a:r>
              <a:rPr lang="en-US" altLang="ko-KR" sz="2400" dirty="0" err="1"/>
              <a:t>messageSource</a:t>
            </a:r>
            <a:r>
              <a:rPr lang="en-US" altLang="ko-KR" sz="2400" dirty="0"/>
              <a:t>"</a:t>
            </a:r>
            <a:endParaRPr lang="ko-KR" altLang="ko-KR" sz="2400" dirty="0"/>
          </a:p>
          <a:p>
            <a:r>
              <a:rPr lang="en-US" altLang="ko-KR" sz="2400" dirty="0"/>
              <a:t>        class="org.springframework.context.support.ResourceBundleMessageSource"&gt;</a:t>
            </a:r>
            <a:endParaRPr lang="ko-KR" altLang="ko-KR" sz="2400" dirty="0"/>
          </a:p>
          <a:p>
            <a:r>
              <a:rPr lang="en-US" altLang="ko-KR" sz="2400" dirty="0" smtClean="0"/>
              <a:t>	&lt;</a:t>
            </a:r>
            <a:r>
              <a:rPr lang="en-US" altLang="ko-KR" sz="2400" dirty="0"/>
              <a:t>property name="</a:t>
            </a:r>
            <a:r>
              <a:rPr lang="en-US" altLang="ko-KR" sz="2400" dirty="0" err="1"/>
              <a:t>basenames</a:t>
            </a:r>
            <a:r>
              <a:rPr lang="en-US" altLang="ko-KR" sz="2400" dirty="0"/>
              <a:t>"&gt;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		&lt;</a:t>
            </a:r>
            <a:r>
              <a:rPr lang="en-US" altLang="ko-KR" sz="2400" dirty="0"/>
              <a:t>list&gt;</a:t>
            </a:r>
            <a:endParaRPr lang="ko-KR" altLang="ko-KR" sz="2400" dirty="0"/>
          </a:p>
          <a:p>
            <a:r>
              <a:rPr lang="en-US" altLang="ko-KR" sz="2400" dirty="0"/>
              <a:t>                </a:t>
            </a:r>
            <a:r>
              <a:rPr lang="en-US" altLang="ko-KR" sz="2400" dirty="0" smtClean="0"/>
              <a:t>		&lt;value&gt;</a:t>
            </a:r>
            <a:r>
              <a:rPr lang="en-US" altLang="ko-KR" sz="2400" dirty="0" err="1" smtClean="0"/>
              <a:t>message.messageSource</a:t>
            </a:r>
            <a:r>
              <a:rPr lang="en-US" altLang="ko-KR" sz="2400" dirty="0"/>
              <a:t>&lt;/value&gt;</a:t>
            </a:r>
            <a:endParaRPr lang="ko-KR" altLang="ko-KR" sz="2400" dirty="0"/>
          </a:p>
          <a:p>
            <a:r>
              <a:rPr lang="en-US" altLang="ko-KR" sz="2400" dirty="0"/>
              <a:t>            </a:t>
            </a:r>
            <a:r>
              <a:rPr lang="en-US" altLang="ko-KR" sz="2400" dirty="0" smtClean="0"/>
              <a:t>	&lt;/</a:t>
            </a:r>
            <a:r>
              <a:rPr lang="en-US" altLang="ko-KR" sz="2400" dirty="0"/>
              <a:t>list&gt;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	&lt;/</a:t>
            </a:r>
            <a:r>
              <a:rPr lang="en-US" altLang="ko-KR" sz="2400" dirty="0"/>
              <a:t>property&gt;    </a:t>
            </a:r>
            <a:endParaRPr lang="ko-KR" altLang="ko-KR" sz="2400" dirty="0"/>
          </a:p>
          <a:p>
            <a:r>
              <a:rPr lang="en-US" altLang="ko-KR" sz="2400" dirty="0" smtClean="0"/>
              <a:t>&lt;/</a:t>
            </a:r>
            <a:r>
              <a:rPr lang="en-US" altLang="ko-KR" sz="2400" dirty="0"/>
              <a:t>bean</a:t>
            </a:r>
            <a:r>
              <a:rPr lang="en-US" altLang="ko-KR" sz="2400" dirty="0" smtClean="0"/>
              <a:t>&gt;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08249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err="1" smtClean="0"/>
              <a:t>LocaleResolver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등록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93661"/>
              </p:ext>
            </p:extLst>
          </p:nvPr>
        </p:nvGraphicFramePr>
        <p:xfrm>
          <a:off x="161305" y="1292086"/>
          <a:ext cx="11880273" cy="4279765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4493822">
                  <a:extLst>
                    <a:ext uri="{9D8B030D-6E8A-4147-A177-3AD203B41FA5}">
                      <a16:colId xmlns:a16="http://schemas.microsoft.com/office/drawing/2014/main" xmlns="" val="2854130071"/>
                    </a:ext>
                  </a:extLst>
                </a:gridCol>
                <a:gridCol w="7386451">
                  <a:extLst>
                    <a:ext uri="{9D8B030D-6E8A-4147-A177-3AD203B41FA5}">
                      <a16:colId xmlns:a16="http://schemas.microsoft.com/office/drawing/2014/main" xmlns="" val="399343441"/>
                    </a:ext>
                  </a:extLst>
                </a:gridCol>
              </a:tblGrid>
              <a:tr h="53497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</a:rPr>
                        <a:t>LocaleResolver</a:t>
                      </a:r>
                      <a:r>
                        <a:rPr lang="en-US" sz="2400" kern="100" dirty="0">
                          <a:effectLst/>
                        </a:rPr>
                        <a:t> </a:t>
                      </a:r>
                      <a:r>
                        <a:rPr lang="ko-KR" sz="2400" kern="100" dirty="0">
                          <a:effectLst/>
                        </a:rPr>
                        <a:t>종류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기능 설명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633821689"/>
                  </a:ext>
                </a:extLst>
              </a:tr>
              <a:tr h="1069941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AcceptHeaderLocaleResolver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>
                          <a:effectLst/>
                        </a:rPr>
                        <a:t>브라우저에서 전송된 </a:t>
                      </a:r>
                      <a:r>
                        <a:rPr lang="en-US" sz="2400" kern="100">
                          <a:effectLst/>
                        </a:rPr>
                        <a:t>HTTP </a:t>
                      </a:r>
                      <a:r>
                        <a:rPr lang="ko-KR" sz="2400" kern="100">
                          <a:effectLst/>
                        </a:rPr>
                        <a:t>요청 헤더에서</a:t>
                      </a:r>
                      <a:r>
                        <a:rPr lang="en-US" sz="2400" kern="100">
                          <a:effectLst/>
                        </a:rPr>
                        <a:t> Accept-Language</a:t>
                      </a:r>
                      <a:r>
                        <a:rPr lang="ko-KR" sz="2400" kern="100">
                          <a:effectLst/>
                        </a:rPr>
                        <a:t>에 설정된</a:t>
                      </a:r>
                      <a:r>
                        <a:rPr lang="en-US" sz="2400" kern="100">
                          <a:effectLst/>
                        </a:rPr>
                        <a:t> Locale</a:t>
                      </a:r>
                      <a:r>
                        <a:rPr lang="ko-KR" sz="2400" kern="100">
                          <a:effectLst/>
                        </a:rPr>
                        <a:t>로 메시지를 적용한다</a:t>
                      </a:r>
                      <a:r>
                        <a:rPr lang="en-US" sz="2400" kern="100">
                          <a:effectLst/>
                        </a:rPr>
                        <a:t>.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76471452"/>
                  </a:ext>
                </a:extLst>
              </a:tr>
              <a:tr h="1069941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CookieLocaleResolver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Cookie</a:t>
                      </a:r>
                      <a:r>
                        <a:rPr lang="ko-KR" sz="2400" kern="100">
                          <a:effectLst/>
                        </a:rPr>
                        <a:t>에 저장된</a:t>
                      </a:r>
                      <a:r>
                        <a:rPr lang="en-US" sz="2400" kern="100">
                          <a:effectLst/>
                        </a:rPr>
                        <a:t> Locale </a:t>
                      </a:r>
                      <a:r>
                        <a:rPr lang="ko-KR" sz="2400" kern="100">
                          <a:effectLst/>
                        </a:rPr>
                        <a:t>정보를 추출하여 메시지를 적용한다</a:t>
                      </a:r>
                      <a:r>
                        <a:rPr lang="en-US" sz="2400" kern="100">
                          <a:effectLst/>
                        </a:rPr>
                        <a:t>. 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424666447"/>
                  </a:ext>
                </a:extLst>
              </a:tr>
              <a:tr h="1069941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SessionLocaleResolver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HttpSession</a:t>
                      </a:r>
                      <a:r>
                        <a:rPr lang="ko-KR" sz="2400" kern="100">
                          <a:effectLst/>
                        </a:rPr>
                        <a:t>에 저장된 </a:t>
                      </a:r>
                      <a:r>
                        <a:rPr lang="en-US" sz="2400" kern="100">
                          <a:effectLst/>
                        </a:rPr>
                        <a:t>Locale </a:t>
                      </a:r>
                      <a:r>
                        <a:rPr lang="ko-KR" sz="2400" kern="100">
                          <a:effectLst/>
                        </a:rPr>
                        <a:t>정보를 추출하여 메시지를 적용한다</a:t>
                      </a:r>
                      <a:r>
                        <a:rPr lang="en-US" sz="2400" kern="100">
                          <a:effectLst/>
                        </a:rPr>
                        <a:t>.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61575955"/>
                  </a:ext>
                </a:extLst>
              </a:tr>
              <a:tr h="534971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FixedLocaleResolver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웹 요청과 무관하게 특정</a:t>
                      </a:r>
                      <a:r>
                        <a:rPr lang="en-US" sz="2400" kern="100" dirty="0">
                          <a:effectLst/>
                        </a:rPr>
                        <a:t> Locale</a:t>
                      </a:r>
                      <a:r>
                        <a:rPr lang="ko-KR" sz="2400" kern="100" dirty="0">
                          <a:effectLst/>
                        </a:rPr>
                        <a:t>로 고정한다</a:t>
                      </a:r>
                      <a:r>
                        <a:rPr lang="en-US" sz="2400" kern="100" dirty="0">
                          <a:effectLst/>
                        </a:rPr>
                        <a:t>.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146093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11903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Locale </a:t>
            </a:r>
            <a:r>
              <a:rPr lang="ko-KR" altLang="en-US" dirty="0" smtClean="0"/>
              <a:t>변경하기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731666"/>
            <a:ext cx="1188027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&lt;?xml version="1.0" encoding="UTF-8"?&gt;</a:t>
            </a:r>
            <a:endParaRPr lang="ko-KR" altLang="ko-KR" sz="2400" dirty="0"/>
          </a:p>
          <a:p>
            <a:r>
              <a:rPr lang="en-US" altLang="ko-KR" sz="2400" dirty="0"/>
              <a:t>&lt;beans </a:t>
            </a:r>
            <a:r>
              <a:rPr lang="en-US" altLang="ko-KR" sz="2400" b="1" dirty="0" err="1" smtClean="0">
                <a:solidFill>
                  <a:srgbClr val="FF0000"/>
                </a:solidFill>
              </a:rPr>
              <a:t>mvc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네임스페이스 등록</a:t>
            </a:r>
            <a:r>
              <a:rPr lang="en-US" altLang="ko-KR" sz="2400" dirty="0" smtClean="0"/>
              <a:t>&gt;</a:t>
            </a:r>
            <a:endParaRPr lang="ko-KR" altLang="ko-KR" sz="2400" dirty="0"/>
          </a:p>
          <a:p>
            <a:r>
              <a:rPr lang="en-US" altLang="ko-KR" sz="2400" dirty="0"/>
              <a:t> </a:t>
            </a:r>
            <a:endParaRPr lang="ko-KR" altLang="ko-KR" sz="2400" dirty="0"/>
          </a:p>
          <a:p>
            <a:r>
              <a:rPr lang="en-US" altLang="ko-KR" sz="2400" dirty="0"/>
              <a:t>    &lt;!-- </a:t>
            </a:r>
            <a:r>
              <a:rPr lang="en-US" altLang="ko-KR" sz="2400" dirty="0" err="1"/>
              <a:t>LocaleResolver</a:t>
            </a:r>
            <a:r>
              <a:rPr lang="en-US" altLang="ko-KR" sz="2400" dirty="0"/>
              <a:t> </a:t>
            </a:r>
            <a:r>
              <a:rPr lang="ar-SA" altLang="ko-KR" sz="2400" dirty="0"/>
              <a:t>등록</a:t>
            </a:r>
            <a:r>
              <a:rPr lang="en-US" altLang="ko-KR" sz="2400" dirty="0"/>
              <a:t> --&gt;</a:t>
            </a:r>
            <a:endParaRPr lang="ko-KR" altLang="ko-KR" sz="2400" dirty="0"/>
          </a:p>
          <a:p>
            <a:r>
              <a:rPr lang="en-US" altLang="ko-KR" sz="2400" dirty="0"/>
              <a:t>    &lt;bean id="</a:t>
            </a:r>
            <a:r>
              <a:rPr lang="en-US" altLang="ko-KR" sz="2400" dirty="0" err="1"/>
              <a:t>localeResolver</a:t>
            </a:r>
            <a:r>
              <a:rPr lang="en-US" altLang="ko-KR" sz="2400" dirty="0"/>
              <a:t>"</a:t>
            </a:r>
            <a:endParaRPr lang="ko-KR" altLang="ko-KR" sz="2400" dirty="0"/>
          </a:p>
          <a:p>
            <a:r>
              <a:rPr lang="en-US" altLang="ko-KR" sz="2400" dirty="0"/>
              <a:t>        class="org.springframework.web.servlet.i18n.SessionLocaleResolver"&gt;</a:t>
            </a:r>
            <a:endParaRPr lang="ko-KR" altLang="ko-KR" sz="2400" dirty="0"/>
          </a:p>
          <a:p>
            <a:r>
              <a:rPr lang="en-US" altLang="ko-KR" sz="2400" dirty="0"/>
              <a:t>    &lt;/bean&gt;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endParaRPr lang="ko-KR" altLang="ko-KR" sz="2400" dirty="0"/>
          </a:p>
          <a:p>
            <a:r>
              <a:rPr lang="en-US" altLang="ko-KR" sz="2400" dirty="0"/>
              <a:t>    &lt;!-- </a:t>
            </a:r>
            <a:r>
              <a:rPr lang="en-US" altLang="ko-KR" sz="2400" dirty="0" err="1"/>
              <a:t>LocaleChangeInterceptor</a:t>
            </a:r>
            <a:r>
              <a:rPr lang="en-US" altLang="ko-KR" sz="2400" dirty="0"/>
              <a:t> </a:t>
            </a:r>
            <a:r>
              <a:rPr lang="ar-SA" altLang="ko-KR" sz="2400" dirty="0"/>
              <a:t>등록</a:t>
            </a:r>
            <a:r>
              <a:rPr lang="en-US" altLang="ko-KR" sz="2400" dirty="0"/>
              <a:t> --&gt;</a:t>
            </a:r>
            <a:endParaRPr lang="ko-KR" altLang="ko-KR" sz="2400" dirty="0"/>
          </a:p>
          <a:p>
            <a:r>
              <a:rPr lang="en-US" altLang="ko-KR" sz="2400" b="1" dirty="0">
                <a:solidFill>
                  <a:srgbClr val="7030A0"/>
                </a:solidFill>
              </a:rPr>
              <a:t>    &lt;</a:t>
            </a:r>
            <a:r>
              <a:rPr lang="en-US" altLang="ko-KR" sz="2400" b="1" dirty="0" err="1">
                <a:solidFill>
                  <a:srgbClr val="7030A0"/>
                </a:solidFill>
              </a:rPr>
              <a:t>mvc:interceptors</a:t>
            </a:r>
            <a:r>
              <a:rPr lang="en-US" altLang="ko-KR" sz="2400" b="1" dirty="0">
                <a:solidFill>
                  <a:srgbClr val="7030A0"/>
                </a:solidFill>
              </a:rPr>
              <a:t>&gt;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b="1" dirty="0">
                <a:solidFill>
                  <a:srgbClr val="7030A0"/>
                </a:solidFill>
              </a:rPr>
              <a:t>        &lt;bean class="org.springframework.web.servlet.i18n.LocaleChangeInterceptor"&gt;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b="1" dirty="0">
                <a:solidFill>
                  <a:srgbClr val="7030A0"/>
                </a:solidFill>
              </a:rPr>
              <a:t>            &lt;property name="</a:t>
            </a:r>
            <a:r>
              <a:rPr lang="en-US" altLang="ko-KR" sz="2400" b="1" dirty="0" err="1">
                <a:solidFill>
                  <a:srgbClr val="7030A0"/>
                </a:solidFill>
              </a:rPr>
              <a:t>paramName</a:t>
            </a:r>
            <a:r>
              <a:rPr lang="en-US" altLang="ko-KR" sz="2400" b="1" dirty="0">
                <a:solidFill>
                  <a:srgbClr val="7030A0"/>
                </a:solidFill>
              </a:rPr>
              <a:t>" value="</a:t>
            </a:r>
            <a:r>
              <a:rPr lang="en-US" altLang="ko-KR" sz="2400" b="1" dirty="0" err="1">
                <a:solidFill>
                  <a:srgbClr val="7030A0"/>
                </a:solidFill>
              </a:rPr>
              <a:t>lang</a:t>
            </a:r>
            <a:r>
              <a:rPr lang="en-US" altLang="ko-KR" sz="2400" b="1" dirty="0">
                <a:solidFill>
                  <a:srgbClr val="7030A0"/>
                </a:solidFill>
              </a:rPr>
              <a:t>"/&gt;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b="1" dirty="0">
                <a:solidFill>
                  <a:srgbClr val="7030A0"/>
                </a:solidFill>
              </a:rPr>
              <a:t>        &lt;/bean&gt;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b="1" dirty="0">
                <a:solidFill>
                  <a:srgbClr val="7030A0"/>
                </a:solidFill>
              </a:rPr>
              <a:t>    &lt;/</a:t>
            </a:r>
            <a:r>
              <a:rPr lang="en-US" altLang="ko-KR" sz="2400" b="1" dirty="0" err="1">
                <a:solidFill>
                  <a:srgbClr val="7030A0"/>
                </a:solidFill>
              </a:rPr>
              <a:t>mvc:interceptors</a:t>
            </a:r>
            <a:r>
              <a:rPr lang="en-US" altLang="ko-KR" sz="2400" b="1" dirty="0">
                <a:solidFill>
                  <a:srgbClr val="7030A0"/>
                </a:solidFill>
              </a:rPr>
              <a:t>&gt;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dirty="0"/>
              <a:t>&lt;/beans</a:t>
            </a:r>
            <a:r>
              <a:rPr lang="en-US" altLang="ko-KR" sz="2400" dirty="0" smtClean="0"/>
              <a:t>&gt;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529536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 smtClean="0"/>
              <a:t>다국어 적용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800479"/>
            <a:ext cx="1188027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&lt;%@page </a:t>
            </a:r>
            <a:r>
              <a:rPr lang="en-US" altLang="ko-KR" sz="2400" dirty="0" err="1"/>
              <a:t>contentType</a:t>
            </a:r>
            <a:r>
              <a:rPr lang="en-US" altLang="ko-KR" sz="2400" dirty="0"/>
              <a:t>="text/html; charset=EUC-KR"%&gt;</a:t>
            </a:r>
            <a:endParaRPr lang="ko-KR" altLang="ko-KR" sz="2400" dirty="0"/>
          </a:p>
          <a:p>
            <a:r>
              <a:rPr lang="en-US" altLang="ko-KR" sz="2400" b="1" dirty="0">
                <a:solidFill>
                  <a:srgbClr val="7030A0"/>
                </a:solidFill>
              </a:rPr>
              <a:t>&lt;%@</a:t>
            </a:r>
            <a:r>
              <a:rPr lang="en-US" altLang="ko-KR" sz="2400" b="1" dirty="0" err="1">
                <a:solidFill>
                  <a:srgbClr val="7030A0"/>
                </a:solidFill>
              </a:rPr>
              <a:t>taglib</a:t>
            </a:r>
            <a:r>
              <a:rPr lang="en-US" altLang="ko-KR" sz="2400" b="1" dirty="0">
                <a:solidFill>
                  <a:srgbClr val="7030A0"/>
                </a:solidFill>
              </a:rPr>
              <a:t> </a:t>
            </a:r>
            <a:r>
              <a:rPr lang="en-US" altLang="ko-KR" sz="2400" b="1" dirty="0" err="1">
                <a:solidFill>
                  <a:srgbClr val="7030A0"/>
                </a:solidFill>
              </a:rPr>
              <a:t>uri</a:t>
            </a:r>
            <a:r>
              <a:rPr lang="en-US" altLang="ko-KR" sz="2400" b="1" dirty="0">
                <a:solidFill>
                  <a:srgbClr val="7030A0"/>
                </a:solidFill>
              </a:rPr>
              <a:t>="http://www.springframework.org/tags" prefix="spring" %&gt;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dirty="0"/>
              <a:t> </a:t>
            </a:r>
            <a:endParaRPr lang="ko-KR" altLang="ko-KR" sz="2400" dirty="0"/>
          </a:p>
          <a:p>
            <a:r>
              <a:rPr lang="en-US" altLang="ko-KR" sz="2400" dirty="0" smtClean="0"/>
              <a:t>&lt;</a:t>
            </a:r>
            <a:r>
              <a:rPr lang="en-US" altLang="ko-KR" sz="2400" dirty="0"/>
              <a:t>html&gt;</a:t>
            </a:r>
            <a:endParaRPr lang="ko-KR" altLang="ko-KR" sz="2400" dirty="0"/>
          </a:p>
          <a:p>
            <a:r>
              <a:rPr lang="en-US" altLang="ko-KR" sz="2400" dirty="0"/>
              <a:t>&lt;head&gt;</a:t>
            </a:r>
            <a:endParaRPr lang="ko-KR" altLang="ko-KR" sz="2400" dirty="0"/>
          </a:p>
          <a:p>
            <a:r>
              <a:rPr lang="en-US" altLang="ko-KR" sz="2400" dirty="0"/>
              <a:t>&lt;meta http-</a:t>
            </a:r>
            <a:r>
              <a:rPr lang="en-US" altLang="ko-KR" sz="2400" dirty="0" err="1"/>
              <a:t>equiv</a:t>
            </a:r>
            <a:r>
              <a:rPr lang="en-US" altLang="ko-KR" sz="2400" dirty="0"/>
              <a:t>="Content-Type" content="text/html; charset=EUC-KR"&gt;</a:t>
            </a:r>
            <a:endParaRPr lang="ko-KR" altLang="ko-KR" sz="2400" dirty="0"/>
          </a:p>
          <a:p>
            <a:r>
              <a:rPr lang="en-US" altLang="ko-KR" sz="2400" dirty="0"/>
              <a:t>&lt;title</a:t>
            </a:r>
            <a:r>
              <a:rPr lang="en-US" altLang="ko-KR" sz="2400" b="1" dirty="0">
                <a:solidFill>
                  <a:srgbClr val="7030A0"/>
                </a:solidFill>
              </a:rPr>
              <a:t>&gt;&lt;</a:t>
            </a:r>
            <a:r>
              <a:rPr lang="en-US" altLang="ko-KR" sz="2400" b="1" dirty="0" err="1">
                <a:solidFill>
                  <a:srgbClr val="7030A0"/>
                </a:solidFill>
              </a:rPr>
              <a:t>spring:message</a:t>
            </a:r>
            <a:r>
              <a:rPr lang="en-US" altLang="ko-KR" sz="2400" b="1" dirty="0">
                <a:solidFill>
                  <a:srgbClr val="7030A0"/>
                </a:solidFill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</a:rPr>
              <a:t>code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=</a:t>
            </a:r>
            <a:r>
              <a:rPr lang="en-US" altLang="ko-KR" sz="2400" b="1" dirty="0">
                <a:solidFill>
                  <a:srgbClr val="FF0000"/>
                </a:solidFill>
              </a:rPr>
              <a:t>"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Message Key"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/&gt;</a:t>
            </a:r>
            <a:r>
              <a:rPr lang="en-US" altLang="ko-KR" sz="2400" dirty="0" smtClean="0"/>
              <a:t>&lt;/</a:t>
            </a:r>
            <a:r>
              <a:rPr lang="en-US" altLang="ko-KR" sz="2400" dirty="0"/>
              <a:t>title&gt;</a:t>
            </a:r>
            <a:endParaRPr lang="ko-KR" altLang="ko-KR" sz="2400" dirty="0"/>
          </a:p>
          <a:p>
            <a:r>
              <a:rPr lang="en-US" altLang="ko-KR" sz="2400" dirty="0"/>
              <a:t>&lt;/head&gt;</a:t>
            </a:r>
            <a:endParaRPr lang="ko-KR" altLang="ko-KR" sz="2400" dirty="0"/>
          </a:p>
          <a:p>
            <a:r>
              <a:rPr lang="en-US" altLang="ko-KR" sz="2400" dirty="0"/>
              <a:t>&lt;body&gt;</a:t>
            </a:r>
            <a:endParaRPr lang="ko-KR" altLang="ko-KR" sz="2400" dirty="0"/>
          </a:p>
          <a:p>
            <a:r>
              <a:rPr lang="en-US" altLang="ko-KR" sz="2400" dirty="0"/>
              <a:t>&lt;center&gt;</a:t>
            </a:r>
            <a:endParaRPr lang="ko-KR" altLang="ko-KR" sz="2400" dirty="0"/>
          </a:p>
          <a:p>
            <a:r>
              <a:rPr lang="en-US" altLang="ko-KR" sz="2400" dirty="0" smtClean="0"/>
              <a:t>~~~</a:t>
            </a:r>
          </a:p>
          <a:p>
            <a:r>
              <a:rPr lang="en-US" altLang="ko-KR" sz="2400" dirty="0" smtClean="0"/>
              <a:t>&lt;/</a:t>
            </a:r>
            <a:r>
              <a:rPr lang="en-US" altLang="ko-KR" sz="2400" dirty="0"/>
              <a:t>center&gt;</a:t>
            </a:r>
            <a:endParaRPr lang="ko-KR" altLang="ko-KR" sz="2400" dirty="0"/>
          </a:p>
          <a:p>
            <a:r>
              <a:rPr lang="en-US" altLang="ko-KR" sz="2400" dirty="0"/>
              <a:t>&lt;/body</a:t>
            </a:r>
            <a:r>
              <a:rPr lang="en-US" altLang="ko-KR" sz="2400" dirty="0" smtClean="0"/>
              <a:t>&gt;</a:t>
            </a:r>
          </a:p>
          <a:p>
            <a:r>
              <a:rPr lang="en-US" altLang="ko-KR" sz="2400" dirty="0" smtClean="0"/>
              <a:t>&lt;/</a:t>
            </a:r>
            <a:r>
              <a:rPr lang="en-US" altLang="ko-KR" sz="2400" dirty="0"/>
              <a:t>html</a:t>
            </a:r>
            <a:r>
              <a:rPr lang="en-US" altLang="ko-KR" sz="2400" dirty="0" smtClean="0"/>
              <a:t>&gt;</a:t>
            </a:r>
            <a:endParaRPr lang="ko-KR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5209335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 smtClean="0"/>
              <a:t>JSON </a:t>
            </a:r>
            <a:r>
              <a:rPr lang="ko-KR" altLang="en-US" sz="8800" dirty="0" smtClean="0"/>
              <a:t>변환</a:t>
            </a:r>
            <a:endParaRPr lang="en-US" altLang="ko-KR" sz="4000" dirty="0" smtClean="0"/>
          </a:p>
        </p:txBody>
      </p:sp>
    </p:spTree>
    <p:extLst>
      <p:ext uri="{BB962C8B-B14F-4D97-AF65-F5344CB8AC3E}">
        <p14:creationId xmlns:p14="http://schemas.microsoft.com/office/powerpoint/2010/main" val="33960051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 smtClean="0"/>
              <a:t>라이브러리 추가 </a:t>
            </a:r>
            <a:r>
              <a:rPr lang="en-US" altLang="ko-KR" dirty="0" smtClean="0"/>
              <a:t>( pom.xml 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4" y="866898"/>
            <a:ext cx="118802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&lt;!-- </a:t>
            </a:r>
            <a:r>
              <a:rPr lang="en-US" altLang="ko-KR" sz="2400" dirty="0"/>
              <a:t>Jackson2 --&gt;</a:t>
            </a:r>
            <a:endParaRPr lang="ko-KR" altLang="ko-KR" sz="2400" dirty="0"/>
          </a:p>
          <a:p>
            <a:r>
              <a:rPr lang="en-US" altLang="ko-KR" sz="2400" dirty="0" smtClean="0"/>
              <a:t>&lt;</a:t>
            </a:r>
            <a:r>
              <a:rPr lang="en-US" altLang="ko-KR" sz="2400" dirty="0"/>
              <a:t>dependency&gt;</a:t>
            </a:r>
            <a:endParaRPr lang="ko-KR" altLang="ko-KR" sz="2400" dirty="0"/>
          </a:p>
          <a:p>
            <a:pPr lvl="1"/>
            <a:r>
              <a:rPr lang="en-US" altLang="ko-KR" sz="2400" dirty="0" smtClean="0"/>
              <a:t>	&lt;</a:t>
            </a:r>
            <a:r>
              <a:rPr lang="en-US" altLang="ko-KR" sz="2400" dirty="0" err="1"/>
              <a:t>groupId</a:t>
            </a:r>
            <a:r>
              <a:rPr lang="en-US" altLang="ko-KR" sz="2400" dirty="0"/>
              <a:t>&gt;</a:t>
            </a:r>
            <a:r>
              <a:rPr lang="en-US" altLang="ko-KR" sz="2400" dirty="0" err="1"/>
              <a:t>com.fasterxml.jackson.core</a:t>
            </a:r>
            <a:r>
              <a:rPr lang="en-US" altLang="ko-KR" sz="2400" dirty="0"/>
              <a:t>&lt;/</a:t>
            </a:r>
            <a:r>
              <a:rPr lang="en-US" altLang="ko-KR" sz="2400" dirty="0" err="1"/>
              <a:t>groupId</a:t>
            </a:r>
            <a:r>
              <a:rPr lang="en-US" altLang="ko-KR" sz="2400" dirty="0"/>
              <a:t>&gt;</a:t>
            </a:r>
            <a:endParaRPr lang="ko-KR" altLang="ko-KR" sz="2400" dirty="0"/>
          </a:p>
          <a:p>
            <a:r>
              <a:rPr lang="en-US" altLang="ko-KR" sz="2400" dirty="0" smtClean="0"/>
              <a:t>	&lt;</a:t>
            </a:r>
            <a:r>
              <a:rPr lang="en-US" altLang="ko-KR" sz="2400" dirty="0" err="1"/>
              <a:t>artifactId</a:t>
            </a:r>
            <a:r>
              <a:rPr lang="en-US" altLang="ko-KR" sz="2400" dirty="0"/>
              <a:t>&gt;</a:t>
            </a:r>
            <a:r>
              <a:rPr lang="en-US" altLang="ko-KR" sz="2400" dirty="0" err="1"/>
              <a:t>jackson-databind</a:t>
            </a:r>
            <a:r>
              <a:rPr lang="en-US" altLang="ko-KR" sz="2400" dirty="0"/>
              <a:t>&lt;/</a:t>
            </a:r>
            <a:r>
              <a:rPr lang="en-US" altLang="ko-KR" sz="2400" dirty="0" err="1"/>
              <a:t>artifactId</a:t>
            </a:r>
            <a:r>
              <a:rPr lang="en-US" altLang="ko-KR" sz="2400" dirty="0"/>
              <a:t>&gt;</a:t>
            </a:r>
            <a:endParaRPr lang="ko-KR" altLang="ko-KR" sz="2400" dirty="0"/>
          </a:p>
          <a:p>
            <a:r>
              <a:rPr lang="en-US" altLang="ko-KR" sz="2400" dirty="0" smtClean="0"/>
              <a:t>	&lt;</a:t>
            </a:r>
            <a:r>
              <a:rPr lang="en-US" altLang="ko-KR" sz="2400" dirty="0"/>
              <a:t>version&gt;2.7.2&lt;/version&gt;</a:t>
            </a:r>
            <a:endParaRPr lang="ko-KR" altLang="ko-KR" sz="2400" dirty="0"/>
          </a:p>
          <a:p>
            <a:r>
              <a:rPr lang="en-US" altLang="ko-KR" sz="2400" dirty="0" smtClean="0"/>
              <a:t>&lt;/</a:t>
            </a:r>
            <a:r>
              <a:rPr lang="en-US" altLang="ko-KR" sz="2400" dirty="0"/>
              <a:t>dependency&gt;</a:t>
            </a:r>
            <a:endParaRPr lang="ko-KR" altLang="en-US" sz="2400" dirty="0"/>
          </a:p>
        </p:txBody>
      </p:sp>
      <p:pic>
        <p:nvPicPr>
          <p:cNvPr id="6146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04" y="3325675"/>
            <a:ext cx="8985158" cy="2683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35872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HTTP </a:t>
            </a:r>
            <a:r>
              <a:rPr lang="ko-KR" altLang="en-US" dirty="0" smtClean="0"/>
              <a:t>응답 프로토콜 구조</a:t>
            </a:r>
            <a:endParaRPr lang="ko-KR" altLang="en-US" dirty="0"/>
          </a:p>
        </p:txBody>
      </p:sp>
      <p:pic>
        <p:nvPicPr>
          <p:cNvPr id="7170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05" y="1191986"/>
            <a:ext cx="11822133" cy="4479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00510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err="1" smtClean="0"/>
              <a:t>MessageConverter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등록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724395"/>
            <a:ext cx="1217532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&lt;?xml version="1.0" encoding="UTF-8"?&gt;</a:t>
            </a:r>
            <a:endParaRPr lang="ko-KR" altLang="ko-KR" sz="2400" dirty="0"/>
          </a:p>
          <a:p>
            <a:r>
              <a:rPr lang="en-US" altLang="ko-KR" sz="2400" dirty="0"/>
              <a:t>&lt;beans </a:t>
            </a:r>
            <a:r>
              <a:rPr lang="en-US" altLang="ko-KR" sz="2400" dirty="0" err="1"/>
              <a:t>xmlns</a:t>
            </a:r>
            <a:r>
              <a:rPr lang="en-US" altLang="ko-KR" sz="2400" dirty="0"/>
              <a:t>="http://www.springframework.org/schema/beans"</a:t>
            </a:r>
            <a:endParaRPr lang="ko-KR" altLang="ko-KR" sz="2400" dirty="0"/>
          </a:p>
          <a:p>
            <a:r>
              <a:rPr lang="en-US" altLang="ko-KR" sz="2400" dirty="0"/>
              <a:t>       </a:t>
            </a:r>
            <a:r>
              <a:rPr lang="en-US" altLang="ko-KR" sz="2400" dirty="0" err="1"/>
              <a:t>xmlns:xsi</a:t>
            </a:r>
            <a:r>
              <a:rPr lang="en-US" altLang="ko-KR" sz="2400" dirty="0"/>
              <a:t>="http://www.w3.org/2001/XMLSchema-instance"</a:t>
            </a:r>
            <a:endParaRPr lang="ko-KR" altLang="ko-KR" sz="2400" dirty="0"/>
          </a:p>
          <a:p>
            <a:r>
              <a:rPr lang="en-US" altLang="ko-KR" sz="2400" dirty="0"/>
              <a:t>       </a:t>
            </a:r>
            <a:r>
              <a:rPr lang="en-US" altLang="ko-KR" sz="2400" dirty="0" err="1"/>
              <a:t>xmlns:context</a:t>
            </a:r>
            <a:r>
              <a:rPr lang="en-US" altLang="ko-KR" sz="2400" dirty="0"/>
              <a:t>="http://www.springframework.org/schema/context"</a:t>
            </a:r>
            <a:endParaRPr lang="ko-KR" altLang="ko-KR" sz="2400" dirty="0"/>
          </a:p>
          <a:p>
            <a:r>
              <a:rPr lang="en-US" altLang="ko-KR" sz="2400" b="1" dirty="0">
                <a:solidFill>
                  <a:srgbClr val="7030A0"/>
                </a:solidFill>
              </a:rPr>
              <a:t>       </a:t>
            </a:r>
            <a:r>
              <a:rPr lang="en-US" altLang="ko-KR" sz="2400" b="1" dirty="0" err="1">
                <a:solidFill>
                  <a:srgbClr val="7030A0"/>
                </a:solidFill>
              </a:rPr>
              <a:t>xmlns:mvc</a:t>
            </a:r>
            <a:r>
              <a:rPr lang="en-US" altLang="ko-KR" sz="2400" b="1" dirty="0">
                <a:solidFill>
                  <a:srgbClr val="7030A0"/>
                </a:solidFill>
              </a:rPr>
              <a:t>="http://www.springframework.org/schema/mvc"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dirty="0"/>
              <a:t>       </a:t>
            </a:r>
            <a:r>
              <a:rPr lang="en-US" altLang="ko-KR" sz="2400" dirty="0" err="1"/>
              <a:t>xsi:schemaLocation</a:t>
            </a:r>
            <a:r>
              <a:rPr lang="en-US" altLang="ko-KR" sz="2400" dirty="0"/>
              <a:t>="</a:t>
            </a:r>
            <a:r>
              <a:rPr lang="en-US" altLang="ko-KR" sz="2400" b="1" dirty="0">
                <a:solidFill>
                  <a:srgbClr val="7030A0"/>
                </a:solidFill>
              </a:rPr>
              <a:t>http://www.springframework.org/schema/mvc 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b="1" dirty="0">
                <a:solidFill>
                  <a:srgbClr val="7030A0"/>
                </a:solidFill>
              </a:rPr>
              <a:t>               http://www.springframework.org/schema/mvc/spring-mvc-4.2.xsd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dirty="0"/>
              <a:t>               http://www.springframework.org/schema/beans </a:t>
            </a:r>
            <a:endParaRPr lang="ko-KR" altLang="ko-KR" sz="2400" dirty="0"/>
          </a:p>
          <a:p>
            <a:r>
              <a:rPr lang="en-US" altLang="ko-KR" sz="2400" dirty="0"/>
              <a:t>               http://www.springframework.org/schema/beans/spring-beans.xsd</a:t>
            </a:r>
            <a:endParaRPr lang="ko-KR" altLang="ko-KR" sz="2400" dirty="0"/>
          </a:p>
          <a:p>
            <a:r>
              <a:rPr lang="en-US" altLang="ko-KR" sz="2400" dirty="0"/>
              <a:t>               http://www.springframework.org/schema/context </a:t>
            </a:r>
            <a:endParaRPr lang="ko-KR" altLang="ko-KR" sz="2400" dirty="0"/>
          </a:p>
          <a:p>
            <a:r>
              <a:rPr lang="en-US" altLang="ko-KR" sz="2400" dirty="0"/>
              <a:t>               http://www.springframework.org/schema/context/spring-context-4.2.xsd"&gt;</a:t>
            </a:r>
            <a:endParaRPr lang="ko-KR" altLang="ko-KR" sz="2400" dirty="0"/>
          </a:p>
          <a:p>
            <a:r>
              <a:rPr lang="en-US" altLang="ko-KR" sz="2400" dirty="0"/>
              <a:t> </a:t>
            </a:r>
            <a:endParaRPr lang="ko-KR" altLang="ko-KR" sz="2400" dirty="0"/>
          </a:p>
          <a:p>
            <a:r>
              <a:rPr lang="en-US" altLang="ko-KR" sz="2400" dirty="0" smtClean="0"/>
              <a:t>	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&lt;</a:t>
            </a:r>
            <a:r>
              <a:rPr lang="en-US" altLang="ko-KR" sz="2400" b="1" dirty="0" err="1">
                <a:solidFill>
                  <a:srgbClr val="7030A0"/>
                </a:solidFill>
              </a:rPr>
              <a:t>mvc:annotation-driven</a:t>
            </a:r>
            <a:r>
              <a:rPr lang="en-US" altLang="ko-KR" sz="2400" b="1" dirty="0">
                <a:solidFill>
                  <a:srgbClr val="7030A0"/>
                </a:solidFill>
              </a:rPr>
              <a:t>&gt;&lt;/</a:t>
            </a:r>
            <a:r>
              <a:rPr lang="en-US" altLang="ko-KR" sz="2400" b="1" dirty="0" err="1">
                <a:solidFill>
                  <a:srgbClr val="7030A0"/>
                </a:solidFill>
              </a:rPr>
              <a:t>mvc:annotation-driven</a:t>
            </a:r>
            <a:r>
              <a:rPr lang="en-US" altLang="ko-KR" sz="2400" b="1" dirty="0">
                <a:solidFill>
                  <a:srgbClr val="7030A0"/>
                </a:solidFill>
              </a:rPr>
              <a:t>&gt;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&lt;/beans&gt;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013199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Controller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5747657" y="2541319"/>
            <a:ext cx="6151419" cy="482019"/>
          </a:xfrm>
          <a:prstGeom prst="wedgeRoundRectCallout">
            <a:avLst>
              <a:gd name="adj1" fmla="val -92462"/>
              <a:gd name="adj2" fmla="val 168577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2400" b="1" dirty="0" smtClean="0">
                <a:solidFill>
                  <a:schemeClr val="tx1"/>
                </a:solidFill>
              </a:rPr>
              <a:t>객체를 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HTTP </a:t>
            </a:r>
            <a:r>
              <a:rPr lang="ko-KR" altLang="ko-KR" sz="2400" b="1" dirty="0">
                <a:solidFill>
                  <a:schemeClr val="tx1"/>
                </a:solidFill>
              </a:rPr>
              <a:t>응답 </a:t>
            </a:r>
            <a:r>
              <a:rPr lang="ko-KR" altLang="ko-KR" sz="2400" b="1" dirty="0" smtClean="0">
                <a:solidFill>
                  <a:schemeClr val="tx1"/>
                </a:solidFill>
              </a:rPr>
              <a:t>몸체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(Body)</a:t>
            </a:r>
            <a:r>
              <a:rPr lang="ko-KR" altLang="ko-KR" sz="2400" b="1" dirty="0" smtClean="0">
                <a:solidFill>
                  <a:schemeClr val="tx1"/>
                </a:solidFill>
              </a:rPr>
              <a:t>로 변환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 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1304" y="771896"/>
            <a:ext cx="1188027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@</a:t>
            </a:r>
            <a:r>
              <a:rPr lang="en-US" altLang="ko-KR" sz="2400" dirty="0"/>
              <a:t>Controller</a:t>
            </a:r>
            <a:endParaRPr lang="ko-KR" altLang="ko-KR" sz="2400" dirty="0"/>
          </a:p>
          <a:p>
            <a:r>
              <a:rPr lang="en-US" altLang="ko-KR" sz="2400" dirty="0"/>
              <a:t>@</a:t>
            </a:r>
            <a:r>
              <a:rPr lang="en-US" altLang="ko-KR" sz="2400" dirty="0" err="1"/>
              <a:t>SessionAttributes</a:t>
            </a:r>
            <a:r>
              <a:rPr lang="en-US" altLang="ko-KR" sz="2400" dirty="0"/>
              <a:t>("board")</a:t>
            </a:r>
            <a:endParaRPr lang="ko-KR" altLang="ko-KR" sz="2400" dirty="0"/>
          </a:p>
          <a:p>
            <a:r>
              <a:rPr lang="en-US" altLang="ko-KR" sz="2400" dirty="0"/>
              <a:t>public class </a:t>
            </a:r>
            <a:r>
              <a:rPr lang="en-US" altLang="ko-KR" sz="2400" dirty="0" err="1"/>
              <a:t>BoardController</a:t>
            </a:r>
            <a:r>
              <a:rPr lang="en-US" altLang="ko-KR" sz="2400" dirty="0"/>
              <a:t> {</a:t>
            </a:r>
            <a:endParaRPr lang="ko-KR" altLang="ko-KR" sz="2400" dirty="0"/>
          </a:p>
          <a:p>
            <a:r>
              <a:rPr lang="en-US" altLang="ko-KR" sz="2400" dirty="0"/>
              <a:t>    @</a:t>
            </a:r>
            <a:r>
              <a:rPr lang="en-US" altLang="ko-KR" sz="2400" dirty="0" err="1"/>
              <a:t>Autowired</a:t>
            </a:r>
            <a:endParaRPr lang="ko-KR" altLang="ko-KR" sz="2400" dirty="0"/>
          </a:p>
          <a:p>
            <a:r>
              <a:rPr lang="en-US" altLang="ko-KR" sz="2400" dirty="0"/>
              <a:t>    private </a:t>
            </a:r>
            <a:r>
              <a:rPr lang="en-US" altLang="ko-KR" sz="2400" dirty="0" err="1"/>
              <a:t>BoardService</a:t>
            </a:r>
            <a:r>
              <a:rPr lang="en-US" altLang="ko-KR" sz="2400" dirty="0"/>
              <a:t> </a:t>
            </a:r>
            <a:r>
              <a:rPr lang="en-US" altLang="ko-KR" sz="2400" dirty="0" err="1"/>
              <a:t>boardService</a:t>
            </a:r>
            <a:r>
              <a:rPr lang="en-US" altLang="ko-KR" sz="2400" dirty="0"/>
              <a:t>;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endParaRPr lang="ko-KR" altLang="ko-KR" sz="2400" dirty="0"/>
          </a:p>
          <a:p>
            <a:r>
              <a:rPr lang="en-US" altLang="ko-KR" sz="2400" dirty="0"/>
              <a:t>    @</a:t>
            </a:r>
            <a:r>
              <a:rPr lang="en-US" altLang="ko-KR" sz="2400" dirty="0" err="1"/>
              <a:t>RequestMapping</a:t>
            </a:r>
            <a:r>
              <a:rPr lang="en-US" altLang="ko-KR" sz="2400" dirty="0"/>
              <a:t>("/dataTransform.do")</a:t>
            </a:r>
            <a:endParaRPr lang="ko-KR" altLang="ko-KR" sz="2400" dirty="0"/>
          </a:p>
          <a:p>
            <a:r>
              <a:rPr lang="en-US" altLang="ko-KR" sz="2400" b="1" dirty="0">
                <a:solidFill>
                  <a:srgbClr val="7030A0"/>
                </a:solidFill>
              </a:rPr>
              <a:t>    @</a:t>
            </a:r>
            <a:r>
              <a:rPr lang="en-US" altLang="ko-KR" sz="2400" b="1" dirty="0" err="1">
                <a:solidFill>
                  <a:srgbClr val="7030A0"/>
                </a:solidFill>
              </a:rPr>
              <a:t>ResponseBody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dirty="0"/>
              <a:t>    public List&lt;</a:t>
            </a:r>
            <a:r>
              <a:rPr lang="en-US" altLang="ko-KR" sz="2400" dirty="0" err="1"/>
              <a:t>BoardVO</a:t>
            </a:r>
            <a:r>
              <a:rPr lang="en-US" altLang="ko-KR" sz="2400" dirty="0"/>
              <a:t>&gt; </a:t>
            </a:r>
            <a:r>
              <a:rPr lang="en-US" altLang="ko-KR" sz="2400" b="1" dirty="0" err="1"/>
              <a:t>dataTransform</a:t>
            </a:r>
            <a:r>
              <a:rPr lang="en-US" altLang="ko-KR" sz="2400" dirty="0"/>
              <a:t>(</a:t>
            </a:r>
            <a:r>
              <a:rPr lang="en-US" altLang="ko-KR" sz="2400" dirty="0" err="1"/>
              <a:t>BoardVO</a:t>
            </a:r>
            <a:r>
              <a:rPr lang="en-US" altLang="ko-KR" sz="2400" dirty="0"/>
              <a:t> </a:t>
            </a:r>
            <a:r>
              <a:rPr lang="en-US" altLang="ko-KR" sz="2400" dirty="0" err="1"/>
              <a:t>vo</a:t>
            </a:r>
            <a:r>
              <a:rPr lang="en-US" altLang="ko-KR" sz="2400" dirty="0"/>
              <a:t>) {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err="1"/>
              <a:t>vo.setSearchCondition</a:t>
            </a:r>
            <a:r>
              <a:rPr lang="en-US" altLang="ko-KR" sz="2400" dirty="0"/>
              <a:t>("TITLE");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err="1"/>
              <a:t>vo.setSearchKeyword</a:t>
            </a:r>
            <a:r>
              <a:rPr lang="en-US" altLang="ko-KR" sz="2400" dirty="0"/>
              <a:t>("");</a:t>
            </a:r>
            <a:endParaRPr lang="ko-KR" altLang="ko-KR" sz="2400" dirty="0"/>
          </a:p>
          <a:p>
            <a:r>
              <a:rPr lang="en-US" altLang="ko-KR" sz="2400" dirty="0"/>
              <a:t>        List&lt;</a:t>
            </a:r>
            <a:r>
              <a:rPr lang="en-US" altLang="ko-KR" sz="2400" dirty="0" err="1"/>
              <a:t>BoardVO</a:t>
            </a:r>
            <a:r>
              <a:rPr lang="en-US" altLang="ko-KR" sz="2400" dirty="0"/>
              <a:t>&gt; </a:t>
            </a:r>
            <a:r>
              <a:rPr lang="en-US" altLang="ko-KR" sz="2400" dirty="0" err="1"/>
              <a:t>boardList</a:t>
            </a:r>
            <a:r>
              <a:rPr lang="en-US" altLang="ko-KR" sz="2400" dirty="0"/>
              <a:t> = </a:t>
            </a:r>
            <a:r>
              <a:rPr lang="en-US" altLang="ko-KR" sz="2400" dirty="0" err="1"/>
              <a:t>boardService.getBoardList</a:t>
            </a:r>
            <a:r>
              <a:rPr lang="en-US" altLang="ko-KR" sz="2400" dirty="0"/>
              <a:t>(</a:t>
            </a:r>
            <a:r>
              <a:rPr lang="en-US" altLang="ko-KR" sz="2400" dirty="0" err="1"/>
              <a:t>vo</a:t>
            </a:r>
            <a:r>
              <a:rPr lang="en-US" altLang="ko-KR" sz="2400" dirty="0"/>
              <a:t>);</a:t>
            </a:r>
            <a:endParaRPr lang="ko-KR" altLang="ko-KR" sz="2400" dirty="0"/>
          </a:p>
          <a:p>
            <a:r>
              <a:rPr lang="en-US" altLang="ko-KR" sz="2400" dirty="0"/>
              <a:t>        return </a:t>
            </a:r>
            <a:r>
              <a:rPr lang="en-US" altLang="ko-KR" sz="2400" dirty="0" err="1"/>
              <a:t>boardList</a:t>
            </a:r>
            <a:r>
              <a:rPr lang="en-US" altLang="ko-KR" sz="2400" dirty="0"/>
              <a:t>;</a:t>
            </a:r>
            <a:endParaRPr lang="ko-KR" altLang="ko-KR" sz="2400" dirty="0"/>
          </a:p>
          <a:p>
            <a:r>
              <a:rPr lang="en-US" altLang="ko-KR" sz="2400" dirty="0"/>
              <a:t>    }</a:t>
            </a:r>
            <a:endParaRPr lang="ko-KR" altLang="ko-KR" sz="2400" dirty="0"/>
          </a:p>
          <a:p>
            <a:r>
              <a:rPr lang="en-US" altLang="ko-KR" sz="2400" dirty="0" smtClean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88596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RequestMapping</a:t>
            </a:r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 smtClean="0"/>
              <a:t>클라이언트의 요청 </a:t>
            </a:r>
            <a:r>
              <a:rPr lang="en-US" altLang="ko-KR" dirty="0" smtClean="0"/>
              <a:t>path</a:t>
            </a:r>
            <a:r>
              <a:rPr lang="ko-KR" altLang="en-US" dirty="0" smtClean="0"/>
              <a:t>에 대해 실행될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매핑한다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73824" y="1908475"/>
            <a:ext cx="954083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@Controller</a:t>
            </a:r>
            <a:endParaRPr lang="ko-KR" altLang="ko-KR" sz="2400" dirty="0"/>
          </a:p>
          <a:p>
            <a:r>
              <a:rPr lang="en-US" altLang="ko-KR" sz="2400" dirty="0"/>
              <a:t>public class </a:t>
            </a:r>
            <a:r>
              <a:rPr lang="en-US" altLang="ko-KR" sz="2400" dirty="0" err="1"/>
              <a:t>InsertBoardController</a:t>
            </a:r>
            <a:r>
              <a:rPr lang="en-US" altLang="ko-KR" sz="2400" dirty="0"/>
              <a:t> {</a:t>
            </a:r>
            <a:endParaRPr lang="ko-KR" altLang="ko-KR" sz="2400" dirty="0"/>
          </a:p>
          <a:p>
            <a:r>
              <a:rPr lang="en-US" altLang="ko-KR" sz="2400" dirty="0"/>
              <a:t> 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2400" b="1" dirty="0" err="1">
                <a:solidFill>
                  <a:srgbClr val="7030A0"/>
                </a:solidFill>
              </a:rPr>
              <a:t>RequestMapping</a:t>
            </a:r>
            <a:r>
              <a:rPr lang="en-US" altLang="ko-KR" sz="2400" b="1" dirty="0">
                <a:solidFill>
                  <a:srgbClr val="7030A0"/>
                </a:solidFill>
              </a:rPr>
              <a:t>(value=</a:t>
            </a:r>
            <a:r>
              <a:rPr lang="en-US" altLang="ko-KR" sz="2400" b="1" dirty="0">
                <a:solidFill>
                  <a:srgbClr val="FF0000"/>
                </a:solidFill>
              </a:rPr>
              <a:t>"/insertBoard.do"</a:t>
            </a:r>
            <a:r>
              <a:rPr lang="en-US" altLang="ko-KR" sz="2400" b="1" dirty="0">
                <a:solidFill>
                  <a:srgbClr val="7030A0"/>
                </a:solidFill>
              </a:rPr>
              <a:t>)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public </a:t>
            </a:r>
            <a:r>
              <a:rPr lang="en-US" altLang="ko-KR" sz="2400" dirty="0"/>
              <a:t>void </a:t>
            </a:r>
            <a:r>
              <a:rPr lang="en-US" altLang="ko-KR" sz="2400" dirty="0" err="1"/>
              <a:t>insertBoard</a:t>
            </a:r>
            <a:r>
              <a:rPr lang="en-US" altLang="ko-KR" sz="2400" dirty="0"/>
              <a:t>(</a:t>
            </a:r>
            <a:r>
              <a:rPr lang="en-US" altLang="ko-KR" sz="2400" dirty="0" err="1"/>
              <a:t>HttpServletRequest</a:t>
            </a:r>
            <a:r>
              <a:rPr lang="en-US" altLang="ko-KR" sz="2400" dirty="0"/>
              <a:t> request) {</a:t>
            </a:r>
            <a:endParaRPr lang="ko-KR" altLang="ko-KR" sz="2400" dirty="0"/>
          </a:p>
          <a:p>
            <a:r>
              <a:rPr lang="en-US" altLang="ko-KR" sz="2400" dirty="0" smtClean="0"/>
              <a:t>        </a:t>
            </a:r>
            <a:endParaRPr lang="ko-KR" altLang="ko-KR" sz="2400" dirty="0"/>
          </a:p>
          <a:p>
            <a:r>
              <a:rPr lang="en-US" altLang="ko-KR" sz="2400" dirty="0" smtClean="0"/>
              <a:t>        }</a:t>
            </a:r>
            <a:endParaRPr lang="ko-KR" altLang="ko-KR" sz="2400" dirty="0"/>
          </a:p>
          <a:p>
            <a:r>
              <a:rPr lang="en-US" altLang="ko-KR" sz="2400" dirty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147988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 smtClean="0"/>
              <a:t>XML </a:t>
            </a:r>
            <a:r>
              <a:rPr lang="ko-KR" altLang="en-US" sz="8800" dirty="0" smtClean="0"/>
              <a:t>변환</a:t>
            </a:r>
            <a:endParaRPr lang="en-US" altLang="ko-KR" sz="4000" dirty="0" smtClean="0"/>
          </a:p>
        </p:txBody>
      </p:sp>
    </p:spTree>
    <p:extLst>
      <p:ext uri="{BB962C8B-B14F-4D97-AF65-F5344CB8AC3E}">
        <p14:creationId xmlns:p14="http://schemas.microsoft.com/office/powerpoint/2010/main" val="38701570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 smtClean="0"/>
              <a:t>목적 </a:t>
            </a:r>
            <a:r>
              <a:rPr lang="en-US" altLang="ko-KR" dirty="0" smtClean="0"/>
              <a:t>XML </a:t>
            </a:r>
            <a:r>
              <a:rPr lang="ko-KR" altLang="en-US" dirty="0" smtClean="0"/>
              <a:t>데이터 파일</a:t>
            </a:r>
            <a:endParaRPr lang="ko-KR" altLang="en-US" dirty="0"/>
          </a:p>
        </p:txBody>
      </p:sp>
      <p:pic>
        <p:nvPicPr>
          <p:cNvPr id="8194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471" y="812286"/>
            <a:ext cx="9723940" cy="5731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46627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JAXB Annotation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731666"/>
            <a:ext cx="6377130" cy="6001643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2400" b="1" dirty="0" err="1">
                <a:solidFill>
                  <a:srgbClr val="7030A0"/>
                </a:solidFill>
              </a:rPr>
              <a:t>XmlAccessorType</a:t>
            </a:r>
            <a:r>
              <a:rPr lang="en-US" altLang="ko-KR" sz="2400" b="1" dirty="0">
                <a:solidFill>
                  <a:srgbClr val="7030A0"/>
                </a:solidFill>
              </a:rPr>
              <a:t>(</a:t>
            </a:r>
            <a:r>
              <a:rPr lang="en-US" altLang="ko-KR" sz="2400" b="1" dirty="0" err="1">
                <a:solidFill>
                  <a:srgbClr val="7030A0"/>
                </a:solidFill>
              </a:rPr>
              <a:t>XmlAccessType.FIELD</a:t>
            </a:r>
            <a:r>
              <a:rPr lang="en-US" altLang="ko-KR" sz="2400" b="1" dirty="0">
                <a:solidFill>
                  <a:srgbClr val="7030A0"/>
                </a:solidFill>
              </a:rPr>
              <a:t>)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dirty="0"/>
              <a:t>public class </a:t>
            </a:r>
            <a:r>
              <a:rPr lang="en-US" altLang="ko-KR" sz="2400" dirty="0" err="1"/>
              <a:t>BoardVO</a:t>
            </a:r>
            <a:r>
              <a:rPr lang="en-US" altLang="ko-KR" sz="2400" dirty="0"/>
              <a:t> {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	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2400" b="1" dirty="0" err="1">
                <a:solidFill>
                  <a:srgbClr val="7030A0"/>
                </a:solidFill>
              </a:rPr>
              <a:t>XmlAttribute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	private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seq</a:t>
            </a:r>
            <a:r>
              <a:rPr lang="en-US" altLang="ko-KR" sz="2400" dirty="0"/>
              <a:t>;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	private </a:t>
            </a:r>
            <a:r>
              <a:rPr lang="en-US" altLang="ko-KR" sz="2400" dirty="0"/>
              <a:t>String title;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	private </a:t>
            </a:r>
            <a:r>
              <a:rPr lang="en-US" altLang="ko-KR" sz="2400" dirty="0"/>
              <a:t>String writer;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	private </a:t>
            </a:r>
            <a:r>
              <a:rPr lang="en-US" altLang="ko-KR" sz="2400" dirty="0"/>
              <a:t>String content;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	private </a:t>
            </a:r>
            <a:r>
              <a:rPr lang="en-US" altLang="ko-KR" sz="2400" dirty="0"/>
              <a:t>Date </a:t>
            </a:r>
            <a:r>
              <a:rPr lang="en-US" altLang="ko-KR" sz="2400" dirty="0" err="1"/>
              <a:t>regDate</a:t>
            </a:r>
            <a:r>
              <a:rPr lang="en-US" altLang="ko-KR" sz="2400" dirty="0"/>
              <a:t>;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	private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cnt</a:t>
            </a:r>
            <a:r>
              <a:rPr lang="en-US" altLang="ko-KR" sz="2400" dirty="0"/>
              <a:t>;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	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2400" b="1" dirty="0" err="1">
                <a:solidFill>
                  <a:srgbClr val="7030A0"/>
                </a:solidFill>
              </a:rPr>
              <a:t>XmlTransient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	private </a:t>
            </a:r>
            <a:r>
              <a:rPr lang="en-US" altLang="ko-KR" sz="2400" dirty="0"/>
              <a:t>String </a:t>
            </a:r>
            <a:r>
              <a:rPr lang="en-US" altLang="ko-KR" sz="2400" dirty="0" err="1"/>
              <a:t>searchCondition</a:t>
            </a:r>
            <a:r>
              <a:rPr lang="en-US" altLang="ko-KR" sz="2400" dirty="0"/>
              <a:t>;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	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2400" b="1" dirty="0" err="1">
                <a:solidFill>
                  <a:srgbClr val="7030A0"/>
                </a:solidFill>
              </a:rPr>
              <a:t>XmlTransient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	private </a:t>
            </a:r>
            <a:r>
              <a:rPr lang="en-US" altLang="ko-KR" sz="2400" dirty="0"/>
              <a:t>String </a:t>
            </a:r>
            <a:r>
              <a:rPr lang="en-US" altLang="ko-KR" sz="2400" dirty="0" err="1"/>
              <a:t>searchKeyword</a:t>
            </a:r>
            <a:r>
              <a:rPr lang="en-US" altLang="ko-KR" sz="2400" dirty="0"/>
              <a:t>;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	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2400" b="1" dirty="0" err="1">
                <a:solidFill>
                  <a:srgbClr val="7030A0"/>
                </a:solidFill>
              </a:rPr>
              <a:t>XmlTransient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	private </a:t>
            </a:r>
            <a:r>
              <a:rPr lang="en-US" altLang="ko-KR" sz="2400" dirty="0" err="1"/>
              <a:t>MultipartFile</a:t>
            </a:r>
            <a:r>
              <a:rPr lang="en-US" altLang="ko-KR" sz="2400" dirty="0"/>
              <a:t> </a:t>
            </a:r>
            <a:r>
              <a:rPr lang="en-US" altLang="ko-KR" sz="2400" dirty="0" err="1"/>
              <a:t>uploadFile</a:t>
            </a:r>
            <a:r>
              <a:rPr lang="en-US" altLang="ko-KR" sz="2400" dirty="0" smtClean="0"/>
              <a:t>;</a:t>
            </a:r>
          </a:p>
          <a:p>
            <a:r>
              <a:rPr lang="en-US" altLang="ko-KR" sz="2400" dirty="0" smtClean="0"/>
              <a:t>}</a:t>
            </a:r>
            <a:endParaRPr lang="ko-KR" altLang="en-US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979" y="4617027"/>
            <a:ext cx="6246599" cy="1617518"/>
          </a:xfrm>
          <a:prstGeom prst="rect">
            <a:avLst/>
          </a:prstGeom>
        </p:spPr>
      </p:pic>
      <p:sp>
        <p:nvSpPr>
          <p:cNvPr id="7" name="굽은 화살표 6"/>
          <p:cNvSpPr/>
          <p:nvPr/>
        </p:nvSpPr>
        <p:spPr>
          <a:xfrm rot="5400000">
            <a:off x="6922118" y="2532948"/>
            <a:ext cx="1410690" cy="1798043"/>
          </a:xfrm>
          <a:prstGeom prst="ben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8943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JAXB Annotation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3724" y="819397"/>
            <a:ext cx="1187785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7030A0"/>
                </a:solidFill>
              </a:rPr>
              <a:t>@</a:t>
            </a:r>
            <a:r>
              <a:rPr lang="en-US" altLang="ko-KR" sz="2400" b="1" dirty="0" err="1">
                <a:solidFill>
                  <a:srgbClr val="7030A0"/>
                </a:solidFill>
              </a:rPr>
              <a:t>XmlRootElement</a:t>
            </a:r>
            <a:r>
              <a:rPr lang="en-US" altLang="ko-KR" sz="2400" b="1" dirty="0">
                <a:solidFill>
                  <a:srgbClr val="7030A0"/>
                </a:solidFill>
              </a:rPr>
              <a:t>(name = "</a:t>
            </a:r>
            <a:r>
              <a:rPr lang="en-US" altLang="ko-KR" sz="2400" b="1" dirty="0" err="1">
                <a:solidFill>
                  <a:srgbClr val="7030A0"/>
                </a:solidFill>
              </a:rPr>
              <a:t>boardList</a:t>
            </a:r>
            <a:r>
              <a:rPr lang="en-US" altLang="ko-KR" sz="2400" b="1" dirty="0">
                <a:solidFill>
                  <a:srgbClr val="7030A0"/>
                </a:solidFill>
              </a:rPr>
              <a:t>")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b="1" dirty="0">
                <a:solidFill>
                  <a:srgbClr val="7030A0"/>
                </a:solidFill>
              </a:rPr>
              <a:t>@</a:t>
            </a:r>
            <a:r>
              <a:rPr lang="en-US" altLang="ko-KR" sz="2400" b="1" dirty="0" err="1">
                <a:solidFill>
                  <a:srgbClr val="7030A0"/>
                </a:solidFill>
              </a:rPr>
              <a:t>XmlAccessorType</a:t>
            </a:r>
            <a:r>
              <a:rPr lang="en-US" altLang="ko-KR" sz="2400" b="1" dirty="0">
                <a:solidFill>
                  <a:srgbClr val="7030A0"/>
                </a:solidFill>
              </a:rPr>
              <a:t>(</a:t>
            </a:r>
            <a:r>
              <a:rPr lang="en-US" altLang="ko-KR" sz="2400" b="1" dirty="0" err="1">
                <a:solidFill>
                  <a:srgbClr val="7030A0"/>
                </a:solidFill>
              </a:rPr>
              <a:t>XmlAccessType.FIELD</a:t>
            </a:r>
            <a:r>
              <a:rPr lang="en-US" altLang="ko-KR" sz="2400" b="1" dirty="0">
                <a:solidFill>
                  <a:srgbClr val="7030A0"/>
                </a:solidFill>
              </a:rPr>
              <a:t>)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dirty="0"/>
              <a:t>public class </a:t>
            </a:r>
            <a:r>
              <a:rPr lang="en-US" altLang="ko-KR" sz="2400" dirty="0" err="1"/>
              <a:t>BoardListVO</a:t>
            </a:r>
            <a:r>
              <a:rPr lang="en-US" altLang="ko-KR" sz="2400" dirty="0"/>
              <a:t> {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	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2400" b="1" dirty="0" err="1">
                <a:solidFill>
                  <a:srgbClr val="7030A0"/>
                </a:solidFill>
              </a:rPr>
              <a:t>XmlElement</a:t>
            </a:r>
            <a:r>
              <a:rPr lang="en-US" altLang="ko-KR" sz="2400" b="1" dirty="0">
                <a:solidFill>
                  <a:srgbClr val="7030A0"/>
                </a:solidFill>
              </a:rPr>
              <a:t>(name = "board")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	private </a:t>
            </a:r>
            <a:r>
              <a:rPr lang="en-US" altLang="ko-KR" sz="2400" dirty="0"/>
              <a:t>List&lt;</a:t>
            </a:r>
            <a:r>
              <a:rPr lang="en-US" altLang="ko-KR" sz="2400" dirty="0" err="1"/>
              <a:t>BoardVO</a:t>
            </a:r>
            <a:r>
              <a:rPr lang="en-US" altLang="ko-KR" sz="2400" dirty="0"/>
              <a:t>&gt; </a:t>
            </a:r>
            <a:r>
              <a:rPr lang="en-US" altLang="ko-KR" sz="2400" dirty="0" err="1"/>
              <a:t>boardList</a:t>
            </a:r>
            <a:r>
              <a:rPr lang="en-US" altLang="ko-KR" sz="2400" dirty="0"/>
              <a:t>;</a:t>
            </a:r>
            <a:endParaRPr lang="ko-KR" altLang="ko-KR" sz="2400" dirty="0"/>
          </a:p>
          <a:p>
            <a:r>
              <a:rPr lang="en-US" altLang="ko-KR" sz="2400" dirty="0"/>
              <a:t> 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	public </a:t>
            </a:r>
            <a:r>
              <a:rPr lang="en-US" altLang="ko-KR" sz="2400" dirty="0"/>
              <a:t>List&lt;</a:t>
            </a:r>
            <a:r>
              <a:rPr lang="en-US" altLang="ko-KR" sz="2400" dirty="0" err="1"/>
              <a:t>BoardVO</a:t>
            </a:r>
            <a:r>
              <a:rPr lang="en-US" altLang="ko-KR" sz="2400" dirty="0"/>
              <a:t>&gt; </a:t>
            </a:r>
            <a:r>
              <a:rPr lang="en-US" altLang="ko-KR" sz="2400" dirty="0" err="1"/>
              <a:t>getBoardList</a:t>
            </a:r>
            <a:r>
              <a:rPr lang="en-US" altLang="ko-KR" sz="2400" dirty="0"/>
              <a:t>() {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		return </a:t>
            </a:r>
            <a:r>
              <a:rPr lang="en-US" altLang="ko-KR" sz="2400" dirty="0" err="1"/>
              <a:t>boardList</a:t>
            </a:r>
            <a:r>
              <a:rPr lang="en-US" altLang="ko-KR" sz="2400" dirty="0"/>
              <a:t>;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	}</a:t>
            </a:r>
            <a:endParaRPr lang="ko-KR" altLang="ko-KR" sz="2400" dirty="0"/>
          </a:p>
          <a:p>
            <a:r>
              <a:rPr lang="en-US" altLang="ko-KR" sz="2400" dirty="0"/>
              <a:t> 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	public </a:t>
            </a:r>
            <a:r>
              <a:rPr lang="en-US" altLang="ko-KR" sz="2400" dirty="0"/>
              <a:t>void </a:t>
            </a:r>
            <a:r>
              <a:rPr lang="en-US" altLang="ko-KR" sz="2400" dirty="0" err="1"/>
              <a:t>setBoardList</a:t>
            </a:r>
            <a:r>
              <a:rPr lang="en-US" altLang="ko-KR" sz="2400" dirty="0"/>
              <a:t>(List&lt;</a:t>
            </a:r>
            <a:r>
              <a:rPr lang="en-US" altLang="ko-KR" sz="2400" dirty="0" err="1"/>
              <a:t>BoardVO</a:t>
            </a:r>
            <a:r>
              <a:rPr lang="en-US" altLang="ko-KR" sz="2400" dirty="0"/>
              <a:t>&gt; </a:t>
            </a:r>
            <a:r>
              <a:rPr lang="en-US" altLang="ko-KR" sz="2400" dirty="0" err="1"/>
              <a:t>boardList</a:t>
            </a:r>
            <a:r>
              <a:rPr lang="en-US" altLang="ko-KR" sz="2400" dirty="0"/>
              <a:t>) {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		</a:t>
            </a:r>
            <a:r>
              <a:rPr lang="en-US" altLang="ko-KR" sz="2400" dirty="0" err="1" smtClean="0"/>
              <a:t>this.boardList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= </a:t>
            </a:r>
            <a:r>
              <a:rPr lang="en-US" altLang="ko-KR" sz="2400" dirty="0" err="1"/>
              <a:t>boardList</a:t>
            </a:r>
            <a:r>
              <a:rPr lang="en-US" altLang="ko-KR" sz="2400" dirty="0"/>
              <a:t>;</a:t>
            </a:r>
            <a:endParaRPr lang="ko-KR" altLang="ko-KR" sz="2400" dirty="0"/>
          </a:p>
          <a:p>
            <a:r>
              <a:rPr lang="en-US" altLang="ko-KR" sz="2400" dirty="0"/>
              <a:t>   </a:t>
            </a:r>
            <a:r>
              <a:rPr lang="en-US" altLang="ko-KR" sz="2400" dirty="0" smtClean="0"/>
              <a:t>	}</a:t>
            </a:r>
            <a:endParaRPr lang="ko-KR" altLang="ko-KR" sz="2400" dirty="0"/>
          </a:p>
          <a:p>
            <a:r>
              <a:rPr lang="en-US" altLang="ko-KR" sz="2400" dirty="0" smtClean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636427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Controller </a:t>
            </a:r>
            <a:r>
              <a:rPr lang="ko-KR" altLang="en-US" dirty="0" smtClean="0"/>
              <a:t>수정 </a:t>
            </a:r>
            <a:r>
              <a:rPr lang="en-US" altLang="ko-KR" dirty="0" smtClean="0"/>
              <a:t>( BoardController.java 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688767"/>
            <a:ext cx="1188027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@Controller</a:t>
            </a:r>
            <a:endParaRPr lang="ko-KR" altLang="ko-KR" sz="2400" dirty="0"/>
          </a:p>
          <a:p>
            <a:r>
              <a:rPr lang="en-US" altLang="ko-KR" sz="2400" dirty="0"/>
              <a:t>@</a:t>
            </a:r>
            <a:r>
              <a:rPr lang="en-US" altLang="ko-KR" sz="2400" dirty="0" err="1"/>
              <a:t>SessionAttributes</a:t>
            </a:r>
            <a:r>
              <a:rPr lang="en-US" altLang="ko-KR" sz="2400" dirty="0"/>
              <a:t>("board")</a:t>
            </a:r>
            <a:endParaRPr lang="ko-KR" altLang="ko-KR" sz="2400" dirty="0"/>
          </a:p>
          <a:p>
            <a:r>
              <a:rPr lang="en-US" altLang="ko-KR" sz="2400" dirty="0"/>
              <a:t>public class </a:t>
            </a:r>
            <a:r>
              <a:rPr lang="en-US" altLang="ko-KR" sz="2400" dirty="0" err="1"/>
              <a:t>BoardController</a:t>
            </a:r>
            <a:r>
              <a:rPr lang="en-US" altLang="ko-KR" sz="2400" dirty="0"/>
              <a:t> {</a:t>
            </a:r>
            <a:endParaRPr lang="ko-KR" altLang="ko-KR" sz="2400" dirty="0"/>
          </a:p>
          <a:p>
            <a:r>
              <a:rPr lang="en-US" altLang="ko-KR" sz="2400" dirty="0"/>
              <a:t>    @</a:t>
            </a:r>
            <a:r>
              <a:rPr lang="en-US" altLang="ko-KR" sz="2400" dirty="0" err="1"/>
              <a:t>Autowired</a:t>
            </a:r>
            <a:endParaRPr lang="ko-KR" altLang="ko-KR" sz="2400" dirty="0"/>
          </a:p>
          <a:p>
            <a:r>
              <a:rPr lang="en-US" altLang="ko-KR" sz="2400" dirty="0"/>
              <a:t>    private </a:t>
            </a:r>
            <a:r>
              <a:rPr lang="en-US" altLang="ko-KR" sz="2400" dirty="0" err="1"/>
              <a:t>BoardService</a:t>
            </a:r>
            <a:r>
              <a:rPr lang="en-US" altLang="ko-KR" sz="2400" dirty="0"/>
              <a:t> </a:t>
            </a:r>
            <a:r>
              <a:rPr lang="en-US" altLang="ko-KR" sz="2400" dirty="0" err="1"/>
              <a:t>boardService</a:t>
            </a:r>
            <a:r>
              <a:rPr lang="en-US" altLang="ko-KR" sz="2400" dirty="0"/>
              <a:t>;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endParaRPr lang="ko-KR" altLang="ko-KR" sz="2400" dirty="0"/>
          </a:p>
          <a:p>
            <a:r>
              <a:rPr lang="en-US" altLang="ko-KR" sz="2400" b="1" dirty="0">
                <a:solidFill>
                  <a:srgbClr val="7030A0"/>
                </a:solidFill>
              </a:rPr>
              <a:t>    @</a:t>
            </a:r>
            <a:r>
              <a:rPr lang="en-US" altLang="ko-KR" sz="2400" b="1" dirty="0" err="1">
                <a:solidFill>
                  <a:srgbClr val="7030A0"/>
                </a:solidFill>
              </a:rPr>
              <a:t>RequestMapping</a:t>
            </a:r>
            <a:r>
              <a:rPr lang="en-US" altLang="ko-KR" sz="2400" b="1" dirty="0">
                <a:solidFill>
                  <a:srgbClr val="7030A0"/>
                </a:solidFill>
              </a:rPr>
              <a:t>("/dataTransform.do")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b="1" dirty="0">
                <a:solidFill>
                  <a:srgbClr val="7030A0"/>
                </a:solidFill>
              </a:rPr>
              <a:t>    @</a:t>
            </a:r>
            <a:r>
              <a:rPr lang="en-US" altLang="ko-KR" sz="2400" b="1" dirty="0" err="1">
                <a:solidFill>
                  <a:srgbClr val="7030A0"/>
                </a:solidFill>
              </a:rPr>
              <a:t>ResponseBody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dirty="0"/>
              <a:t>    public </a:t>
            </a:r>
            <a:r>
              <a:rPr lang="en-US" altLang="ko-KR" sz="2400" dirty="0" err="1"/>
              <a:t>BoardListVO</a:t>
            </a:r>
            <a:r>
              <a:rPr lang="en-US" altLang="ko-KR" sz="2400" dirty="0"/>
              <a:t> </a:t>
            </a:r>
            <a:r>
              <a:rPr lang="en-US" altLang="ko-KR" sz="2400" b="1" dirty="0" err="1"/>
              <a:t>dataTransform</a:t>
            </a:r>
            <a:r>
              <a:rPr lang="en-US" altLang="ko-KR" sz="2400" dirty="0"/>
              <a:t>(</a:t>
            </a:r>
            <a:r>
              <a:rPr lang="en-US" altLang="ko-KR" sz="2400" dirty="0" err="1"/>
              <a:t>BoardVO</a:t>
            </a:r>
            <a:r>
              <a:rPr lang="en-US" altLang="ko-KR" sz="2400" dirty="0"/>
              <a:t> </a:t>
            </a:r>
            <a:r>
              <a:rPr lang="en-US" altLang="ko-KR" sz="2400" dirty="0" err="1"/>
              <a:t>vo</a:t>
            </a:r>
            <a:r>
              <a:rPr lang="en-US" altLang="ko-KR" sz="2400" dirty="0"/>
              <a:t>) {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err="1"/>
              <a:t>vo.setSearchCondition</a:t>
            </a:r>
            <a:r>
              <a:rPr lang="en-US" altLang="ko-KR" sz="2400" dirty="0"/>
              <a:t>("TITLE");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err="1"/>
              <a:t>vo.setSearchKeyword</a:t>
            </a:r>
            <a:r>
              <a:rPr lang="en-US" altLang="ko-KR" sz="2400" dirty="0"/>
              <a:t>("");</a:t>
            </a:r>
            <a:endParaRPr lang="ko-KR" altLang="ko-KR" sz="2400" dirty="0"/>
          </a:p>
          <a:p>
            <a:r>
              <a:rPr lang="en-US" altLang="ko-KR" sz="2400" dirty="0"/>
              <a:t>        List&lt;</a:t>
            </a:r>
            <a:r>
              <a:rPr lang="en-US" altLang="ko-KR" sz="2400" dirty="0" err="1"/>
              <a:t>BoardVO</a:t>
            </a:r>
            <a:r>
              <a:rPr lang="en-US" altLang="ko-KR" sz="2400" dirty="0"/>
              <a:t>&gt; </a:t>
            </a:r>
            <a:r>
              <a:rPr lang="en-US" altLang="ko-KR" sz="2400" dirty="0" err="1"/>
              <a:t>boardList</a:t>
            </a:r>
            <a:r>
              <a:rPr lang="en-US" altLang="ko-KR" sz="2400" dirty="0"/>
              <a:t> = </a:t>
            </a:r>
            <a:r>
              <a:rPr lang="en-US" altLang="ko-KR" sz="2400" dirty="0" err="1"/>
              <a:t>boardService.getBoardList</a:t>
            </a:r>
            <a:r>
              <a:rPr lang="en-US" altLang="ko-KR" sz="2400" dirty="0"/>
              <a:t>(</a:t>
            </a:r>
            <a:r>
              <a:rPr lang="en-US" altLang="ko-KR" sz="2400" dirty="0" err="1"/>
              <a:t>vo</a:t>
            </a:r>
            <a:r>
              <a:rPr lang="en-US" altLang="ko-KR" sz="2400" dirty="0"/>
              <a:t>);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err="1"/>
              <a:t>BoardListVO</a:t>
            </a:r>
            <a:r>
              <a:rPr lang="en-US" altLang="ko-KR" sz="2400" dirty="0"/>
              <a:t> </a:t>
            </a:r>
            <a:r>
              <a:rPr lang="en-US" altLang="ko-KR" sz="2400" dirty="0" err="1"/>
              <a:t>boardListVO</a:t>
            </a:r>
            <a:r>
              <a:rPr lang="en-US" altLang="ko-KR" sz="2400" dirty="0"/>
              <a:t> = new </a:t>
            </a:r>
            <a:r>
              <a:rPr lang="en-US" altLang="ko-KR" sz="2400" dirty="0" err="1"/>
              <a:t>BoardListVO</a:t>
            </a:r>
            <a:r>
              <a:rPr lang="en-US" altLang="ko-KR" sz="2400" dirty="0"/>
              <a:t>();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err="1"/>
              <a:t>boardListVO.setBoardList</a:t>
            </a:r>
            <a:r>
              <a:rPr lang="en-US" altLang="ko-KR" sz="2400" dirty="0"/>
              <a:t>(</a:t>
            </a:r>
            <a:r>
              <a:rPr lang="en-US" altLang="ko-KR" sz="2400" dirty="0" err="1"/>
              <a:t>boardList</a:t>
            </a:r>
            <a:r>
              <a:rPr lang="en-US" altLang="ko-KR" sz="2400" dirty="0"/>
              <a:t>);</a:t>
            </a:r>
            <a:endParaRPr lang="ko-KR" altLang="ko-KR" sz="2400" dirty="0"/>
          </a:p>
          <a:p>
            <a:r>
              <a:rPr lang="en-US" altLang="ko-KR" sz="2400" dirty="0"/>
              <a:t>        return </a:t>
            </a:r>
            <a:r>
              <a:rPr lang="en-US" altLang="ko-KR" sz="2400" dirty="0" err="1"/>
              <a:t>boardListVO</a:t>
            </a:r>
            <a:r>
              <a:rPr lang="en-US" altLang="ko-KR" sz="2400" dirty="0"/>
              <a:t>;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143923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pic>
        <p:nvPicPr>
          <p:cNvPr id="1026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902" y="942914"/>
            <a:ext cx="8755077" cy="5790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6241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 smtClean="0"/>
              <a:t>사용자 입력 값 자동 </a:t>
            </a:r>
            <a:r>
              <a:rPr lang="ko-KR" altLang="en-US" dirty="0" err="1" smtClean="0"/>
              <a:t>셋팅</a:t>
            </a:r>
            <a:r>
              <a:rPr lang="ko-KR" altLang="en-US" dirty="0" smtClean="0"/>
              <a:t> 원리</a:t>
            </a:r>
            <a:endParaRPr lang="ko-KR" altLang="en-US" dirty="0"/>
          </a:p>
        </p:txBody>
      </p:sp>
      <p:pic>
        <p:nvPicPr>
          <p:cNvPr id="1026" name="그림 5" descr="사용자 입력값 처리(1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05" y="875218"/>
            <a:ext cx="12014467" cy="5113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7204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Command </a:t>
            </a:r>
            <a:r>
              <a:rPr lang="ko-KR" altLang="en-US" dirty="0" smtClean="0"/>
              <a:t>객체 사용하기</a:t>
            </a:r>
            <a:endParaRPr lang="ko-KR" altLang="en-US" dirty="0"/>
          </a:p>
        </p:txBody>
      </p:sp>
      <p:pic>
        <p:nvPicPr>
          <p:cNvPr id="2050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58" y="824161"/>
            <a:ext cx="11586565" cy="5909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9120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 smtClean="0"/>
              <a:t>요청 방식에 따른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RequestMapping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305" y="819397"/>
            <a:ext cx="1188027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@Controller</a:t>
            </a:r>
            <a:endParaRPr lang="ko-KR" altLang="ko-KR" sz="2400" dirty="0"/>
          </a:p>
          <a:p>
            <a:r>
              <a:rPr lang="en-US" altLang="ko-KR" sz="2400" dirty="0"/>
              <a:t>public class </a:t>
            </a:r>
            <a:r>
              <a:rPr lang="en-US" altLang="ko-KR" sz="2400" dirty="0" err="1"/>
              <a:t>LoginController</a:t>
            </a:r>
            <a:r>
              <a:rPr lang="en-US" altLang="ko-KR" sz="2400" dirty="0"/>
              <a:t> {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	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2400" b="1" dirty="0" err="1">
                <a:solidFill>
                  <a:srgbClr val="7030A0"/>
                </a:solidFill>
              </a:rPr>
              <a:t>RequestMapping</a:t>
            </a:r>
            <a:r>
              <a:rPr lang="en-US" altLang="ko-KR" sz="2400" b="1" dirty="0">
                <a:solidFill>
                  <a:srgbClr val="7030A0"/>
                </a:solidFill>
              </a:rPr>
              <a:t>(value="/login.do", </a:t>
            </a:r>
            <a:r>
              <a:rPr lang="en-US" altLang="ko-KR" sz="2400" b="1" dirty="0">
                <a:solidFill>
                  <a:srgbClr val="FF0000"/>
                </a:solidFill>
              </a:rPr>
              <a:t>method=</a:t>
            </a:r>
            <a:r>
              <a:rPr lang="en-US" altLang="ko-KR" sz="2400" b="1" dirty="0" err="1">
                <a:solidFill>
                  <a:srgbClr val="FF0000"/>
                </a:solidFill>
              </a:rPr>
              <a:t>RequestMethod.GET</a:t>
            </a:r>
            <a:r>
              <a:rPr lang="en-US" altLang="ko-KR" sz="2400" b="1" dirty="0">
                <a:solidFill>
                  <a:srgbClr val="7030A0"/>
                </a:solidFill>
              </a:rPr>
              <a:t>)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	public </a:t>
            </a:r>
            <a:r>
              <a:rPr lang="en-US" altLang="ko-KR" sz="2400" dirty="0"/>
              <a:t>String </a:t>
            </a:r>
            <a:r>
              <a:rPr lang="en-US" altLang="ko-KR" sz="2400" b="1" dirty="0" err="1"/>
              <a:t>loginView</a:t>
            </a:r>
            <a:r>
              <a:rPr lang="en-US" altLang="ko-KR" sz="2400" b="1" dirty="0"/>
              <a:t>(</a:t>
            </a:r>
            <a:r>
              <a:rPr lang="en-US" altLang="ko-KR" sz="2400" b="1" dirty="0" err="1"/>
              <a:t>UserVO</a:t>
            </a:r>
            <a:r>
              <a:rPr lang="en-US" altLang="ko-KR" sz="2400" b="1" dirty="0"/>
              <a:t> </a:t>
            </a:r>
            <a:r>
              <a:rPr lang="en-US" altLang="ko-KR" sz="2400" b="1" dirty="0" err="1"/>
              <a:t>vo</a:t>
            </a:r>
            <a:r>
              <a:rPr lang="en-US" altLang="ko-KR" sz="2400" b="1" dirty="0"/>
              <a:t>)</a:t>
            </a:r>
            <a:r>
              <a:rPr lang="en-US" altLang="ko-KR" sz="2400" dirty="0"/>
              <a:t> {</a:t>
            </a:r>
            <a:endParaRPr lang="ko-KR" altLang="ko-KR" sz="2400" dirty="0"/>
          </a:p>
          <a:p>
            <a:r>
              <a:rPr lang="en-US" altLang="ko-KR" sz="2400" dirty="0" smtClean="0"/>
              <a:t>		</a:t>
            </a:r>
            <a:r>
              <a:rPr lang="en-US" altLang="ko-KR" sz="2400" dirty="0" err="1" smtClean="0"/>
              <a:t>vo.setId</a:t>
            </a:r>
            <a:r>
              <a:rPr lang="en-US" altLang="ko-KR" sz="2400" dirty="0"/>
              <a:t>("test");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		</a:t>
            </a:r>
            <a:r>
              <a:rPr lang="en-US" altLang="ko-KR" sz="2400" dirty="0" err="1" smtClean="0"/>
              <a:t>vo.setPassword</a:t>
            </a:r>
            <a:r>
              <a:rPr lang="en-US" altLang="ko-KR" sz="2400" dirty="0"/>
              <a:t>("test123");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		return </a:t>
            </a:r>
            <a:r>
              <a:rPr lang="en-US" altLang="ko-KR" sz="2400" dirty="0"/>
              <a:t>"</a:t>
            </a:r>
            <a:r>
              <a:rPr lang="en-US" altLang="ko-KR" sz="2400" dirty="0" err="1"/>
              <a:t>login.jsp</a:t>
            </a:r>
            <a:r>
              <a:rPr lang="en-US" altLang="ko-KR" sz="2400" dirty="0"/>
              <a:t>";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	}</a:t>
            </a:r>
            <a:endParaRPr lang="ko-KR" altLang="ko-KR" sz="2400" dirty="0"/>
          </a:p>
          <a:p>
            <a:r>
              <a:rPr lang="en-US" altLang="ko-KR" sz="2400" dirty="0"/>
              <a:t> 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	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2400" b="1" dirty="0" err="1">
                <a:solidFill>
                  <a:srgbClr val="7030A0"/>
                </a:solidFill>
              </a:rPr>
              <a:t>RequestMapping</a:t>
            </a:r>
            <a:r>
              <a:rPr lang="en-US" altLang="ko-KR" sz="2400" b="1" dirty="0">
                <a:solidFill>
                  <a:srgbClr val="7030A0"/>
                </a:solidFill>
              </a:rPr>
              <a:t>(value="/login.do", </a:t>
            </a:r>
            <a:r>
              <a:rPr lang="en-US" altLang="ko-KR" sz="2400" b="1" dirty="0">
                <a:solidFill>
                  <a:srgbClr val="FF0000"/>
                </a:solidFill>
              </a:rPr>
              <a:t>method=</a:t>
            </a:r>
            <a:r>
              <a:rPr lang="en-US" altLang="ko-KR" sz="2400" b="1" dirty="0" err="1">
                <a:solidFill>
                  <a:srgbClr val="FF0000"/>
                </a:solidFill>
              </a:rPr>
              <a:t>RequestMethod.POST</a:t>
            </a:r>
            <a:r>
              <a:rPr lang="en-US" altLang="ko-KR" sz="2400" b="1" dirty="0">
                <a:solidFill>
                  <a:srgbClr val="7030A0"/>
                </a:solidFill>
              </a:rPr>
              <a:t>)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	public </a:t>
            </a:r>
            <a:r>
              <a:rPr lang="en-US" altLang="ko-KR" sz="2400" dirty="0"/>
              <a:t>String </a:t>
            </a:r>
            <a:r>
              <a:rPr lang="en-US" altLang="ko-KR" sz="2400" b="1" dirty="0"/>
              <a:t>login(</a:t>
            </a:r>
            <a:r>
              <a:rPr lang="en-US" altLang="ko-KR" sz="2400" b="1" dirty="0" err="1"/>
              <a:t>UserVO</a:t>
            </a:r>
            <a:r>
              <a:rPr lang="en-US" altLang="ko-KR" sz="2400" b="1" dirty="0"/>
              <a:t> </a:t>
            </a:r>
            <a:r>
              <a:rPr lang="en-US" altLang="ko-KR" sz="2400" b="1" dirty="0" err="1"/>
              <a:t>vo</a:t>
            </a:r>
            <a:r>
              <a:rPr lang="en-US" altLang="ko-KR" sz="2400" b="1" dirty="0"/>
              <a:t>, </a:t>
            </a:r>
            <a:r>
              <a:rPr lang="en-US" altLang="ko-KR" sz="2400" b="1" dirty="0" err="1"/>
              <a:t>UserDAO</a:t>
            </a:r>
            <a:r>
              <a:rPr lang="en-US" altLang="ko-KR" sz="2400" b="1" dirty="0"/>
              <a:t> </a:t>
            </a:r>
            <a:r>
              <a:rPr lang="en-US" altLang="ko-KR" sz="2400" b="1" dirty="0" err="1"/>
              <a:t>userDAO</a:t>
            </a:r>
            <a:r>
              <a:rPr lang="en-US" altLang="ko-KR" sz="2400" b="1" dirty="0"/>
              <a:t>)</a:t>
            </a:r>
            <a:r>
              <a:rPr lang="en-US" altLang="ko-KR" sz="2400" dirty="0"/>
              <a:t> {</a:t>
            </a:r>
            <a:endParaRPr lang="ko-KR" altLang="ko-KR" sz="2400" dirty="0"/>
          </a:p>
          <a:p>
            <a:r>
              <a:rPr lang="en-US" altLang="ko-KR" sz="2400" dirty="0" smtClean="0"/>
              <a:t>		if(</a:t>
            </a:r>
            <a:r>
              <a:rPr lang="en-US" altLang="ko-KR" sz="2400" dirty="0" err="1" smtClean="0"/>
              <a:t>userDAO.getUser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vo</a:t>
            </a:r>
            <a:r>
              <a:rPr lang="en-US" altLang="ko-KR" sz="2400" dirty="0"/>
              <a:t>) != null) return "getBoardList.do";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		else </a:t>
            </a:r>
            <a:r>
              <a:rPr lang="en-US" altLang="ko-KR" sz="2400" dirty="0"/>
              <a:t>return "</a:t>
            </a:r>
            <a:r>
              <a:rPr lang="en-US" altLang="ko-KR" sz="2400" dirty="0" err="1"/>
              <a:t>login.jsp</a:t>
            </a:r>
            <a:r>
              <a:rPr lang="en-US" altLang="ko-KR" sz="2400" dirty="0"/>
              <a:t>";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	}</a:t>
            </a:r>
            <a:endParaRPr lang="ko-KR" altLang="ko-KR" sz="2400" dirty="0"/>
          </a:p>
          <a:p>
            <a:r>
              <a:rPr lang="en-US" altLang="ko-KR" sz="2400" dirty="0" smtClean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23169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JSP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Command </a:t>
            </a:r>
            <a:r>
              <a:rPr lang="ko-KR" altLang="en-US" dirty="0" smtClean="0"/>
              <a:t>객체 사용하기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800479"/>
            <a:ext cx="1188027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&lt;table border="1" </a:t>
            </a:r>
            <a:r>
              <a:rPr lang="en-US" altLang="ko-KR" sz="2400" dirty="0" err="1"/>
              <a:t>cellpadding</a:t>
            </a:r>
            <a:r>
              <a:rPr lang="en-US" altLang="ko-KR" sz="2400" dirty="0"/>
              <a:t>="0" </a:t>
            </a:r>
            <a:r>
              <a:rPr lang="en-US" altLang="ko-KR" sz="2400" dirty="0" err="1"/>
              <a:t>cellspacing</a:t>
            </a:r>
            <a:r>
              <a:rPr lang="en-US" altLang="ko-KR" sz="2400" dirty="0"/>
              <a:t>="0"&gt;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	&lt;</a:t>
            </a:r>
            <a:r>
              <a:rPr lang="en-US" altLang="ko-KR" sz="2400" dirty="0" err="1"/>
              <a:t>tr</a:t>
            </a:r>
            <a:r>
              <a:rPr lang="en-US" altLang="ko-KR" sz="2400" dirty="0"/>
              <a:t>&gt;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		&lt;</a:t>
            </a:r>
            <a:r>
              <a:rPr lang="en-US" altLang="ko-KR" sz="2400" dirty="0"/>
              <a:t>td </a:t>
            </a:r>
            <a:r>
              <a:rPr lang="en-US" altLang="ko-KR" sz="2400" dirty="0" err="1"/>
              <a:t>bgcolor</a:t>
            </a:r>
            <a:r>
              <a:rPr lang="en-US" altLang="ko-KR" sz="2400" dirty="0"/>
              <a:t>="orange"&gt;</a:t>
            </a:r>
            <a:r>
              <a:rPr lang="ar-SA" altLang="ko-KR" sz="2400" dirty="0"/>
              <a:t>아이디</a:t>
            </a:r>
            <a:r>
              <a:rPr lang="en-US" altLang="ko-KR" sz="2400" dirty="0"/>
              <a:t>&lt;/td&gt;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		&lt;</a:t>
            </a:r>
            <a:r>
              <a:rPr lang="en-US" altLang="ko-KR" sz="2400" dirty="0"/>
              <a:t>td&gt;&lt;input type="text" name="id"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value="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${userVO.id }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"</a:t>
            </a:r>
            <a:r>
              <a:rPr lang="en-US" altLang="ko-KR" sz="2400" dirty="0" smtClean="0"/>
              <a:t>/&gt;&lt;/</a:t>
            </a:r>
            <a:r>
              <a:rPr lang="en-US" altLang="ko-KR" sz="2400" dirty="0"/>
              <a:t>td&gt;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	&lt;/</a:t>
            </a:r>
            <a:r>
              <a:rPr lang="en-US" altLang="ko-KR" sz="2400" dirty="0" err="1" smtClean="0"/>
              <a:t>tr</a:t>
            </a:r>
            <a:r>
              <a:rPr lang="en-US" altLang="ko-KR" sz="2400" dirty="0" smtClean="0"/>
              <a:t>&gt;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	&lt;</a:t>
            </a:r>
            <a:r>
              <a:rPr lang="en-US" altLang="ko-KR" sz="2400" dirty="0" err="1"/>
              <a:t>tr</a:t>
            </a:r>
            <a:r>
              <a:rPr lang="en-US" altLang="ko-KR" sz="2400" dirty="0"/>
              <a:t>&gt;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		&lt;</a:t>
            </a:r>
            <a:r>
              <a:rPr lang="en-US" altLang="ko-KR" sz="2400" dirty="0"/>
              <a:t>td </a:t>
            </a:r>
            <a:r>
              <a:rPr lang="en-US" altLang="ko-KR" sz="2400" dirty="0" err="1"/>
              <a:t>bgcolor</a:t>
            </a:r>
            <a:r>
              <a:rPr lang="en-US" altLang="ko-KR" sz="2400" dirty="0"/>
              <a:t>="orange"&gt;</a:t>
            </a:r>
            <a:r>
              <a:rPr lang="ar-SA" altLang="ko-KR" sz="2400" dirty="0"/>
              <a:t>비밀번호</a:t>
            </a:r>
            <a:r>
              <a:rPr lang="en-US" altLang="ko-KR" sz="2400" dirty="0"/>
              <a:t>&lt;/td&gt;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		&lt;</a:t>
            </a:r>
            <a:r>
              <a:rPr lang="en-US" altLang="ko-KR" sz="2400" dirty="0"/>
              <a:t>td&gt;&lt;input type="password" name="password" </a:t>
            </a:r>
            <a:endParaRPr lang="en-US" altLang="ko-KR" sz="2400" dirty="0" smtClean="0"/>
          </a:p>
          <a:p>
            <a:r>
              <a:rPr lang="en-US" altLang="ko-KR" sz="2400" b="1" dirty="0">
                <a:solidFill>
                  <a:srgbClr val="7030A0"/>
                </a:solidFill>
              </a:rPr>
              <a:t>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                                                       value</a:t>
            </a:r>
            <a:r>
              <a:rPr lang="en-US" altLang="ko-KR" sz="2400" b="1" dirty="0">
                <a:solidFill>
                  <a:srgbClr val="7030A0"/>
                </a:solidFill>
              </a:rPr>
              <a:t>="</a:t>
            </a:r>
            <a:r>
              <a:rPr lang="en-US" altLang="ko-KR" sz="2400" b="1" dirty="0">
                <a:solidFill>
                  <a:srgbClr val="FF0000"/>
                </a:solidFill>
              </a:rPr>
              <a:t>${</a:t>
            </a:r>
            <a:r>
              <a:rPr lang="en-US" altLang="ko-KR" sz="2400" b="1" dirty="0" err="1">
                <a:solidFill>
                  <a:srgbClr val="FF0000"/>
                </a:solidFill>
              </a:rPr>
              <a:t>userVO.password</a:t>
            </a:r>
            <a:r>
              <a:rPr lang="en-US" altLang="ko-KR" sz="2400" b="1" dirty="0">
                <a:solidFill>
                  <a:srgbClr val="FF0000"/>
                </a:solidFill>
              </a:rPr>
              <a:t> }</a:t>
            </a:r>
            <a:r>
              <a:rPr lang="en-US" altLang="ko-KR" sz="2400" b="1" dirty="0">
                <a:solidFill>
                  <a:srgbClr val="7030A0"/>
                </a:solidFill>
              </a:rPr>
              <a:t>"</a:t>
            </a:r>
            <a:r>
              <a:rPr lang="en-US" altLang="ko-KR" sz="2400" dirty="0"/>
              <a:t>/&gt;&lt;/td&gt;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	&lt;/</a:t>
            </a:r>
            <a:r>
              <a:rPr lang="en-US" altLang="ko-KR" sz="2400" dirty="0" err="1"/>
              <a:t>tr</a:t>
            </a:r>
            <a:r>
              <a:rPr lang="en-US" altLang="ko-KR" sz="2400" dirty="0"/>
              <a:t>&gt;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	&lt;</a:t>
            </a:r>
            <a:r>
              <a:rPr lang="en-US" altLang="ko-KR" sz="2400" dirty="0" err="1"/>
              <a:t>tr</a:t>
            </a:r>
            <a:r>
              <a:rPr lang="en-US" altLang="ko-KR" sz="2400" dirty="0"/>
              <a:t>&gt;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		&lt;</a:t>
            </a:r>
            <a:r>
              <a:rPr lang="en-US" altLang="ko-KR" sz="2400" dirty="0"/>
              <a:t>td </a:t>
            </a:r>
            <a:r>
              <a:rPr lang="en-US" altLang="ko-KR" sz="2400" dirty="0" err="1"/>
              <a:t>colspan</a:t>
            </a:r>
            <a:r>
              <a:rPr lang="en-US" altLang="ko-KR" sz="2400" dirty="0"/>
              <a:t>="</a:t>
            </a:r>
            <a:r>
              <a:rPr lang="en-US" altLang="ko-KR" sz="2400" dirty="0" smtClean="0"/>
              <a:t>2"&gt;&lt;input </a:t>
            </a:r>
            <a:r>
              <a:rPr lang="en-US" altLang="ko-KR" sz="2400" dirty="0"/>
              <a:t>type="submit" value="</a:t>
            </a:r>
            <a:r>
              <a:rPr lang="ar-SA" altLang="ko-KR" sz="2400" dirty="0"/>
              <a:t>로그인</a:t>
            </a:r>
            <a:r>
              <a:rPr lang="en-US" altLang="ko-KR" sz="2400" dirty="0" smtClean="0"/>
              <a:t>"/&gt;&lt;/</a:t>
            </a:r>
            <a:r>
              <a:rPr lang="en-US" altLang="ko-KR" sz="2400" dirty="0"/>
              <a:t>td&gt;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	&lt;/</a:t>
            </a:r>
            <a:r>
              <a:rPr lang="en-US" altLang="ko-KR" sz="2400" dirty="0" err="1"/>
              <a:t>tr</a:t>
            </a:r>
            <a:r>
              <a:rPr lang="en-US" altLang="ko-KR" sz="2400" dirty="0"/>
              <a:t>&gt;</a:t>
            </a:r>
            <a:endParaRPr lang="ko-KR" altLang="ko-KR" sz="2400" dirty="0"/>
          </a:p>
          <a:p>
            <a:r>
              <a:rPr lang="en-US" altLang="ko-KR" sz="2400" dirty="0"/>
              <a:t>&lt;/table</a:t>
            </a:r>
            <a:r>
              <a:rPr lang="en-US" altLang="ko-KR" sz="2400" dirty="0" smtClean="0"/>
              <a:t>&gt;</a:t>
            </a:r>
            <a:endParaRPr lang="ko-KR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209455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</TotalTime>
  <Words>1203</Words>
  <Application>Microsoft Office PowerPoint</Application>
  <PresentationFormat>와이드스크린</PresentationFormat>
  <Paragraphs>511</Paragraphs>
  <Slides>55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59" baseType="lpstr">
      <vt:lpstr>맑은 고딕</vt:lpstr>
      <vt:lpstr>Arial</vt:lpstr>
      <vt:lpstr>Times New Roman</vt:lpstr>
      <vt:lpstr>Office 테마</vt:lpstr>
      <vt:lpstr>DAY - 04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GURUM</dc:creator>
  <cp:lastModifiedBy>student</cp:lastModifiedBy>
  <cp:revision>35</cp:revision>
  <dcterms:created xsi:type="dcterms:W3CDTF">2017-07-17T03:43:42Z</dcterms:created>
  <dcterms:modified xsi:type="dcterms:W3CDTF">2021-02-18T23:52:08Z</dcterms:modified>
</cp:coreProperties>
</file>