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Lato Black"/>
      <p:bold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37865E-021A-4B62-A5AC-500D09886547}">
  <a:tblStyle styleId="{B137865E-021A-4B62-A5AC-500D098865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3A96A14-2904-4E23-8994-177CF1C751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5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39" Type="http://schemas.openxmlformats.org/officeDocument/2006/relationships/font" Target="fonts/LatoBlack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Black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329b75ce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329b75ce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d2817fb3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d2817fb3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22d4edeb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22d4edeb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56252b84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56252b84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329b75ce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329b75ce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56252b84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56252b84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329b75ce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329b75ce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56252b84e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56252b84e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329b75ce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329b75ce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56252b84e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56252b84e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329b75ce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a329b75ce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22d4ede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22d4ede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329b75c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329b75c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22d4edeb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22d4edeb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329b75c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a329b75c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d2817fb3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ed2817fb3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329b75ce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329b75ce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22d4edeb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22d4edeb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329b75ce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329b75ce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22d4edeb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22d4edeb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329b75ce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329b75ce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329b75ce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329b75ce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d2817fb34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d2817fb3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 Leo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40" name="Google Shape;40;p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" sz="9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9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8" name="Google Shape;68;p9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hyperlink" Target="https://github.com/mwae-bu/EC311-XYZ-Final_Project.g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685800" y="1264917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XYZ23 Microprocessor</a:t>
            </a:r>
            <a:endParaRPr b="1"/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1899600" y="2687650"/>
            <a:ext cx="5344800" cy="10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 Chen, Thomas Poimenidis, </a:t>
            </a:r>
            <a:r>
              <a:rPr lang="en"/>
              <a:t>Michael Waetzman, Zhiheng Xu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0" y="4403700"/>
            <a:ext cx="50955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Group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XYZ (#14)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Project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Microprocessor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UART Protocol</a:t>
            </a:r>
            <a:endParaRPr b="1"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3150" y="0"/>
            <a:ext cx="1930850" cy="11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Universal Asynchronous </a:t>
            </a:r>
            <a:r>
              <a:rPr lang="en"/>
              <a:t>Receiver </a:t>
            </a:r>
            <a:r>
              <a:rPr lang="en"/>
              <a:t>/ Transmitter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Method for sending/receiving data WITHOUT a shared clock!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Great for </a:t>
            </a:r>
            <a:r>
              <a:rPr lang="en" sz="1800"/>
              <a:t>communication</a:t>
            </a:r>
            <a:r>
              <a:rPr lang="en" sz="1800"/>
              <a:t> between systems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Used to send binary to and from the FPGA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4">
            <a:alphaModFix/>
          </a:blip>
          <a:srcRect b="56659" l="0" r="0" t="0"/>
          <a:stretch/>
        </p:blipFill>
        <p:spPr>
          <a:xfrm>
            <a:off x="5044725" y="3899800"/>
            <a:ext cx="4064876" cy="11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Controller (CPU)</a:t>
            </a:r>
            <a:endParaRPr b="1"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893700" y="1373600"/>
            <a:ext cx="68139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CPU is the central module in our microprocessor.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decides which module each instruction should go to.  The general process is first storing all the instructions in memory file and starting proceeding one by one </a:t>
            </a:r>
            <a:r>
              <a:rPr lang="en"/>
              <a:t>from the beginning.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7" name="Google Shape;167;p23"/>
          <p:cNvGraphicFramePr/>
          <p:nvPr/>
        </p:nvGraphicFramePr>
        <p:xfrm>
          <a:off x="976975" y="373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{B137865E-021A-4B62-A5AC-500D09886547}</a:tableStyleId>
              </a:tblPr>
              <a:tblGrid>
                <a:gridCol w="1181100"/>
                <a:gridCol w="4048125"/>
                <a:gridCol w="1066800"/>
              </a:tblGrid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halt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End of program (also used to tell controller when UART is done transmitting the program)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8’b0000_0000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1196650" y="155113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Controller (Testbench)</a:t>
            </a:r>
            <a:endParaRPr b="1"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893700" y="1215800"/>
            <a:ext cx="81045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output reg [23:0] registers_out [0:7]                             Verilog can’t recognize 2D array as </a:t>
            </a:r>
            <a:r>
              <a:rPr lang="en" sz="1400"/>
              <a:t>it thinks they are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=8 * 24 bits register                                                                  </a:t>
            </a:r>
            <a:r>
              <a:rPr lang="en" sz="1400"/>
              <a:t>memory. To easily test the controller, we made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output reg [23:0] memory_out [127:0]                         another module with all registers and 8 memory cells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=128 * 24 bits memory	                                                         as outputs.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150" y="2782013"/>
            <a:ext cx="196215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9150" y="2796325"/>
            <a:ext cx="2390116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Register File</a:t>
            </a:r>
            <a:endParaRPr b="1"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646425" y="1364100"/>
            <a:ext cx="81051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 regfile, we have 8 registers, each with 24 bits.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Controlled by the CPU, It does following operations.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2" name="Google Shape;182;p25"/>
          <p:cNvGraphicFramePr/>
          <p:nvPr/>
        </p:nvGraphicFramePr>
        <p:xfrm>
          <a:off x="779300" y="254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{B137865E-021A-4B62-A5AC-500D09886547}</a:tableStyleId>
              </a:tblPr>
              <a:tblGrid>
                <a:gridCol w="1287375"/>
                <a:gridCol w="4412400"/>
                <a:gridCol w="1162800"/>
              </a:tblGrid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Rn, num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Put value num in register Rn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8’b0000_0010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Rn,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Copy data in register Rm into register Rn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8’b0000_0011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[Rn],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Copy data in register Rm into memory address stored in Rn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8’b0000_0100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Rn, [Rm]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Copy data from memory address stored in Rm into register Rn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8’b0000_0101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893700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Register File</a:t>
            </a:r>
            <a:r>
              <a:rPr b="1" lang="en"/>
              <a:t> (testbench)</a:t>
            </a:r>
            <a:endParaRPr b="1"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725" y="982650"/>
            <a:ext cx="6055050" cy="3503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9" name="Google Shape;189;p26"/>
          <p:cNvGraphicFramePr/>
          <p:nvPr/>
        </p:nvGraphicFramePr>
        <p:xfrm>
          <a:off x="0" y="8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{B137865E-021A-4B62-A5AC-500D09886547}</a:tableStyleId>
              </a:tblPr>
              <a:tblGrid>
                <a:gridCol w="990850"/>
                <a:gridCol w="1547200"/>
                <a:gridCol w="841625"/>
                <a:gridCol w="441300"/>
                <a:gridCol w="351750"/>
              </a:tblGrid>
              <a:tr h="28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R0 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 3 to R0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8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R1 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 7 to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8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R2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 R1 to R2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2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[R1]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 Address [7] 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Address [7]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2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R4 [R1]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 R4 Address[7]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90" name="Google Shape;190;p26"/>
          <p:cNvGraphicFramePr/>
          <p:nvPr/>
        </p:nvGraphicFramePr>
        <p:xfrm>
          <a:off x="0" y="264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{B137865E-021A-4B62-A5AC-500D09886547}</a:tableStyleId>
              </a:tblPr>
              <a:tblGrid>
                <a:gridCol w="964950"/>
                <a:gridCol w="2794050"/>
                <a:gridCol w="413725"/>
              </a:tblGrid>
              <a:tr h="3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Address [0]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24’b00000010_00000000_00000011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Address [1]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24’b00000010_00000001_00000011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Address [2]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24’b00000011_00000010_00000001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Address [3]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24’b00000100_00000001_00000001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Address [4]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24’b00000101_00000100_00000001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1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Address [5]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24’b00000000_00000000_00000000  (Halt)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ALU</a:t>
            </a:r>
            <a:endParaRPr b="1"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893700" y="131663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ALU module covers all the calculations we need. </a:t>
            </a:r>
            <a:endParaRPr/>
          </a:p>
        </p:txBody>
      </p:sp>
      <p:graphicFrame>
        <p:nvGraphicFramePr>
          <p:cNvPr id="197" name="Google Shape;197;p27"/>
          <p:cNvGraphicFramePr/>
          <p:nvPr/>
        </p:nvGraphicFramePr>
        <p:xfrm>
          <a:off x="893700" y="223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{B137865E-021A-4B62-A5AC-500D09886547}</a:tableStyleId>
              </a:tblPr>
              <a:tblGrid>
                <a:gridCol w="1181100"/>
                <a:gridCol w="4048125"/>
                <a:gridCol w="1066800"/>
              </a:tblGrid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 Rn,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 gets the sum of the contents of Rn and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8’b0000_0110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sub Rn,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 gets the difference of the contents of Rn and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8’b0000_0111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inc Rn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 gets the contents of Rn + 1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8’b0000_1000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dec Rn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 gets the contents of Rn - 1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8’b0000_1001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and Rn,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 gets the bitwise and of the contents of Rn and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8’b0000_1010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or Rn,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 gets the bitwise or of the contents of Rn and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8’b0000_1011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xor Rn,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 gets the bitwise xor of the contents of Rn and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8’b0000_1100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cmp Rn,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Returns true if contents of Rn and Rm are equal, else returns false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8’b0000_1101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51242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ALU</a:t>
            </a:r>
            <a:r>
              <a:rPr b="1" lang="en"/>
              <a:t> (testbench)</a:t>
            </a:r>
            <a:endParaRPr/>
          </a:p>
        </p:txBody>
      </p:sp>
      <p:graphicFrame>
        <p:nvGraphicFramePr>
          <p:cNvPr id="203" name="Google Shape;203;p28"/>
          <p:cNvGraphicFramePr/>
          <p:nvPr/>
        </p:nvGraphicFramePr>
        <p:xfrm>
          <a:off x="104750" y="8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{B137865E-021A-4B62-A5AC-500D09886547}</a:tableStyleId>
              </a:tblPr>
              <a:tblGrid>
                <a:gridCol w="888425"/>
                <a:gridCol w="1354200"/>
                <a:gridCol w="338400"/>
                <a:gridCol w="327000"/>
                <a:gridCol w="327000"/>
              </a:tblGrid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 R0 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3 to R0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 R1 7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7 to R1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 R2 6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6 to R2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 R3 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0 to R3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 R4 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1 to R4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 R5 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2 to R5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R5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 R6 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2 to R6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R6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 R7 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</a:t>
                      </a:r>
                      <a:r>
                        <a:rPr lang="en" sz="1000"/>
                        <a:t>  2 to R7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R7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 R0 R1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 R0, R1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Sub R1 R2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Sub R1 R2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Inc R3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Increase R3 by 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 R4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Decrease R4 by 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And R5, R2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010 &amp; 110 = 010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R5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   R6, R2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010 | 110 =  110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R6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Xor  R7, R2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010 ^ 110 = 100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R7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</a:t>
                      </a:r>
                      <a:endParaRPr sz="10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775" y="1136800"/>
            <a:ext cx="5758450" cy="33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893700" y="348863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Memory</a:t>
            </a:r>
            <a:endParaRPr b="1"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have 128 memory cells, each with 24 bits.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stores all the instructions from the uart. </a:t>
            </a:r>
            <a:endParaRPr/>
          </a:p>
        </p:txBody>
      </p:sp>
      <p:graphicFrame>
        <p:nvGraphicFramePr>
          <p:cNvPr id="211" name="Google Shape;211;p29"/>
          <p:cNvGraphicFramePr/>
          <p:nvPr/>
        </p:nvGraphicFramePr>
        <p:xfrm>
          <a:off x="893700" y="27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{B137865E-021A-4B62-A5AC-500D09886547}</a:tableStyleId>
              </a:tblPr>
              <a:tblGrid>
                <a:gridCol w="1181100"/>
                <a:gridCol w="4048125"/>
                <a:gridCol w="1066800"/>
              </a:tblGrid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jmp num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Jump to address num in memory (random addressing, e.g. 0 &lt;= num &lt;= size(memory) 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8’b0000_1110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je num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Jump num values in memory if last cmp instruction compared equal items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8’b0000_1111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jne num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Jump num values in memory if last cmp instruction compared unequal items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8’b0001_0000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703200" y="2666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Memory (testbench)</a:t>
            </a:r>
            <a:endParaRPr/>
          </a:p>
        </p:txBody>
      </p:sp>
      <p:graphicFrame>
        <p:nvGraphicFramePr>
          <p:cNvPr id="217" name="Google Shape;217;p30"/>
          <p:cNvGraphicFramePr/>
          <p:nvPr/>
        </p:nvGraphicFramePr>
        <p:xfrm>
          <a:off x="47625" y="137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{B137865E-021A-4B62-A5AC-500D09886547}</a:tableStyleId>
              </a:tblPr>
              <a:tblGrid>
                <a:gridCol w="904875"/>
                <a:gridCol w="1454150"/>
                <a:gridCol w="850900"/>
                <a:gridCol w="327000"/>
                <a:gridCol w="327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R0 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 3 to R0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R1 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 7 to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R2 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 6 to R2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Inc R2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Increase R2 by 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Cmp R2,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Compare R2 and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cmp_result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7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Je 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Jump to address [3] 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if (cmp_result ==1)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Inc R2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Increase R2 by 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Cmp R2,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Compare R2 and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cmp_result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925" y="1156000"/>
            <a:ext cx="5158074" cy="30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Review &amp; Discussion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588900" y="1221200"/>
            <a:ext cx="69819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Create a microprocessor from first principles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Accepts a </a:t>
            </a:r>
            <a:r>
              <a:rPr i="1" lang="en" sz="2000"/>
              <a:t>.xyz</a:t>
            </a:r>
            <a:r>
              <a:rPr lang="en" sz="2000"/>
              <a:t> file containing instructions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Assembles the program and sends binary file to MPU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Results are returned!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Inspiration Material:</a:t>
            </a:r>
            <a:endParaRPr u="sng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EC327 Simplified Intel Assembly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Raspberry Pi </a:t>
            </a:r>
            <a:r>
              <a:rPr lang="en" sz="1200"/>
              <a:t>(</a:t>
            </a:r>
            <a:r>
              <a:rPr i="1" lang="en" sz="1200"/>
              <a:t>microcontroller, not a microprocessor</a:t>
            </a:r>
            <a:r>
              <a:rPr lang="en" sz="1200"/>
              <a:t>)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MOS 6502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Zilog Z80</a:t>
            </a:r>
            <a:endParaRPr sz="2000"/>
          </a:p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Goal/Motivation</a:t>
            </a:r>
            <a:endParaRPr b="1"/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7600" y="2615772"/>
            <a:ext cx="1646400" cy="9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8225" y="3497550"/>
            <a:ext cx="2685774" cy="155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Successes</a:t>
            </a:r>
            <a:endParaRPr b="1"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"/>
              <a:t>C++ XYZcompiler works properly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▷"/>
            </a:pPr>
            <a:r>
              <a:rPr lang="en"/>
              <a:t>Done from first principles (using most things we did in class)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▷"/>
            </a:pPr>
            <a:r>
              <a:rPr lang="en"/>
              <a:t>We got the instructions to operate properly in Verilog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893700" y="317596"/>
            <a:ext cx="6462600" cy="60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Failures/T0-Do</a:t>
            </a:r>
            <a:endParaRPr b="1"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893700" y="1006201"/>
            <a:ext cx="6462600" cy="3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"/>
              <a:t>UART → Sending/Receiving .bin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▷"/>
            </a:pPr>
            <a:r>
              <a:rPr lang="en"/>
              <a:t>Modularity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Modeled a single-cycle CPU, all in one file → would rather have modules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Requires more data-transfer controls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▷"/>
            </a:pPr>
            <a:r>
              <a:rPr lang="en"/>
              <a:t>Create a Linker (if there is time)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800"/>
              <a:t>Allow users to compile multiple files without overwriting one another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▷"/>
            </a:pPr>
            <a:r>
              <a:rPr lang="en"/>
              <a:t>Format Output (memory dump)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1000"/>
              </a:spcAft>
              <a:buSzPts val="2400"/>
              <a:buChar char="○"/>
            </a:pPr>
            <a:r>
              <a:rPr lang="en" sz="1800"/>
              <a:t>Use C++ to format output with decimal values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34"/>
          <p:cNvGraphicFramePr/>
          <p:nvPr/>
        </p:nvGraphicFramePr>
        <p:xfrm>
          <a:off x="990475" y="109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{83A96A14-2904-4E23-8994-177CF1C75131}</a:tableStyleId>
              </a:tblPr>
              <a:tblGrid>
                <a:gridCol w="2110450"/>
                <a:gridCol w="271555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Topic</a:t>
                      </a:r>
                      <a:endParaRPr sz="1600"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Description</a:t>
                      </a:r>
                      <a:endParaRPr sz="1600"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Member</a:t>
                      </a:r>
                      <a:endParaRPr sz="1600"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Assembler + Decoder (C++)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Translates user-written code into binary instructions for our MCU (and vice-versa)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Thomas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UART Implementation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Sending data to and from the FPGA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Mike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Controller (CPU)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Manges how instructions are executed, as well as where data is sent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All :)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ALU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Standard ALU, essentially a modified ALU from Lab 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Leo &amp; Zhiheng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Register File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7×24 bit registers to store 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temporary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 information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Leo &amp; Zhiheng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Memory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128×24 bit memory to store information 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Thomas &amp; Mike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General Connections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Separate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 jobs to 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different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 modules based on assembly code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Thomas &amp; Mike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1" name="Google Shape;241;p34"/>
          <p:cNvSpPr txBox="1"/>
          <p:nvPr>
            <p:ph type="title"/>
          </p:nvPr>
        </p:nvSpPr>
        <p:spPr>
          <a:xfrm>
            <a:off x="884200" y="1685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 Distribution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588" y="859900"/>
            <a:ext cx="1460824" cy="146082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408150" y="2782300"/>
            <a:ext cx="8327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u="sng">
                <a:solidFill>
                  <a:schemeClr val="hlink"/>
                </a:solidFill>
                <a:hlinkClick r:id="rId4"/>
              </a:rPr>
              <a:t>https://github.com/mwae-bu/EC311-XYZ-Final_Project.git</a:t>
            </a:r>
            <a:endParaRPr i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Structure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Functionality/Operations</a:t>
            </a:r>
            <a:endParaRPr b="1"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567125" y="1251125"/>
            <a:ext cx="74268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Allows users to write code capable of execution via FPGA (good for simulation purposes)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FPGAs are easily reprogrammable, meaning new operations can easily be added (i.e. updated versions of XYZ language)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May not be as optimized as an ASIC, but the flexibility makes up for that.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▷"/>
            </a:pPr>
            <a:r>
              <a:rPr lang="en"/>
              <a:t>Allows for easy-to-read inputs and outputs.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The user no longer has to deal with binary. All inputs and outputs are displayed in decimal. The decoder converts values to binary and vice versa all behind the scenes.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893700" y="239713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“Flow”</a:t>
            </a:r>
            <a:endParaRPr b="1"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427300" y="1097125"/>
            <a:ext cx="8150400" cy="3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User Codes in XYZ “Assembly” Language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Program assembles via the XYZassembler (C++)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Binary file sent to FPGA via UART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Top module loads file into memory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Top module reads and executes instructions in memory until reaching a HALT code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FPGA dumps memory via UART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AutoNum type="arabicPeriod"/>
            </a:pPr>
            <a:r>
              <a:rPr lang="en"/>
              <a:t>Memory dump is displayed in easy to read format (C++)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575" y="92687"/>
            <a:ext cx="5310851" cy="4805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Project Block Diagram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1600" y="338075"/>
            <a:ext cx="701175" cy="7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5716050" y="2074975"/>
            <a:ext cx="11592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Memory</a:t>
            </a:r>
            <a:endParaRPr sz="1500">
              <a:solidFill>
                <a:srgbClr val="434343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Modules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232375" y="168450"/>
            <a:ext cx="55818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XYZ Assembly + Assembler</a:t>
            </a:r>
            <a:endParaRPr b="1"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2338" y="114300"/>
            <a:ext cx="18464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1425" y="3167738"/>
            <a:ext cx="2588225" cy="1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375" y="810751"/>
            <a:ext cx="3842327" cy="383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/>
          <p:nvPr/>
        </p:nvSpPr>
        <p:spPr>
          <a:xfrm>
            <a:off x="7454875" y="2570713"/>
            <a:ext cx="261300" cy="540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4488975" y="1075050"/>
            <a:ext cx="15756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Start by writing a program in XYZ assembly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4488975" y="2522400"/>
            <a:ext cx="17499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Assemble using XYZassembler.cpp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4488975" y="3660450"/>
            <a:ext cx="15756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Get .BIN file used to push program to the FPGA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232338" y="4648025"/>
            <a:ext cx="38424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XYZ Instruction Set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/>
        </p:nvSpPr>
        <p:spPr>
          <a:xfrm>
            <a:off x="197000" y="91725"/>
            <a:ext cx="52740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XYZ Assembler Code Snippet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1500"/>
            <a:ext cx="8839204" cy="337944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166500" y="4080950"/>
            <a:ext cx="88110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Once a ‘mov’ instruction has been detected, check what the operands are so that the correct binary value is assigned to the instruction. If not valid, log syntax error.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Still in the process of detecting all syntax errors.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