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5" r:id="rId3"/>
    <p:sldId id="286" r:id="rId4"/>
    <p:sldId id="287" r:id="rId5"/>
    <p:sldId id="288" r:id="rId6"/>
    <p:sldId id="289" r:id="rId7"/>
    <p:sldId id="290" r:id="rId8"/>
    <p:sldId id="259" r:id="rId9"/>
    <p:sldId id="258" r:id="rId10"/>
    <p:sldId id="274" r:id="rId11"/>
    <p:sldId id="277" r:id="rId12"/>
    <p:sldId id="260" r:id="rId13"/>
    <p:sldId id="262" r:id="rId14"/>
    <p:sldId id="275" r:id="rId15"/>
    <p:sldId id="261" r:id="rId16"/>
    <p:sldId id="280" r:id="rId17"/>
    <p:sldId id="281" r:id="rId18"/>
    <p:sldId id="282" r:id="rId19"/>
    <p:sldId id="278"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818"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415D4-E120-42FB-8F4D-4B1204B4BB23}"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1C90-BC75-4FAC-98CA-46C578F149C7}" type="slidenum">
              <a:rPr lang="en-US" smtClean="0"/>
              <a:t>‹#›</a:t>
            </a:fld>
            <a:endParaRPr lang="en-US"/>
          </a:p>
        </p:txBody>
      </p:sp>
    </p:spTree>
    <p:extLst>
      <p:ext uri="{BB962C8B-B14F-4D97-AF65-F5344CB8AC3E}">
        <p14:creationId xmlns:p14="http://schemas.microsoft.com/office/powerpoint/2010/main" val="294650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methodology – User Stories, Iterations, Sprints, Scrum, </a:t>
            </a:r>
            <a:r>
              <a:rPr lang="en-US" dirty="0" err="1"/>
              <a:t>etc</a:t>
            </a:r>
            <a:endParaRPr lang="en-US" dirty="0"/>
          </a:p>
          <a:p>
            <a:r>
              <a:rPr lang="en-US" dirty="0"/>
              <a:t>Preliminary design</a:t>
            </a:r>
          </a:p>
          <a:p>
            <a:r>
              <a:rPr lang="en-US" dirty="0"/>
              <a:t>Detailed design</a:t>
            </a:r>
          </a:p>
          <a:p>
            <a:r>
              <a:rPr lang="en-US" dirty="0"/>
              <a:t>UML</a:t>
            </a:r>
          </a:p>
          <a:p>
            <a:r>
              <a:rPr lang="en-US" dirty="0"/>
              <a:t>Activity diagrams</a:t>
            </a:r>
          </a:p>
          <a:p>
            <a:r>
              <a:rPr lang="en-US" dirty="0"/>
              <a:t>Use case diagrams</a:t>
            </a:r>
          </a:p>
          <a:p>
            <a:r>
              <a:rPr lang="en-US" dirty="0"/>
              <a:t>Class diagrams</a:t>
            </a:r>
          </a:p>
        </p:txBody>
      </p:sp>
      <p:sp>
        <p:nvSpPr>
          <p:cNvPr id="4" name="Slide Number Placeholder 3"/>
          <p:cNvSpPr>
            <a:spLocks noGrp="1"/>
          </p:cNvSpPr>
          <p:nvPr>
            <p:ph type="sldNum" sz="quarter" idx="5"/>
          </p:nvPr>
        </p:nvSpPr>
        <p:spPr/>
        <p:txBody>
          <a:bodyPr/>
          <a:lstStyle/>
          <a:p>
            <a:fld id="{F5831C90-BC75-4FAC-98CA-46C578F149C7}" type="slidenum">
              <a:rPr lang="en-US" smtClean="0"/>
              <a:t>2</a:t>
            </a:fld>
            <a:endParaRPr lang="en-US"/>
          </a:p>
        </p:txBody>
      </p:sp>
    </p:spTree>
    <p:extLst>
      <p:ext uri="{BB962C8B-B14F-4D97-AF65-F5344CB8AC3E}">
        <p14:creationId xmlns:p14="http://schemas.microsoft.com/office/powerpoint/2010/main" val="274413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Codd </a:t>
            </a:r>
          </a:p>
          <a:p>
            <a:r>
              <a:rPr lang="en-US" dirty="0"/>
              <a:t>7 degrees of normalization</a:t>
            </a:r>
          </a:p>
        </p:txBody>
      </p:sp>
      <p:sp>
        <p:nvSpPr>
          <p:cNvPr id="4" name="Slide Number Placeholder 3"/>
          <p:cNvSpPr>
            <a:spLocks noGrp="1"/>
          </p:cNvSpPr>
          <p:nvPr>
            <p:ph type="sldNum" sz="quarter" idx="5"/>
          </p:nvPr>
        </p:nvSpPr>
        <p:spPr/>
        <p:txBody>
          <a:bodyPr/>
          <a:lstStyle/>
          <a:p>
            <a:fld id="{F5831C90-BC75-4FAC-98CA-46C578F149C7}" type="slidenum">
              <a:rPr lang="en-US" smtClean="0"/>
              <a:t>7</a:t>
            </a:fld>
            <a:endParaRPr lang="en-US"/>
          </a:p>
        </p:txBody>
      </p:sp>
    </p:spTree>
    <p:extLst>
      <p:ext uri="{BB962C8B-B14F-4D97-AF65-F5344CB8AC3E}">
        <p14:creationId xmlns:p14="http://schemas.microsoft.com/office/powerpoint/2010/main" val="1760724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B81F-78E8-41F3-92F1-641A6FF39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26156E-0ED1-44C3-8BD7-8C0A442D1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AD76A4-A322-402C-AF64-CD7AF53AFAA5}"/>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5" name="Footer Placeholder 4">
            <a:extLst>
              <a:ext uri="{FF2B5EF4-FFF2-40B4-BE49-F238E27FC236}">
                <a16:creationId xmlns:a16="http://schemas.microsoft.com/office/drawing/2014/main" id="{E2593A56-980F-4BA2-975D-90CE9A7C8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EBA2C-E66A-46BC-A903-0F7360526911}"/>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120454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537B-146B-40BA-8A8E-91C4EDD21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23C5E-E2B1-4E97-862C-8BA84648B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08505-CB03-4328-916E-39C10183DC0C}"/>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5" name="Footer Placeholder 4">
            <a:extLst>
              <a:ext uri="{FF2B5EF4-FFF2-40B4-BE49-F238E27FC236}">
                <a16:creationId xmlns:a16="http://schemas.microsoft.com/office/drawing/2014/main" id="{08C4A91D-FFD7-44F0-976D-977A54117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F9961-2C9B-412F-B3C3-4E188B0A7D67}"/>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318523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43E66-2949-43F4-A21F-131AC6CFC7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9CA30-7B20-4617-AD3A-DEC9D4E32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76D60-AC57-455B-9B4A-E5EE3DDF348F}"/>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5" name="Footer Placeholder 4">
            <a:extLst>
              <a:ext uri="{FF2B5EF4-FFF2-40B4-BE49-F238E27FC236}">
                <a16:creationId xmlns:a16="http://schemas.microsoft.com/office/drawing/2014/main" id="{00D4A0EE-6AB0-4ECF-8E21-A42D18F01E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B6EBE-F4EC-47B2-8646-BBDCC0F6F818}"/>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420303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4FE6-0758-419F-A2ED-49C1FC67B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BD4DC-54AE-4ABF-9B01-4C72BD4AD3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FACDA-A845-4478-B382-DEC3D0D1835C}"/>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5" name="Footer Placeholder 4">
            <a:extLst>
              <a:ext uri="{FF2B5EF4-FFF2-40B4-BE49-F238E27FC236}">
                <a16:creationId xmlns:a16="http://schemas.microsoft.com/office/drawing/2014/main" id="{B0196FDD-2B64-4AC0-8197-AC1E4C8A4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9792E-800A-41D8-8D68-6BA66BF42661}"/>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218093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6978-3BDE-43DC-A061-DB517026C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74CAD1-65FA-43E0-B45F-53C45449D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0529A-6F38-4F65-B85C-22AFBF4B4598}"/>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5" name="Footer Placeholder 4">
            <a:extLst>
              <a:ext uri="{FF2B5EF4-FFF2-40B4-BE49-F238E27FC236}">
                <a16:creationId xmlns:a16="http://schemas.microsoft.com/office/drawing/2014/main" id="{61142306-F5BC-4E3A-B1D0-DA72CCC95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19F8E-E8A4-4FFC-A368-9EE182FF2570}"/>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31052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68C1-62E2-4497-8B04-7B253521D3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67B2A7-EE0D-4B01-8273-307A121132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0CF2B0-7286-4596-9401-F830624B0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C0E5A3-F78F-4496-9AF4-685CF1106247}"/>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6" name="Footer Placeholder 5">
            <a:extLst>
              <a:ext uri="{FF2B5EF4-FFF2-40B4-BE49-F238E27FC236}">
                <a16:creationId xmlns:a16="http://schemas.microsoft.com/office/drawing/2014/main" id="{738BF9D3-4CD8-40A7-8D53-CDC086280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65726-6D23-4E00-8AC5-F0A7423E7A28}"/>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326028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0391-877F-4002-9EC5-165889DDB7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09C3D8-81C6-429B-B056-EE80C6893B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86F58-AB54-431F-954B-34A6F6A949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2A96C6-FA9C-4147-A0CF-12F3EADA22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E3483B-B85B-452A-9E9F-4C620E15E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BAEA23-A70D-4C1B-ADCB-0C6AED418933}"/>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8" name="Footer Placeholder 7">
            <a:extLst>
              <a:ext uri="{FF2B5EF4-FFF2-40B4-BE49-F238E27FC236}">
                <a16:creationId xmlns:a16="http://schemas.microsoft.com/office/drawing/2014/main" id="{56A3D9BB-D212-4048-8001-B8D26A044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D5EA5B-ECFC-4AF1-8F34-B1D61B2DBA00}"/>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234522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CFE4-F3D5-4173-913F-D80304D94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C3514C-7783-459E-8037-2321C5C03FA7}"/>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4" name="Footer Placeholder 3">
            <a:extLst>
              <a:ext uri="{FF2B5EF4-FFF2-40B4-BE49-F238E27FC236}">
                <a16:creationId xmlns:a16="http://schemas.microsoft.com/office/drawing/2014/main" id="{F80DCBE0-C622-4234-8590-BC1B471C5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F169AA-4759-4A06-997F-457812F7E36D}"/>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214845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00F258-D0E6-4A96-BFC5-FA021AA4B774}"/>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3" name="Footer Placeholder 2">
            <a:extLst>
              <a:ext uri="{FF2B5EF4-FFF2-40B4-BE49-F238E27FC236}">
                <a16:creationId xmlns:a16="http://schemas.microsoft.com/office/drawing/2014/main" id="{7A93F29E-4F32-4157-8412-B89668175F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E93C35-B96D-4B9A-AEE2-2663E503B109}"/>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46575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F8BC-25E9-40F9-B4E9-2D0C0F45E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3191D6-6B47-4DF9-9DAB-9C97AFCDC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5E79E-4635-4456-B666-5AC1A6101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725CB-528E-4A45-8775-054D4513CC8D}"/>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6" name="Footer Placeholder 5">
            <a:extLst>
              <a:ext uri="{FF2B5EF4-FFF2-40B4-BE49-F238E27FC236}">
                <a16:creationId xmlns:a16="http://schemas.microsoft.com/office/drawing/2014/main" id="{045AEB92-CF62-44DC-904E-DAB6D539B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A54E9-A126-4A00-B542-95A0F40F1C9C}"/>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284171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5425-D2D2-4F80-9B52-55FFBFEE8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72F3F-E575-408D-8F07-64909BD37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F194D9-E8A7-405A-B90F-B56D1C7AA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61D33-E6C4-4178-94A1-A6B76FC86CD6}"/>
              </a:ext>
            </a:extLst>
          </p:cNvPr>
          <p:cNvSpPr>
            <a:spLocks noGrp="1"/>
          </p:cNvSpPr>
          <p:nvPr>
            <p:ph type="dt" sz="half" idx="10"/>
          </p:nvPr>
        </p:nvSpPr>
        <p:spPr/>
        <p:txBody>
          <a:bodyPr/>
          <a:lstStyle/>
          <a:p>
            <a:fld id="{5609E5B9-6711-4C2F-A219-8B739DAA3D1E}" type="datetimeFigureOut">
              <a:rPr lang="en-US" smtClean="0"/>
              <a:t>3/9/2021</a:t>
            </a:fld>
            <a:endParaRPr lang="en-US"/>
          </a:p>
        </p:txBody>
      </p:sp>
      <p:sp>
        <p:nvSpPr>
          <p:cNvPr id="6" name="Footer Placeholder 5">
            <a:extLst>
              <a:ext uri="{FF2B5EF4-FFF2-40B4-BE49-F238E27FC236}">
                <a16:creationId xmlns:a16="http://schemas.microsoft.com/office/drawing/2014/main" id="{9F7973F2-5772-4141-AB67-57A6429CD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968EA3-A60A-405D-9CB8-70DE88F9CC98}"/>
              </a:ext>
            </a:extLst>
          </p:cNvPr>
          <p:cNvSpPr>
            <a:spLocks noGrp="1"/>
          </p:cNvSpPr>
          <p:nvPr>
            <p:ph type="sldNum" sz="quarter" idx="12"/>
          </p:nvPr>
        </p:nvSpPr>
        <p:spPr/>
        <p:txBody>
          <a:bodyPr/>
          <a:lstStyle/>
          <a:p>
            <a:fld id="{A7EC09F9-883D-4687-923A-2BE42290BDAE}" type="slidenum">
              <a:rPr lang="en-US" smtClean="0"/>
              <a:t>‹#›</a:t>
            </a:fld>
            <a:endParaRPr lang="en-US"/>
          </a:p>
        </p:txBody>
      </p:sp>
    </p:spTree>
    <p:extLst>
      <p:ext uri="{BB962C8B-B14F-4D97-AF65-F5344CB8AC3E}">
        <p14:creationId xmlns:p14="http://schemas.microsoft.com/office/powerpoint/2010/main" val="282195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5EF55-32C5-446C-ACC5-A7BEF2FAA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F97CDA-0BB7-44E9-A6C9-59686E3D6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938E0-56D2-40B9-BD8A-FB6C2E865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9E5B9-6711-4C2F-A219-8B739DAA3D1E}" type="datetimeFigureOut">
              <a:rPr lang="en-US" smtClean="0"/>
              <a:t>3/9/2021</a:t>
            </a:fld>
            <a:endParaRPr lang="en-US"/>
          </a:p>
        </p:txBody>
      </p:sp>
      <p:sp>
        <p:nvSpPr>
          <p:cNvPr id="5" name="Footer Placeholder 4">
            <a:extLst>
              <a:ext uri="{FF2B5EF4-FFF2-40B4-BE49-F238E27FC236}">
                <a16:creationId xmlns:a16="http://schemas.microsoft.com/office/drawing/2014/main" id="{583260D1-A17A-4729-B4BC-318E87AE1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EF7B3-D24E-4317-8348-E269F311B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C09F9-883D-4687-923A-2BE42290BDAE}" type="slidenum">
              <a:rPr lang="en-US" smtClean="0"/>
              <a:t>‹#›</a:t>
            </a:fld>
            <a:endParaRPr lang="en-US"/>
          </a:p>
        </p:txBody>
      </p:sp>
    </p:spTree>
    <p:extLst>
      <p:ext uri="{BB962C8B-B14F-4D97-AF65-F5344CB8AC3E}">
        <p14:creationId xmlns:p14="http://schemas.microsoft.com/office/powerpoint/2010/main" val="133178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Body_mass_inde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ssentialsql.com/wp-content/uploads/2014/08/ThirdNormalFormDataModel.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Design</a:t>
            </a:r>
          </a:p>
        </p:txBody>
      </p:sp>
      <p:sp>
        <p:nvSpPr>
          <p:cNvPr id="3" name="Subtitle 2"/>
          <p:cNvSpPr>
            <a:spLocks noGrp="1"/>
          </p:cNvSpPr>
          <p:nvPr>
            <p:ph type="subTitle" idx="1"/>
          </p:nvPr>
        </p:nvSpPr>
        <p:spPr/>
        <p:txBody>
          <a:bodyPr/>
          <a:lstStyle/>
          <a:p>
            <a:r>
              <a:rPr lang="en-US" dirty="0"/>
              <a:t>Zev Feldberger</a:t>
            </a:r>
          </a:p>
        </p:txBody>
      </p:sp>
    </p:spTree>
    <p:extLst>
      <p:ext uri="{BB962C8B-B14F-4D97-AF65-F5344CB8AC3E}">
        <p14:creationId xmlns:p14="http://schemas.microsoft.com/office/powerpoint/2010/main" val="265182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graphicFrame>
        <p:nvGraphicFramePr>
          <p:cNvPr id="6" name="Table 5"/>
          <p:cNvGraphicFramePr>
            <a:graphicFrameLocks noGrp="1"/>
          </p:cNvGraphicFramePr>
          <p:nvPr/>
        </p:nvGraphicFramePr>
        <p:xfrm>
          <a:off x="6558807" y="1398498"/>
          <a:ext cx="4199966" cy="1828800"/>
        </p:xfrm>
        <a:graphic>
          <a:graphicData uri="http://schemas.openxmlformats.org/drawingml/2006/table">
            <a:tbl>
              <a:tblPr/>
              <a:tblGrid>
                <a:gridCol w="2099983">
                  <a:extLst>
                    <a:ext uri="{9D8B030D-6E8A-4147-A177-3AD203B41FA5}">
                      <a16:colId xmlns:a16="http://schemas.microsoft.com/office/drawing/2014/main" val="20000"/>
                    </a:ext>
                  </a:extLst>
                </a:gridCol>
                <a:gridCol w="2099983">
                  <a:extLst>
                    <a:ext uri="{9D8B030D-6E8A-4147-A177-3AD203B41FA5}">
                      <a16:colId xmlns:a16="http://schemas.microsoft.com/office/drawing/2014/main" val="20001"/>
                    </a:ext>
                  </a:extLst>
                </a:gridCol>
              </a:tblGrid>
              <a:tr h="350392">
                <a:tc gridSpan="2">
                  <a:txBody>
                    <a:bodyPr/>
                    <a:lstStyle/>
                    <a:p>
                      <a:pPr algn="ctr"/>
                      <a:r>
                        <a:rPr lang="en-US" dirty="0"/>
                        <a:t>Book Authors</a:t>
                      </a:r>
                    </a:p>
                  </a:txBody>
                  <a:tcPr>
                    <a:solidFill>
                      <a:srgbClr val="F9F9F9"/>
                    </a:solidFill>
                  </a:tcPr>
                </a:tc>
                <a:tc hMerge="1">
                  <a:txBody>
                    <a:bodyPr/>
                    <a:lstStyle/>
                    <a:p>
                      <a:endParaRPr lang="en-US"/>
                    </a:p>
                  </a:txBody>
                  <a:tcPr/>
                </a:tc>
                <a:extLst>
                  <a:ext uri="{0D108BD9-81ED-4DB2-BD59-A6C34878D82A}">
                    <a16:rowId xmlns:a16="http://schemas.microsoft.com/office/drawing/2014/main" val="10000"/>
                  </a:ext>
                </a:extLst>
              </a:tr>
              <a:tr h="350392">
                <a:tc>
                  <a:txBody>
                    <a:bodyPr/>
                    <a:lstStyle/>
                    <a:p>
                      <a:pPr algn="ctr"/>
                      <a:r>
                        <a:rPr lang="en-US" dirty="0">
                          <a:effectLst/>
                        </a:rPr>
                        <a:t>ISBN</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u="sng" dirty="0">
                          <a:effectLst/>
                        </a:rPr>
                        <a:t>Author Name</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50392">
                <a:tc>
                  <a:txBody>
                    <a:bodyPr/>
                    <a:lstStyle/>
                    <a:p>
                      <a:r>
                        <a:rPr lang="en-US" dirty="0"/>
                        <a:t>0-55-123456-9</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1</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50392">
                <a:tc>
                  <a:txBody>
                    <a:bodyPr/>
                    <a:lstStyle/>
                    <a:p>
                      <a:r>
                        <a:rPr lang="en-US" dirty="0"/>
                        <a:t>0-55-123456-9</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2</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50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0-55-123456-7</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1</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graphicFrame>
        <p:nvGraphicFramePr>
          <p:cNvPr id="7" name="Table 6">
            <a:extLst>
              <a:ext uri="{FF2B5EF4-FFF2-40B4-BE49-F238E27FC236}">
                <a16:creationId xmlns:a16="http://schemas.microsoft.com/office/drawing/2014/main" id="{0BAA09E7-41FE-49FC-A5B2-DC8C3D9E4A71}"/>
              </a:ext>
            </a:extLst>
          </p:cNvPr>
          <p:cNvGraphicFramePr>
            <a:graphicFrameLocks noGrp="1"/>
          </p:cNvGraphicFramePr>
          <p:nvPr/>
        </p:nvGraphicFramePr>
        <p:xfrm>
          <a:off x="728381" y="1398498"/>
          <a:ext cx="4904814" cy="1463040"/>
        </p:xfrm>
        <a:graphic>
          <a:graphicData uri="http://schemas.openxmlformats.org/drawingml/2006/table">
            <a:tbl>
              <a:tblPr/>
              <a:tblGrid>
                <a:gridCol w="1634938">
                  <a:extLst>
                    <a:ext uri="{9D8B030D-6E8A-4147-A177-3AD203B41FA5}">
                      <a16:colId xmlns:a16="http://schemas.microsoft.com/office/drawing/2014/main" val="20000"/>
                    </a:ext>
                  </a:extLst>
                </a:gridCol>
                <a:gridCol w="1634938">
                  <a:extLst>
                    <a:ext uri="{9D8B030D-6E8A-4147-A177-3AD203B41FA5}">
                      <a16:colId xmlns:a16="http://schemas.microsoft.com/office/drawing/2014/main" val="20001"/>
                    </a:ext>
                  </a:extLst>
                </a:gridCol>
                <a:gridCol w="1634938">
                  <a:extLst>
                    <a:ext uri="{9D8B030D-6E8A-4147-A177-3AD203B41FA5}">
                      <a16:colId xmlns:a16="http://schemas.microsoft.com/office/drawing/2014/main" val="20002"/>
                    </a:ext>
                  </a:extLst>
                </a:gridCol>
              </a:tblGrid>
              <a:tr h="301898">
                <a:tc gridSpan="3">
                  <a:txBody>
                    <a:bodyPr/>
                    <a:lstStyle/>
                    <a:p>
                      <a:r>
                        <a:rPr lang="en-US" dirty="0"/>
                        <a:t>Book</a:t>
                      </a:r>
                    </a:p>
                  </a:txBody>
                  <a:tcPr anchor="ctr">
                    <a:solidFill>
                      <a:srgbClr val="F9F9F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1898">
                <a:tc>
                  <a:txBody>
                    <a:bodyPr/>
                    <a:lstStyle/>
                    <a:p>
                      <a:pPr algn="ctr"/>
                      <a:r>
                        <a:rPr lang="en-US" dirty="0">
                          <a:effectLst/>
                        </a:rPr>
                        <a:t>ISBN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Title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Publisher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01898">
                <a:tc>
                  <a:txBody>
                    <a:bodyPr/>
                    <a:lstStyle/>
                    <a:p>
                      <a:r>
                        <a:rPr lang="en-US" dirty="0"/>
                        <a:t>0-55-123456-9</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Main Street</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Small House</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018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0-55-123456-7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New Stuff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Big House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1171644" y="3167047"/>
          <a:ext cx="4199968" cy="1737360"/>
        </p:xfrm>
        <a:graphic>
          <a:graphicData uri="http://schemas.openxmlformats.org/drawingml/2006/table">
            <a:tbl>
              <a:tblPr/>
              <a:tblGrid>
                <a:gridCol w="1049992">
                  <a:extLst>
                    <a:ext uri="{9D8B030D-6E8A-4147-A177-3AD203B41FA5}">
                      <a16:colId xmlns:a16="http://schemas.microsoft.com/office/drawing/2014/main" val="20000"/>
                    </a:ext>
                  </a:extLst>
                </a:gridCol>
                <a:gridCol w="1049992">
                  <a:extLst>
                    <a:ext uri="{9D8B030D-6E8A-4147-A177-3AD203B41FA5}">
                      <a16:colId xmlns:a16="http://schemas.microsoft.com/office/drawing/2014/main" val="20001"/>
                    </a:ext>
                  </a:extLst>
                </a:gridCol>
                <a:gridCol w="1049992">
                  <a:extLst>
                    <a:ext uri="{9D8B030D-6E8A-4147-A177-3AD203B41FA5}">
                      <a16:colId xmlns:a16="http://schemas.microsoft.com/office/drawing/2014/main" val="20002"/>
                    </a:ext>
                  </a:extLst>
                </a:gridCol>
                <a:gridCol w="1049992">
                  <a:extLst>
                    <a:ext uri="{9D8B030D-6E8A-4147-A177-3AD203B41FA5}">
                      <a16:colId xmlns:a16="http://schemas.microsoft.com/office/drawing/2014/main" val="20003"/>
                    </a:ext>
                  </a:extLst>
                </a:gridCol>
              </a:tblGrid>
              <a:tr h="350392">
                <a:tc gridSpan="4">
                  <a:txBody>
                    <a:bodyPr/>
                    <a:lstStyle/>
                    <a:p>
                      <a:pPr algn="ctr"/>
                      <a:r>
                        <a:rPr lang="en-US" dirty="0"/>
                        <a:t>Authors</a:t>
                      </a:r>
                    </a:p>
                  </a:txBody>
                  <a:tcPr>
                    <a:solidFill>
                      <a:srgbClr val="F9F9F9"/>
                    </a:solidFill>
                  </a:tcPr>
                </a:tc>
                <a:tc hMerge="1">
                  <a:txBody>
                    <a:bodyPr/>
                    <a:lstStyle/>
                    <a:p>
                      <a:endParaRPr lang="en-US"/>
                    </a:p>
                  </a:txBody>
                  <a:tcPr/>
                </a:tc>
                <a:tc hMerge="1">
                  <a:txBody>
                    <a:bodyPr/>
                    <a:lstStyle/>
                    <a:p>
                      <a:pPr algn="ctr"/>
                      <a:endParaRPr lang="en-US" dirty="0"/>
                    </a:p>
                  </a:txBody>
                  <a:tcPr>
                    <a:lnB w="9525" cap="flat" cmpd="sng" algn="ctr">
                      <a:solidFill>
                        <a:srgbClr val="AAAAAA"/>
                      </a:solidFill>
                      <a:prstDash val="solid"/>
                      <a:round/>
                      <a:headEnd type="none" w="med" len="med"/>
                      <a:tailEnd type="none" w="med" len="med"/>
                    </a:lnB>
                    <a:solidFill>
                      <a:srgbClr val="F9F9F9"/>
                    </a:solidFill>
                  </a:tcPr>
                </a:tc>
                <a:tc hMerge="1">
                  <a:txBody>
                    <a:bodyPr/>
                    <a:lstStyle/>
                    <a:p>
                      <a:pPr algn="ctr"/>
                      <a:endParaRPr lang="en-US" dirty="0"/>
                    </a:p>
                  </a:txBody>
                  <a:tcPr>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50392">
                <a:tc>
                  <a:txBody>
                    <a:bodyPr/>
                    <a:lstStyle/>
                    <a:p>
                      <a:pPr algn="ctr"/>
                      <a:r>
                        <a:rPr lang="en-US" dirty="0">
                          <a:effectLst/>
                        </a:rPr>
                        <a:t>ID</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u="sng" dirty="0">
                          <a:effectLst/>
                        </a:rPr>
                        <a:t>Author Name</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Age</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Gender</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50392">
                <a:tc>
                  <a:txBody>
                    <a:bodyPr/>
                    <a:lstStyle/>
                    <a:p>
                      <a:r>
                        <a:rPr lang="en-US" dirty="0"/>
                        <a:t>1</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Jones, H. </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34</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M</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50392">
                <a:tc>
                  <a:txBody>
                    <a:bodyPr/>
                    <a:lstStyle/>
                    <a:p>
                      <a:r>
                        <a:rPr lang="en-US" dirty="0"/>
                        <a:t>2</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Smith, K.</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56</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M</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6681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graphicFrame>
        <p:nvGraphicFramePr>
          <p:cNvPr id="5" name="Table 4"/>
          <p:cNvGraphicFramePr>
            <a:graphicFrameLocks noGrp="1"/>
          </p:cNvGraphicFramePr>
          <p:nvPr/>
        </p:nvGraphicFramePr>
        <p:xfrm>
          <a:off x="838200" y="4159626"/>
          <a:ext cx="6145305" cy="1828800"/>
        </p:xfrm>
        <a:graphic>
          <a:graphicData uri="http://schemas.openxmlformats.org/drawingml/2006/table">
            <a:tbl>
              <a:tblPr/>
              <a:tblGrid>
                <a:gridCol w="2048435">
                  <a:extLst>
                    <a:ext uri="{9D8B030D-6E8A-4147-A177-3AD203B41FA5}">
                      <a16:colId xmlns:a16="http://schemas.microsoft.com/office/drawing/2014/main" val="20000"/>
                    </a:ext>
                  </a:extLst>
                </a:gridCol>
                <a:gridCol w="2048435">
                  <a:extLst>
                    <a:ext uri="{9D8B030D-6E8A-4147-A177-3AD203B41FA5}">
                      <a16:colId xmlns:a16="http://schemas.microsoft.com/office/drawing/2014/main" val="20001"/>
                    </a:ext>
                  </a:extLst>
                </a:gridCol>
                <a:gridCol w="2048435">
                  <a:extLst>
                    <a:ext uri="{9D8B030D-6E8A-4147-A177-3AD203B41FA5}">
                      <a16:colId xmlns:a16="http://schemas.microsoft.com/office/drawing/2014/main" val="20002"/>
                    </a:ext>
                  </a:extLst>
                </a:gridCol>
              </a:tblGrid>
              <a:tr h="337280">
                <a:tc gridSpan="3">
                  <a:txBody>
                    <a:bodyPr/>
                    <a:lstStyle/>
                    <a:p>
                      <a:pPr algn="ctr"/>
                      <a:r>
                        <a:rPr lang="en-US" dirty="0"/>
                        <a:t>Customer Name</a:t>
                      </a:r>
                    </a:p>
                  </a:txBody>
                  <a:tcPr>
                    <a:solidFill>
                      <a:srgbClr val="F9F9F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7280">
                <a:tc>
                  <a:txBody>
                    <a:bodyPr/>
                    <a:lstStyle/>
                    <a:p>
                      <a:pPr algn="ctr"/>
                      <a:r>
                        <a:rPr lang="en-US" u="sng" dirty="0">
                          <a:effectLst/>
                        </a:rPr>
                        <a:t>Customer ID</a:t>
                      </a:r>
                      <a:endParaRPr lang="en-US" dirty="0">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First Name</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Surname</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37280">
                <a:tc>
                  <a:txBody>
                    <a:bodyPr/>
                    <a:lstStyle/>
                    <a:p>
                      <a:r>
                        <a:rPr lang="en-US">
                          <a:effectLst/>
                        </a:rPr>
                        <a:t>123</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Robert</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Ingram</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37280">
                <a:tc>
                  <a:txBody>
                    <a:bodyPr/>
                    <a:lstStyle/>
                    <a:p>
                      <a:r>
                        <a:rPr lang="en-US">
                          <a:effectLst/>
                        </a:rPr>
                        <a:t>456</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Jane</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Wright</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37280">
                <a:tc>
                  <a:txBody>
                    <a:bodyPr/>
                    <a:lstStyle/>
                    <a:p>
                      <a:r>
                        <a:rPr lang="en-US">
                          <a:effectLst/>
                        </a:rPr>
                        <a:t>789</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Maria</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Fernandez</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7153834" y="4141699"/>
          <a:ext cx="4199966" cy="2194560"/>
        </p:xfrm>
        <a:graphic>
          <a:graphicData uri="http://schemas.openxmlformats.org/drawingml/2006/table">
            <a:tbl>
              <a:tblPr/>
              <a:tblGrid>
                <a:gridCol w="2099983">
                  <a:extLst>
                    <a:ext uri="{9D8B030D-6E8A-4147-A177-3AD203B41FA5}">
                      <a16:colId xmlns:a16="http://schemas.microsoft.com/office/drawing/2014/main" val="20000"/>
                    </a:ext>
                  </a:extLst>
                </a:gridCol>
                <a:gridCol w="2099983">
                  <a:extLst>
                    <a:ext uri="{9D8B030D-6E8A-4147-A177-3AD203B41FA5}">
                      <a16:colId xmlns:a16="http://schemas.microsoft.com/office/drawing/2014/main" val="20001"/>
                    </a:ext>
                  </a:extLst>
                </a:gridCol>
              </a:tblGrid>
              <a:tr h="350392">
                <a:tc gridSpan="2">
                  <a:txBody>
                    <a:bodyPr/>
                    <a:lstStyle/>
                    <a:p>
                      <a:pPr algn="ctr"/>
                      <a:r>
                        <a:rPr lang="en-US" dirty="0"/>
                        <a:t>Customer Telephone Number</a:t>
                      </a:r>
                    </a:p>
                  </a:txBody>
                  <a:tcPr>
                    <a:solidFill>
                      <a:srgbClr val="F9F9F9"/>
                    </a:solidFill>
                  </a:tcPr>
                </a:tc>
                <a:tc hMerge="1">
                  <a:txBody>
                    <a:bodyPr/>
                    <a:lstStyle/>
                    <a:p>
                      <a:endParaRPr lang="en-US"/>
                    </a:p>
                  </a:txBody>
                  <a:tcPr/>
                </a:tc>
                <a:extLst>
                  <a:ext uri="{0D108BD9-81ED-4DB2-BD59-A6C34878D82A}">
                    <a16:rowId xmlns:a16="http://schemas.microsoft.com/office/drawing/2014/main" val="10000"/>
                  </a:ext>
                </a:extLst>
              </a:tr>
              <a:tr h="350392">
                <a:tc>
                  <a:txBody>
                    <a:bodyPr/>
                    <a:lstStyle/>
                    <a:p>
                      <a:pPr algn="ctr"/>
                      <a:r>
                        <a:rPr lang="en-US" dirty="0">
                          <a:effectLst/>
                        </a:rPr>
                        <a:t>Customer ID</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u="sng">
                          <a:effectLst/>
                        </a:rPr>
                        <a:t>Telephone Number</a:t>
                      </a:r>
                      <a:endParaRPr lang="en-US">
                        <a:effectLst/>
                      </a:endParaRP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50392">
                <a:tc>
                  <a:txBody>
                    <a:bodyPr/>
                    <a:lstStyle/>
                    <a:p>
                      <a:r>
                        <a:rPr lang="en-US">
                          <a:effectLst/>
                        </a:rPr>
                        <a:t>123</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555-861-2025</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50392">
                <a:tc>
                  <a:txBody>
                    <a:bodyPr/>
                    <a:lstStyle/>
                    <a:p>
                      <a:r>
                        <a:rPr lang="en-US">
                          <a:effectLst/>
                        </a:rPr>
                        <a:t>456</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555-403-1659</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50392">
                <a:tc>
                  <a:txBody>
                    <a:bodyPr/>
                    <a:lstStyle/>
                    <a:p>
                      <a:r>
                        <a:rPr lang="en-US">
                          <a:effectLst/>
                        </a:rPr>
                        <a:t>456</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555-776-4100</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50392">
                <a:tc>
                  <a:txBody>
                    <a:bodyPr/>
                    <a:lstStyle/>
                    <a:p>
                      <a:r>
                        <a:rPr lang="en-US">
                          <a:effectLst/>
                        </a:rPr>
                        <a:t>789</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555-808-9633</a:t>
                      </a:r>
                    </a:p>
                  </a:txBody>
                  <a:tcP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728381" y="1398498"/>
          <a:ext cx="6539752" cy="2377440"/>
        </p:xfrm>
        <a:graphic>
          <a:graphicData uri="http://schemas.openxmlformats.org/drawingml/2006/table">
            <a:tbl>
              <a:tblPr/>
              <a:tblGrid>
                <a:gridCol w="1634938">
                  <a:extLst>
                    <a:ext uri="{9D8B030D-6E8A-4147-A177-3AD203B41FA5}">
                      <a16:colId xmlns:a16="http://schemas.microsoft.com/office/drawing/2014/main" val="20000"/>
                    </a:ext>
                  </a:extLst>
                </a:gridCol>
                <a:gridCol w="1634938">
                  <a:extLst>
                    <a:ext uri="{9D8B030D-6E8A-4147-A177-3AD203B41FA5}">
                      <a16:colId xmlns:a16="http://schemas.microsoft.com/office/drawing/2014/main" val="20001"/>
                    </a:ext>
                  </a:extLst>
                </a:gridCol>
                <a:gridCol w="1634938">
                  <a:extLst>
                    <a:ext uri="{9D8B030D-6E8A-4147-A177-3AD203B41FA5}">
                      <a16:colId xmlns:a16="http://schemas.microsoft.com/office/drawing/2014/main" val="20002"/>
                    </a:ext>
                  </a:extLst>
                </a:gridCol>
                <a:gridCol w="1634938">
                  <a:extLst>
                    <a:ext uri="{9D8B030D-6E8A-4147-A177-3AD203B41FA5}">
                      <a16:colId xmlns:a16="http://schemas.microsoft.com/office/drawing/2014/main" val="20003"/>
                    </a:ext>
                  </a:extLst>
                </a:gridCol>
              </a:tblGrid>
              <a:tr h="301898">
                <a:tc gridSpan="4">
                  <a:txBody>
                    <a:bodyPr/>
                    <a:lstStyle/>
                    <a:p>
                      <a:r>
                        <a:rPr lang="en-US" dirty="0"/>
                        <a:t>Customer</a:t>
                      </a:r>
                    </a:p>
                  </a:txBody>
                  <a:tcPr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1898">
                <a:tc>
                  <a:txBody>
                    <a:bodyPr/>
                    <a:lstStyle/>
                    <a:p>
                      <a:pPr algn="ctr"/>
                      <a:r>
                        <a:rPr lang="en-US">
                          <a:effectLst/>
                        </a:rPr>
                        <a:t>Customer ID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First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Surname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Telephone Number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01898">
                <a:tc>
                  <a:txBody>
                    <a:bodyPr/>
                    <a:lstStyle/>
                    <a:p>
                      <a:r>
                        <a:rPr lang="en-US">
                          <a:effectLst/>
                        </a:rPr>
                        <a:t>123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Robert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Ingram</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555-861-2025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28321">
                <a:tc>
                  <a:txBody>
                    <a:bodyPr/>
                    <a:lstStyle/>
                    <a:p>
                      <a:r>
                        <a:rPr lang="en-US">
                          <a:effectLst/>
                        </a:rPr>
                        <a:t>456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Jane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Wright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555-403-1659</a:t>
                      </a:r>
                      <a:br>
                        <a:rPr lang="en-US" dirty="0">
                          <a:effectLst/>
                        </a:rPr>
                      </a:br>
                      <a:r>
                        <a:rPr lang="en-US" dirty="0">
                          <a:effectLst/>
                        </a:rPr>
                        <a:t>555-776-4100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01898">
                <a:tc>
                  <a:txBody>
                    <a:bodyPr/>
                    <a:lstStyle/>
                    <a:p>
                      <a:r>
                        <a:rPr lang="en-US">
                          <a:effectLst/>
                        </a:rPr>
                        <a:t>789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Maria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Fernandez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555-808-9633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2144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Content Placeholder 2"/>
          <p:cNvSpPr>
            <a:spLocks noGrp="1"/>
          </p:cNvSpPr>
          <p:nvPr>
            <p:ph idx="1"/>
          </p:nvPr>
        </p:nvSpPr>
        <p:spPr/>
        <p:txBody>
          <a:bodyPr/>
          <a:lstStyle/>
          <a:p>
            <a:r>
              <a:rPr lang="en-US" dirty="0"/>
              <a:t>A table scheme is in second normal form, or 2NF, if all of the strictly informational attributes (attributes that do not belong to any key) are attributes of the entities in the table scheme, and not of some other class of entities. In other words, the informational attributes provide information specifically about the entities in </a:t>
            </a:r>
            <a:r>
              <a:rPr lang="en-US" i="1" dirty="0"/>
              <a:t>this</a:t>
            </a:r>
            <a:r>
              <a:rPr lang="en-US" dirty="0"/>
              <a:t> entity class and not about some other entities.</a:t>
            </a:r>
          </a:p>
          <a:p>
            <a:r>
              <a:rPr lang="en-US" dirty="0"/>
              <a:t>Let us illustrate with an example.</a:t>
            </a:r>
          </a:p>
          <a:p>
            <a:r>
              <a:rPr lang="en-US" dirty="0"/>
              <a:t>Consider a simplified table scheme designed to store house addresses. One possibility is:</a:t>
            </a:r>
          </a:p>
          <a:p>
            <a:endParaRPr lang="en-US" dirty="0"/>
          </a:p>
        </p:txBody>
      </p:sp>
    </p:spTree>
    <p:extLst>
      <p:ext uri="{BB962C8B-B14F-4D97-AF65-F5344CB8AC3E}">
        <p14:creationId xmlns:p14="http://schemas.microsoft.com/office/powerpoint/2010/main" val="26442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4" name="Rectangle 1"/>
          <p:cNvSpPr>
            <a:spLocks noGrp="1" noChangeArrowheads="1"/>
          </p:cNvSpPr>
          <p:nvPr>
            <p:ph idx="1"/>
          </p:nvPr>
        </p:nvSpPr>
        <p:spPr bwMode="auto">
          <a:xfrm>
            <a:off x="497541" y="5146825"/>
            <a:ext cx="100441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Segoe UI" panose="020B0502040204020203" pitchFamily="34" charset="0"/>
                <a:cs typeface="Segoe UI" panose="020B0502040204020203" pitchFamily="34" charset="0"/>
              </a:rPr>
              <a:t>The City-Population attribute is out of place here, because it is an attribute of cities, not house addresses.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Segoe UI" panose="020B0502040204020203" pitchFamily="34" charset="0"/>
                <a:cs typeface="Segoe UI" panose="020B0502040204020203" pitchFamily="34" charset="0"/>
              </a:rPr>
              <a:t>More specifically, City-Population is strictly an informational attribute (not for identification of houses)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Segoe UI" panose="020B0502040204020203" pitchFamily="34" charset="0"/>
                <a:cs typeface="Segoe UI" panose="020B0502040204020203" pitchFamily="34" charset="0"/>
              </a:rPr>
              <a:t>but it gives information about cities, not house addresses. Thus, this table scheme is </a:t>
            </a:r>
            <a:r>
              <a:rPr kumimoji="0" lang="en-US" altLang="en-US" sz="1600" b="0" i="1" u="none" strike="noStrike" cap="none" normalizeH="0" baseline="0" dirty="0">
                <a:ln>
                  <a:noFill/>
                </a:ln>
                <a:solidFill>
                  <a:srgbClr val="454545"/>
                </a:solidFill>
                <a:effectLst/>
                <a:latin typeface="Segoe UI" panose="020B0502040204020203" pitchFamily="34" charset="0"/>
                <a:cs typeface="Segoe UI" panose="020B0502040204020203" pitchFamily="34" charset="0"/>
              </a:rPr>
              <a:t>not</a:t>
            </a:r>
            <a:r>
              <a:rPr kumimoji="0" lang="en-US" altLang="en-US" sz="1600" b="0" i="0" u="none" strike="noStrike" cap="none" normalizeH="0" baseline="0" dirty="0">
                <a:ln>
                  <a:noFill/>
                </a:ln>
                <a:solidFill>
                  <a:srgbClr val="454545"/>
                </a:solidFill>
                <a:effectLst/>
                <a:latin typeface="Segoe UI" panose="020B0502040204020203" pitchFamily="34" charset="0"/>
                <a:cs typeface="Segoe UI" panose="020B0502040204020203" pitchFamily="34" charset="0"/>
              </a:rPr>
              <a:t> in second normal form.</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nvGraphicFramePr>
        <p:xfrm>
          <a:off x="647699" y="1387947"/>
          <a:ext cx="6539750" cy="1920240"/>
        </p:xfrm>
        <a:graphic>
          <a:graphicData uri="http://schemas.openxmlformats.org/drawingml/2006/table">
            <a:tbl>
              <a:tblPr/>
              <a:tblGrid>
                <a:gridCol w="1307950">
                  <a:extLst>
                    <a:ext uri="{9D8B030D-6E8A-4147-A177-3AD203B41FA5}">
                      <a16:colId xmlns:a16="http://schemas.microsoft.com/office/drawing/2014/main" val="20000"/>
                    </a:ext>
                  </a:extLst>
                </a:gridCol>
                <a:gridCol w="1307950">
                  <a:extLst>
                    <a:ext uri="{9D8B030D-6E8A-4147-A177-3AD203B41FA5}">
                      <a16:colId xmlns:a16="http://schemas.microsoft.com/office/drawing/2014/main" val="20001"/>
                    </a:ext>
                  </a:extLst>
                </a:gridCol>
                <a:gridCol w="1307950">
                  <a:extLst>
                    <a:ext uri="{9D8B030D-6E8A-4147-A177-3AD203B41FA5}">
                      <a16:colId xmlns:a16="http://schemas.microsoft.com/office/drawing/2014/main" val="20002"/>
                    </a:ext>
                  </a:extLst>
                </a:gridCol>
                <a:gridCol w="1307950">
                  <a:extLst>
                    <a:ext uri="{9D8B030D-6E8A-4147-A177-3AD203B41FA5}">
                      <a16:colId xmlns:a16="http://schemas.microsoft.com/office/drawing/2014/main" val="20003"/>
                    </a:ext>
                  </a:extLst>
                </a:gridCol>
                <a:gridCol w="1307950">
                  <a:extLst>
                    <a:ext uri="{9D8B030D-6E8A-4147-A177-3AD203B41FA5}">
                      <a16:colId xmlns:a16="http://schemas.microsoft.com/office/drawing/2014/main" val="20004"/>
                    </a:ext>
                  </a:extLst>
                </a:gridCol>
              </a:tblGrid>
              <a:tr h="301898">
                <a:tc gridSpan="5">
                  <a:txBody>
                    <a:bodyPr/>
                    <a:lstStyle/>
                    <a:p>
                      <a:pPr algn="ctr"/>
                      <a:r>
                        <a:rPr lang="en-US" dirty="0"/>
                        <a:t>House Addresses</a:t>
                      </a:r>
                    </a:p>
                  </a:txBody>
                  <a:tcPr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nchor="ctr">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01898">
                <a:tc>
                  <a:txBody>
                    <a:bodyPr/>
                    <a:lstStyle/>
                    <a:p>
                      <a:pPr algn="ctr"/>
                      <a:r>
                        <a:rPr lang="en-US" dirty="0">
                          <a:effectLst/>
                        </a:rPr>
                        <a:t>City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Address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Sq. footage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House Color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City</a:t>
                      </a:r>
                      <a:r>
                        <a:rPr lang="en-US" baseline="0" dirty="0">
                          <a:effectLst/>
                        </a:rPr>
                        <a:t> Population</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01898">
                <a:tc>
                  <a:txBody>
                    <a:bodyPr/>
                    <a:lstStyle/>
                    <a:p>
                      <a:r>
                        <a:rPr lang="en-US" dirty="0">
                          <a:effectLst/>
                        </a:rPr>
                        <a:t>Lakewood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45 Lexington Ave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2,475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Blue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35,000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5018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201883" cy="2639332"/>
          </a:xfrm>
        </p:spPr>
        <p:txBody>
          <a:bodyPr/>
          <a:lstStyle/>
          <a:p>
            <a:r>
              <a:rPr lang="en-US" dirty="0"/>
              <a:t>Second Normal Form</a:t>
            </a:r>
          </a:p>
        </p:txBody>
      </p:sp>
      <p:graphicFrame>
        <p:nvGraphicFramePr>
          <p:cNvPr id="3" name="Table 2"/>
          <p:cNvGraphicFramePr>
            <a:graphicFrameLocks noGrp="1"/>
          </p:cNvGraphicFramePr>
          <p:nvPr/>
        </p:nvGraphicFramePr>
        <p:xfrm>
          <a:off x="3040083" y="427440"/>
          <a:ext cx="8257892" cy="3664890"/>
        </p:xfrm>
        <a:graphic>
          <a:graphicData uri="http://schemas.openxmlformats.org/drawingml/2006/table">
            <a:tbl>
              <a:tblPr/>
              <a:tblGrid>
                <a:gridCol w="2064473">
                  <a:extLst>
                    <a:ext uri="{9D8B030D-6E8A-4147-A177-3AD203B41FA5}">
                      <a16:colId xmlns:a16="http://schemas.microsoft.com/office/drawing/2014/main" val="20000"/>
                    </a:ext>
                  </a:extLst>
                </a:gridCol>
                <a:gridCol w="2064473">
                  <a:extLst>
                    <a:ext uri="{9D8B030D-6E8A-4147-A177-3AD203B41FA5}">
                      <a16:colId xmlns:a16="http://schemas.microsoft.com/office/drawing/2014/main" val="20001"/>
                    </a:ext>
                  </a:extLst>
                </a:gridCol>
                <a:gridCol w="2064473">
                  <a:extLst>
                    <a:ext uri="{9D8B030D-6E8A-4147-A177-3AD203B41FA5}">
                      <a16:colId xmlns:a16="http://schemas.microsoft.com/office/drawing/2014/main" val="20002"/>
                    </a:ext>
                  </a:extLst>
                </a:gridCol>
                <a:gridCol w="2064473">
                  <a:extLst>
                    <a:ext uri="{9D8B030D-6E8A-4147-A177-3AD203B41FA5}">
                      <a16:colId xmlns:a16="http://schemas.microsoft.com/office/drawing/2014/main" val="20003"/>
                    </a:ext>
                  </a:extLst>
                </a:gridCol>
              </a:tblGrid>
              <a:tr h="272965">
                <a:tc gridSpan="4">
                  <a:txBody>
                    <a:bodyPr/>
                    <a:lstStyle/>
                    <a:p>
                      <a:r>
                        <a:rPr lang="en-US" sz="1600" dirty="0"/>
                        <a:t>Electric Toothbrush Models</a:t>
                      </a:r>
                    </a:p>
                  </a:txBody>
                  <a:tcPr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1810">
                <a:tc>
                  <a:txBody>
                    <a:bodyPr/>
                    <a:lstStyle/>
                    <a:p>
                      <a:pPr algn="ctr"/>
                      <a:r>
                        <a:rPr lang="en-US" sz="1600">
                          <a:effectLst/>
                        </a:rPr>
                        <a:t>Manufacturer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a:effectLst/>
                        </a:rPr>
                        <a:t>Model</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u="sng">
                          <a:effectLst/>
                        </a:rPr>
                        <a:t>Model Full Name</a:t>
                      </a:r>
                      <a:endParaRPr lang="en-US" sz="16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a:effectLst/>
                        </a:rPr>
                        <a:t>Manufacturer Country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07890">
                <a:tc>
                  <a:txBody>
                    <a:bodyPr/>
                    <a:lstStyle/>
                    <a:p>
                      <a:r>
                        <a:rPr lang="en-US" sz="1600">
                          <a:effectLst/>
                        </a:rPr>
                        <a:t>Forte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Forte 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Italy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31810">
                <a:tc>
                  <a:txBody>
                    <a:bodyPr/>
                    <a:lstStyle/>
                    <a:p>
                      <a:r>
                        <a:rPr lang="en-US" sz="1600" dirty="0">
                          <a:effectLst/>
                        </a:rPr>
                        <a:t>Forte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Ultraclean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Forte Ultraclean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Italy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531810">
                <a:tc>
                  <a:txBody>
                    <a:bodyPr/>
                    <a:lstStyle/>
                    <a:p>
                      <a:r>
                        <a:rPr lang="en-US" sz="1600" dirty="0">
                          <a:effectLst/>
                        </a:rPr>
                        <a:t>Dent-o-Fresh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EZbrush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Dent-o-Fresh EZbrush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USA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531810">
                <a:tc>
                  <a:txBody>
                    <a:bodyPr/>
                    <a:lstStyle/>
                    <a:p>
                      <a:r>
                        <a:rPr lang="en-US" sz="1600">
                          <a:effectLst/>
                        </a:rPr>
                        <a:t>Kobayashi</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ST-60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Kobayashi ST-60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Japan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531810">
                <a:tc>
                  <a:txBody>
                    <a:bodyPr/>
                    <a:lstStyle/>
                    <a:p>
                      <a:r>
                        <a:rPr lang="en-US" sz="1600" dirty="0">
                          <a:effectLst/>
                        </a:rPr>
                        <a:t>Hoch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err="1">
                          <a:effectLst/>
                        </a:rPr>
                        <a:t>Toothmaster</a:t>
                      </a:r>
                      <a:endParaRPr lang="en-US" sz="16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Hoch </a:t>
                      </a:r>
                      <a:r>
                        <a:rPr lang="en-US" sz="1600" dirty="0" err="1">
                          <a:effectLst/>
                        </a:rPr>
                        <a:t>Toothmaster</a:t>
                      </a:r>
                      <a:endParaRPr lang="en-US" sz="16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Germany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307890">
                <a:tc>
                  <a:txBody>
                    <a:bodyPr/>
                    <a:lstStyle/>
                    <a:p>
                      <a:r>
                        <a:rPr lang="en-US" sz="1600">
                          <a:effectLst/>
                        </a:rPr>
                        <a:t>Hoch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Hoch 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Germany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7671546" y="4242026"/>
          <a:ext cx="3989296" cy="2378035"/>
        </p:xfrm>
        <a:graphic>
          <a:graphicData uri="http://schemas.openxmlformats.org/drawingml/2006/table">
            <a:tbl>
              <a:tblPr/>
              <a:tblGrid>
                <a:gridCol w="1994648">
                  <a:extLst>
                    <a:ext uri="{9D8B030D-6E8A-4147-A177-3AD203B41FA5}">
                      <a16:colId xmlns:a16="http://schemas.microsoft.com/office/drawing/2014/main" val="20000"/>
                    </a:ext>
                  </a:extLst>
                </a:gridCol>
                <a:gridCol w="1994648">
                  <a:extLst>
                    <a:ext uri="{9D8B030D-6E8A-4147-A177-3AD203B41FA5}">
                      <a16:colId xmlns:a16="http://schemas.microsoft.com/office/drawing/2014/main" val="20001"/>
                    </a:ext>
                  </a:extLst>
                </a:gridCol>
              </a:tblGrid>
              <a:tr h="359783">
                <a:tc gridSpan="2">
                  <a:txBody>
                    <a:bodyPr/>
                    <a:lstStyle/>
                    <a:p>
                      <a:r>
                        <a:rPr lang="en-US" sz="1600" dirty="0"/>
                        <a:t>Electric Toothbrush Manufacturers</a:t>
                      </a:r>
                    </a:p>
                  </a:txBody>
                  <a:tcPr anchor="ctr">
                    <a:solidFill>
                      <a:srgbClr val="F9F9F9"/>
                    </a:solidFill>
                  </a:tcPr>
                </a:tc>
                <a:tc hMerge="1">
                  <a:txBody>
                    <a:bodyPr/>
                    <a:lstStyle/>
                    <a:p>
                      <a:endParaRPr lang="en-US"/>
                    </a:p>
                  </a:txBody>
                  <a:tcPr/>
                </a:tc>
                <a:extLst>
                  <a:ext uri="{0D108BD9-81ED-4DB2-BD59-A6C34878D82A}">
                    <a16:rowId xmlns:a16="http://schemas.microsoft.com/office/drawing/2014/main" val="10000"/>
                  </a:ext>
                </a:extLst>
              </a:tr>
              <a:tr h="359783">
                <a:tc>
                  <a:txBody>
                    <a:bodyPr/>
                    <a:lstStyle/>
                    <a:p>
                      <a:pPr algn="ctr"/>
                      <a:r>
                        <a:rPr lang="en-US" sz="1600" u="sng">
                          <a:effectLst/>
                        </a:rPr>
                        <a:t>Manufacturer</a:t>
                      </a:r>
                      <a:endParaRPr lang="en-US" sz="16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dirty="0">
                          <a:effectLst/>
                        </a:rPr>
                        <a:t>Manufacturer Country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59783">
                <a:tc>
                  <a:txBody>
                    <a:bodyPr/>
                    <a:lstStyle/>
                    <a:p>
                      <a:r>
                        <a:rPr lang="en-US" sz="1600" dirty="0">
                          <a:effectLst/>
                        </a:rPr>
                        <a:t>Forte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Italy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59783">
                <a:tc>
                  <a:txBody>
                    <a:bodyPr/>
                    <a:lstStyle/>
                    <a:p>
                      <a:r>
                        <a:rPr lang="en-US" sz="1600">
                          <a:effectLst/>
                        </a:rPr>
                        <a:t>Dent-o-Fresh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USA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59783">
                <a:tc>
                  <a:txBody>
                    <a:bodyPr/>
                    <a:lstStyle/>
                    <a:p>
                      <a:r>
                        <a:rPr lang="en-US" sz="1600">
                          <a:effectLst/>
                        </a:rPr>
                        <a:t>Kobayashi</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Japan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59783">
                <a:tc>
                  <a:txBody>
                    <a:bodyPr/>
                    <a:lstStyle/>
                    <a:p>
                      <a:r>
                        <a:rPr lang="en-US" sz="1600">
                          <a:effectLst/>
                        </a:rPr>
                        <a:t>Hoch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Germany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0" y="4175760"/>
          <a:ext cx="7203141" cy="2682240"/>
        </p:xfrm>
        <a:graphic>
          <a:graphicData uri="http://schemas.openxmlformats.org/drawingml/2006/table">
            <a:tbl>
              <a:tblPr/>
              <a:tblGrid>
                <a:gridCol w="2401047">
                  <a:extLst>
                    <a:ext uri="{9D8B030D-6E8A-4147-A177-3AD203B41FA5}">
                      <a16:colId xmlns:a16="http://schemas.microsoft.com/office/drawing/2014/main" val="20000"/>
                    </a:ext>
                  </a:extLst>
                </a:gridCol>
                <a:gridCol w="2401047">
                  <a:extLst>
                    <a:ext uri="{9D8B030D-6E8A-4147-A177-3AD203B41FA5}">
                      <a16:colId xmlns:a16="http://schemas.microsoft.com/office/drawing/2014/main" val="20001"/>
                    </a:ext>
                  </a:extLst>
                </a:gridCol>
                <a:gridCol w="2401047">
                  <a:extLst>
                    <a:ext uri="{9D8B030D-6E8A-4147-A177-3AD203B41FA5}">
                      <a16:colId xmlns:a16="http://schemas.microsoft.com/office/drawing/2014/main" val="20002"/>
                    </a:ext>
                  </a:extLst>
                </a:gridCol>
              </a:tblGrid>
              <a:tr h="301059">
                <a:tc gridSpan="3">
                  <a:txBody>
                    <a:bodyPr/>
                    <a:lstStyle/>
                    <a:p>
                      <a:r>
                        <a:rPr lang="en-US" sz="1600" dirty="0"/>
                        <a:t>Electric Toothbrush Models</a:t>
                      </a:r>
                    </a:p>
                  </a:txBody>
                  <a:tcPr anchor="ctr">
                    <a:solidFill>
                      <a:srgbClr val="F9F9F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1059">
                <a:tc>
                  <a:txBody>
                    <a:bodyPr/>
                    <a:lstStyle/>
                    <a:p>
                      <a:pPr algn="ctr"/>
                      <a:r>
                        <a:rPr lang="en-US" sz="1600" u="sng">
                          <a:effectLst/>
                        </a:rPr>
                        <a:t>Manufacturer</a:t>
                      </a:r>
                      <a:endParaRPr lang="en-US" sz="16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u="sng">
                          <a:effectLst/>
                        </a:rPr>
                        <a:t>Model</a:t>
                      </a:r>
                      <a:endParaRPr lang="en-US" sz="160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600">
                          <a:effectLst/>
                        </a:rPr>
                        <a:t>Model Full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01059">
                <a:tc>
                  <a:txBody>
                    <a:bodyPr/>
                    <a:lstStyle/>
                    <a:p>
                      <a:r>
                        <a:rPr lang="en-US" sz="1600">
                          <a:effectLst/>
                        </a:rPr>
                        <a:t>Forte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Forte 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01059">
                <a:tc>
                  <a:txBody>
                    <a:bodyPr/>
                    <a:lstStyle/>
                    <a:p>
                      <a:r>
                        <a:rPr lang="en-US" sz="1600">
                          <a:effectLst/>
                        </a:rPr>
                        <a:t>Forte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Ultraclean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Forte Ultraclean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301059">
                <a:tc>
                  <a:txBody>
                    <a:bodyPr/>
                    <a:lstStyle/>
                    <a:p>
                      <a:r>
                        <a:rPr lang="en-US" sz="1600">
                          <a:effectLst/>
                        </a:rPr>
                        <a:t>Dent-o-Fresh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EZbrush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Dent-o-Fresh EZbrush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01059">
                <a:tc>
                  <a:txBody>
                    <a:bodyPr/>
                    <a:lstStyle/>
                    <a:p>
                      <a:r>
                        <a:rPr lang="en-US" sz="1600">
                          <a:effectLst/>
                        </a:rPr>
                        <a:t>Kobayashi</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ST-60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Kobayashi ST-60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301059">
                <a:tc>
                  <a:txBody>
                    <a:bodyPr/>
                    <a:lstStyle/>
                    <a:p>
                      <a:r>
                        <a:rPr lang="en-US" sz="1600">
                          <a:effectLst/>
                        </a:rPr>
                        <a:t>Hoch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Toothmaster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Hoch Toothmaster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301059">
                <a:tc>
                  <a:txBody>
                    <a:bodyPr/>
                    <a:lstStyle/>
                    <a:p>
                      <a:r>
                        <a:rPr lang="en-US" sz="1600">
                          <a:effectLst/>
                        </a:rPr>
                        <a:t>Hoch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a:effectLst/>
                        </a:rPr>
                        <a:t>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600" dirty="0">
                          <a:effectLst/>
                        </a:rPr>
                        <a:t>Hoch X-Prime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19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Content Placeholder 2"/>
          <p:cNvSpPr>
            <a:spLocks noGrp="1"/>
          </p:cNvSpPr>
          <p:nvPr>
            <p:ph idx="1"/>
          </p:nvPr>
        </p:nvSpPr>
        <p:spPr>
          <a:xfrm>
            <a:off x="838200" y="2474970"/>
            <a:ext cx="11247783" cy="4383030"/>
          </a:xfrm>
        </p:spPr>
        <p:txBody>
          <a:bodyPr>
            <a:normAutofit fontScale="85000" lnSpcReduction="20000"/>
          </a:bodyPr>
          <a:lstStyle/>
          <a:p>
            <a:r>
              <a:rPr lang="en-US" dirty="0"/>
              <a:t>Consider the following table scheme, and assume for the purposes of illustration that, while there may be many books with the same title, no two of them have the same publisher and author:</a:t>
            </a:r>
          </a:p>
          <a:p>
            <a:pPr lvl="0"/>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Title,PubID,AuID,Price,AuthorAddress</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lang="en-US" dirty="0"/>
          </a:p>
          <a:p>
            <a:r>
              <a:rPr lang="en-US" dirty="0"/>
              <a:t>Thus, {Title, </a:t>
            </a:r>
            <a:r>
              <a:rPr lang="en-US" dirty="0" err="1"/>
              <a:t>PubID</a:t>
            </a:r>
            <a:r>
              <a:rPr lang="en-US" dirty="0"/>
              <a:t>, </a:t>
            </a:r>
            <a:r>
              <a:rPr lang="en-US" dirty="0" err="1"/>
              <a:t>AuID</a:t>
            </a:r>
            <a:r>
              <a:rPr lang="en-US" dirty="0"/>
              <a:t>} is the only key. Now, </a:t>
            </a:r>
            <a:r>
              <a:rPr lang="en-US" dirty="0" err="1"/>
              <a:t>AuthorAddress</a:t>
            </a:r>
            <a:r>
              <a:rPr lang="en-US" dirty="0"/>
              <a:t> does not belong to any key, but it depends upon {</a:t>
            </a:r>
            <a:r>
              <a:rPr lang="en-US" dirty="0" err="1"/>
              <a:t>AuID</a:t>
            </a:r>
            <a:r>
              <a:rPr lang="en-US" dirty="0"/>
              <a:t>}, which is a </a:t>
            </a:r>
            <a:r>
              <a:rPr lang="en-US" i="1" dirty="0"/>
              <a:t>proper</a:t>
            </a:r>
            <a:r>
              <a:rPr lang="en-US" dirty="0"/>
              <a:t> subset of the key, in symbols:</a:t>
            </a:r>
          </a:p>
          <a:p>
            <a:pPr lvl="0"/>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AuID</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--&gt; {</a:t>
            </a:r>
            <a:r>
              <a:rPr kumimoji="0" lang="en-US" altLang="en-US"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AuthorAddress</a:t>
            </a:r>
            <a:r>
              <a:rPr kumimoji="0" lang="en-US" altLang="en-US"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lang="en-US" dirty="0"/>
          </a:p>
          <a:p>
            <a:r>
              <a:rPr lang="en-US" dirty="0"/>
              <a:t>Hence, this table scheme is not in second normal form. In fact, </a:t>
            </a:r>
            <a:r>
              <a:rPr lang="en-US" dirty="0" err="1"/>
              <a:t>AuthorAddress</a:t>
            </a:r>
            <a:r>
              <a:rPr lang="en-US" dirty="0"/>
              <a:t> is not a piece of information about the entities modeled in the table scheme (i.e., books), but rather about </a:t>
            </a:r>
            <a:r>
              <a:rPr lang="en-US" i="1" dirty="0"/>
              <a:t>authors</a:t>
            </a:r>
            <a:r>
              <a:rPr lang="en-US" dirty="0"/>
              <a:t>. Of course, we could remove the </a:t>
            </a:r>
            <a:r>
              <a:rPr lang="en-US" dirty="0" err="1"/>
              <a:t>AuthorAddress</a:t>
            </a:r>
            <a:r>
              <a:rPr lang="en-US" dirty="0"/>
              <a:t> attribute to bring the table scheme into second normal form. (If each publisher charged a single price for all of its books, then Price would also cause a violation of second normal form, but this is not the case, of course.)</a:t>
            </a:r>
          </a:p>
        </p:txBody>
      </p:sp>
      <p:graphicFrame>
        <p:nvGraphicFramePr>
          <p:cNvPr id="4" name="Table 3">
            <a:extLst>
              <a:ext uri="{FF2B5EF4-FFF2-40B4-BE49-F238E27FC236}">
                <a16:creationId xmlns:a16="http://schemas.microsoft.com/office/drawing/2014/main" id="{1490AF57-A586-47C1-8FCA-AB7A226404B7}"/>
              </a:ext>
            </a:extLst>
          </p:cNvPr>
          <p:cNvGraphicFramePr>
            <a:graphicFrameLocks noGrp="1"/>
          </p:cNvGraphicFramePr>
          <p:nvPr/>
        </p:nvGraphicFramePr>
        <p:xfrm>
          <a:off x="5817705" y="459927"/>
          <a:ext cx="6374295" cy="1920240"/>
        </p:xfrm>
        <a:graphic>
          <a:graphicData uri="http://schemas.openxmlformats.org/drawingml/2006/table">
            <a:tbl>
              <a:tblPr/>
              <a:tblGrid>
                <a:gridCol w="1274859">
                  <a:extLst>
                    <a:ext uri="{9D8B030D-6E8A-4147-A177-3AD203B41FA5}">
                      <a16:colId xmlns:a16="http://schemas.microsoft.com/office/drawing/2014/main" val="20000"/>
                    </a:ext>
                  </a:extLst>
                </a:gridCol>
                <a:gridCol w="1274859">
                  <a:extLst>
                    <a:ext uri="{9D8B030D-6E8A-4147-A177-3AD203B41FA5}">
                      <a16:colId xmlns:a16="http://schemas.microsoft.com/office/drawing/2014/main" val="20001"/>
                    </a:ext>
                  </a:extLst>
                </a:gridCol>
                <a:gridCol w="1274859">
                  <a:extLst>
                    <a:ext uri="{9D8B030D-6E8A-4147-A177-3AD203B41FA5}">
                      <a16:colId xmlns:a16="http://schemas.microsoft.com/office/drawing/2014/main" val="20002"/>
                    </a:ext>
                  </a:extLst>
                </a:gridCol>
                <a:gridCol w="1274859">
                  <a:extLst>
                    <a:ext uri="{9D8B030D-6E8A-4147-A177-3AD203B41FA5}">
                      <a16:colId xmlns:a16="http://schemas.microsoft.com/office/drawing/2014/main" val="20003"/>
                    </a:ext>
                  </a:extLst>
                </a:gridCol>
                <a:gridCol w="1274859">
                  <a:extLst>
                    <a:ext uri="{9D8B030D-6E8A-4147-A177-3AD203B41FA5}">
                      <a16:colId xmlns:a16="http://schemas.microsoft.com/office/drawing/2014/main" val="20004"/>
                    </a:ext>
                  </a:extLst>
                </a:gridCol>
              </a:tblGrid>
              <a:tr h="301898">
                <a:tc gridSpan="5">
                  <a:txBody>
                    <a:bodyPr/>
                    <a:lstStyle/>
                    <a:p>
                      <a:pPr algn="ctr"/>
                      <a:r>
                        <a:rPr lang="en-US" dirty="0"/>
                        <a:t>Books</a:t>
                      </a:r>
                    </a:p>
                  </a:txBody>
                  <a:tcPr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nchor="ctr">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01898">
                <a:tc>
                  <a:txBody>
                    <a:bodyPr/>
                    <a:lstStyle/>
                    <a:p>
                      <a:pPr algn="ctr"/>
                      <a:r>
                        <a:rPr lang="en-US" dirty="0">
                          <a:effectLst/>
                        </a:rPr>
                        <a:t>Title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Publisher ID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Author ID </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Price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Author Address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01898">
                <a:tc>
                  <a:txBody>
                    <a:bodyPr/>
                    <a:lstStyle/>
                    <a:p>
                      <a:pPr algn="ctr"/>
                      <a:r>
                        <a:rPr lang="en-US" dirty="0">
                          <a:effectLst/>
                        </a:rPr>
                        <a:t>The Great Book</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dirty="0">
                          <a:effectLst/>
                        </a:rPr>
                        <a:t>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dirty="0">
                          <a:effectLst/>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dirty="0">
                          <a:effectLst/>
                        </a:rPr>
                        <a:t>12.99</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US" dirty="0">
                          <a:effectLst/>
                        </a:rPr>
                        <a:t>45 Lexington Ave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2371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graphicFrame>
        <p:nvGraphicFramePr>
          <p:cNvPr id="5" name="Content Placeholder 4"/>
          <p:cNvGraphicFramePr>
            <a:graphicFrameLocks noGrp="1"/>
          </p:cNvGraphicFramePr>
          <p:nvPr>
            <p:ph idx="1"/>
          </p:nvPr>
        </p:nvGraphicFramePr>
        <p:xfrm>
          <a:off x="564873" y="1305720"/>
          <a:ext cx="11627127" cy="5681476"/>
        </p:xfrm>
        <a:graphic>
          <a:graphicData uri="http://schemas.openxmlformats.org/drawingml/2006/table">
            <a:tbl>
              <a:tblPr/>
              <a:tblGrid>
                <a:gridCol w="2012389">
                  <a:extLst>
                    <a:ext uri="{9D8B030D-6E8A-4147-A177-3AD203B41FA5}">
                      <a16:colId xmlns:a16="http://schemas.microsoft.com/office/drawing/2014/main" val="20000"/>
                    </a:ext>
                  </a:extLst>
                </a:gridCol>
                <a:gridCol w="2483427">
                  <a:extLst>
                    <a:ext uri="{9D8B030D-6E8A-4147-A177-3AD203B41FA5}">
                      <a16:colId xmlns:a16="http://schemas.microsoft.com/office/drawing/2014/main" val="20001"/>
                    </a:ext>
                  </a:extLst>
                </a:gridCol>
                <a:gridCol w="2343461">
                  <a:extLst>
                    <a:ext uri="{9D8B030D-6E8A-4147-A177-3AD203B41FA5}">
                      <a16:colId xmlns:a16="http://schemas.microsoft.com/office/drawing/2014/main" val="20002"/>
                    </a:ext>
                  </a:extLst>
                </a:gridCol>
                <a:gridCol w="4787850">
                  <a:extLst>
                    <a:ext uri="{9D8B030D-6E8A-4147-A177-3AD203B41FA5}">
                      <a16:colId xmlns:a16="http://schemas.microsoft.com/office/drawing/2014/main" val="20003"/>
                    </a:ext>
                  </a:extLst>
                </a:gridCol>
              </a:tblGrid>
              <a:tr h="641048">
                <a:tc>
                  <a:txBody>
                    <a:bodyPr/>
                    <a:lstStyle/>
                    <a:p>
                      <a:pPr algn="l" fontAlgn="base"/>
                      <a:r>
                        <a:rPr lang="en-US" sz="2000" b="1" dirty="0">
                          <a:effectLst/>
                        </a:rPr>
                        <a:t>Primary Key (PK)</a:t>
                      </a:r>
                      <a:endParaRPr lang="en-US" sz="20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l" fontAlgn="base"/>
                      <a:r>
                        <a:rPr lang="en-US" sz="2000" b="1">
                          <a:effectLst/>
                        </a:rPr>
                        <a:t>Column A</a:t>
                      </a:r>
                      <a:endParaRPr lang="en-US" sz="200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l" fontAlgn="base"/>
                      <a:r>
                        <a:rPr lang="en-US" sz="2000" b="1" dirty="0">
                          <a:effectLst/>
                        </a:rPr>
                        <a:t>Column B</a:t>
                      </a:r>
                      <a:endParaRPr lang="en-US" sz="20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l" fontAlgn="base"/>
                      <a:r>
                        <a:rPr lang="en-US" sz="2000" b="1" dirty="0">
                          <a:effectLst/>
                        </a:rPr>
                        <a:t>Transitive Dependence?</a:t>
                      </a:r>
                      <a:endParaRPr lang="en-US" sz="20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89517">
                <a:tc>
                  <a:txBody>
                    <a:bodyPr/>
                    <a:lstStyle/>
                    <a:p>
                      <a:pPr algn="ctr" fontAlgn="base"/>
                      <a:r>
                        <a:rPr lang="en-US" sz="2200">
                          <a:effectLst/>
                        </a:rPr>
                        <a:t>PersonID</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err="1">
                          <a:effectLst/>
                        </a:rPr>
                        <a:t>FirstName</a:t>
                      </a:r>
                      <a:endParaRPr lang="en-US" sz="22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err="1">
                          <a:effectLst/>
                        </a:rPr>
                        <a:t>LastName</a:t>
                      </a:r>
                      <a:endParaRPr lang="en-US" sz="22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l" fontAlgn="base"/>
                      <a:r>
                        <a:rPr lang="en-US" sz="2200" dirty="0">
                          <a:effectLst/>
                        </a:rPr>
                        <a:t>No, In Western cultures a person’s last name is based on their father’s </a:t>
                      </a:r>
                      <a:r>
                        <a:rPr lang="en-US" sz="2200" dirty="0" err="1">
                          <a:effectLst/>
                        </a:rPr>
                        <a:t>LastName</a:t>
                      </a:r>
                      <a:r>
                        <a:rPr lang="en-US" sz="2200" dirty="0">
                          <a:effectLst/>
                        </a:rPr>
                        <a:t>, whereas their </a:t>
                      </a:r>
                      <a:r>
                        <a:rPr lang="en-US" sz="2200" dirty="0" err="1">
                          <a:effectLst/>
                        </a:rPr>
                        <a:t>FirstName</a:t>
                      </a:r>
                      <a:r>
                        <a:rPr lang="en-US" sz="2200" dirty="0">
                          <a:effectLst/>
                        </a:rPr>
                        <a:t> is given to them.</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63753">
                <a:tc>
                  <a:txBody>
                    <a:bodyPr/>
                    <a:lstStyle/>
                    <a:p>
                      <a:pPr algn="ctr" fontAlgn="base"/>
                      <a:r>
                        <a:rPr lang="en-US" sz="2200" dirty="0" err="1">
                          <a:effectLst/>
                        </a:rPr>
                        <a:t>PersonID</a:t>
                      </a:r>
                      <a:endParaRPr lang="en-US" sz="22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err="1">
                          <a:effectLst/>
                        </a:rPr>
                        <a:t>BodyMassIndex</a:t>
                      </a:r>
                      <a:endParaRPr lang="en-US" sz="22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err="1">
                          <a:effectLst/>
                        </a:rPr>
                        <a:t>IsOverweight</a:t>
                      </a:r>
                      <a:endParaRPr lang="en-US" sz="22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l" fontAlgn="base"/>
                      <a:r>
                        <a:rPr lang="en-US" sz="2200" dirty="0">
                          <a:effectLst/>
                        </a:rPr>
                        <a:t>Yes,  </a:t>
                      </a:r>
                      <a:r>
                        <a:rPr lang="en-US" sz="2200" u="sng" dirty="0">
                          <a:solidFill>
                            <a:srgbClr val="9371BD"/>
                          </a:solidFill>
                          <a:effectLst/>
                          <a:hlinkClick r:id="rId2"/>
                        </a:rPr>
                        <a:t>BMI over 25</a:t>
                      </a:r>
                      <a:r>
                        <a:rPr lang="en-US" sz="2200" dirty="0">
                          <a:effectLst/>
                        </a:rPr>
                        <a:t> is considered </a:t>
                      </a:r>
                      <a:r>
                        <a:rPr lang="en-US" sz="2200" dirty="0" err="1">
                          <a:effectLst/>
                        </a:rPr>
                        <a:t>overweight.It</a:t>
                      </a:r>
                      <a:r>
                        <a:rPr lang="en-US" sz="2200" dirty="0">
                          <a:effectLst/>
                        </a:rPr>
                        <a:t> wouldn’t make sense to have the value </a:t>
                      </a:r>
                      <a:r>
                        <a:rPr lang="en-US" sz="2200" dirty="0" err="1">
                          <a:effectLst/>
                        </a:rPr>
                        <a:t>IsOverweight</a:t>
                      </a:r>
                      <a:r>
                        <a:rPr lang="en-US" sz="2200" dirty="0">
                          <a:effectLst/>
                        </a:rPr>
                        <a:t> be true when the </a:t>
                      </a:r>
                      <a:r>
                        <a:rPr lang="en-US" sz="2200" dirty="0" err="1">
                          <a:effectLst/>
                        </a:rPr>
                        <a:t>BodyMassIndex</a:t>
                      </a:r>
                      <a:r>
                        <a:rPr lang="en-US" sz="2200" dirty="0">
                          <a:effectLst/>
                        </a:rPr>
                        <a:t> was &lt; 25.</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15284">
                <a:tc>
                  <a:txBody>
                    <a:bodyPr/>
                    <a:lstStyle/>
                    <a:p>
                      <a:pPr algn="ctr" fontAlgn="base"/>
                      <a:r>
                        <a:rPr lang="en-US" sz="2200" dirty="0" err="1">
                          <a:effectLst/>
                        </a:rPr>
                        <a:t>PersonID</a:t>
                      </a:r>
                      <a:endParaRPr lang="en-US" sz="22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a:effectLst/>
                        </a:rPr>
                        <a:t>Weight</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a:effectLst/>
                        </a:rPr>
                        <a:t>Sex</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l" fontAlgn="base"/>
                      <a:r>
                        <a:rPr lang="en-US" sz="2200">
                          <a:effectLst/>
                        </a:rPr>
                        <a:t>No:There is no direct link between the weight of a person and their sex.</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95948">
                <a:tc>
                  <a:txBody>
                    <a:bodyPr/>
                    <a:lstStyle/>
                    <a:p>
                      <a:pPr algn="ctr" fontAlgn="base"/>
                      <a:r>
                        <a:rPr lang="en-US" sz="2200" dirty="0" err="1">
                          <a:effectLst/>
                        </a:rPr>
                        <a:t>VehicleID</a:t>
                      </a:r>
                      <a:endParaRPr lang="en-US" sz="2200" dirty="0">
                        <a:effectLst/>
                      </a:endParaRP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a:effectLst/>
                        </a:rPr>
                        <a:t>Model</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ctr" fontAlgn="base"/>
                      <a:r>
                        <a:rPr lang="en-US" sz="2200" dirty="0">
                          <a:effectLst/>
                        </a:rPr>
                        <a:t>Manufacturer</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tc>
                  <a:txBody>
                    <a:bodyPr/>
                    <a:lstStyle/>
                    <a:p>
                      <a:pPr algn="l" fontAlgn="base"/>
                      <a:r>
                        <a:rPr lang="en-US" sz="2200" dirty="0" err="1">
                          <a:effectLst/>
                        </a:rPr>
                        <a:t>Yes:Manufacturers</a:t>
                      </a:r>
                      <a:r>
                        <a:rPr lang="en-US" sz="2200" dirty="0">
                          <a:effectLst/>
                        </a:rPr>
                        <a:t> make specific models. For instance, Ford creates the Fiesta; Toyota manufacturers the Camry.</a:t>
                      </a:r>
                    </a:p>
                  </a:txBody>
                  <a:tcPr marL="61739" marR="61739" marT="61739" marB="61739" anchor="ctr">
                    <a:lnL w="9525" cap="flat" cmpd="sng" algn="ctr">
                      <a:solidFill>
                        <a:srgbClr val="FDFCFE"/>
                      </a:solidFill>
                      <a:prstDash val="solid"/>
                      <a:round/>
                      <a:headEnd type="none" w="med" len="med"/>
                      <a:tailEnd type="none" w="med" len="med"/>
                    </a:lnL>
                    <a:lnR w="9525" cap="flat" cmpd="sng" algn="ctr">
                      <a:solidFill>
                        <a:srgbClr val="FDFCFE"/>
                      </a:solidFill>
                      <a:prstDash val="solid"/>
                      <a:round/>
                      <a:headEnd type="none" w="med" len="med"/>
                      <a:tailEnd type="none" w="med" len="med"/>
                    </a:lnR>
                    <a:lnT w="9525" cap="flat" cmpd="sng" algn="ctr">
                      <a:solidFill>
                        <a:srgbClr val="FDFCFE"/>
                      </a:solidFill>
                      <a:prstDash val="solid"/>
                      <a:round/>
                      <a:headEnd type="none" w="med" len="med"/>
                      <a:tailEnd type="none" w="med" len="med"/>
                    </a:lnT>
                    <a:lnB w="9525" cap="flat" cmpd="sng" algn="ctr">
                      <a:solidFill>
                        <a:srgbClr val="FDFCF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252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a:xfrm>
            <a:off x="838200" y="2244435"/>
            <a:ext cx="4731327" cy="3932527"/>
          </a:xfrm>
        </p:spPr>
        <p:txBody>
          <a:bodyPr>
            <a:normAutofit/>
          </a:bodyPr>
          <a:lstStyle/>
          <a:p>
            <a:pPr marL="0" lvl="0" indent="0" eaLnBrk="0" fontAlgn="base" hangingPunct="0">
              <a:lnSpc>
                <a:spcPct val="100000"/>
              </a:lnSpc>
              <a:spcBef>
                <a:spcPct val="0"/>
              </a:spcBef>
              <a:spcAft>
                <a:spcPct val="0"/>
              </a:spcAft>
              <a:buNone/>
            </a:pPr>
            <a:r>
              <a:rPr lang="en-US" altLang="en-US" sz="1800" b="1" dirty="0" err="1">
                <a:solidFill>
                  <a:srgbClr val="424242"/>
                </a:solidFill>
                <a:latin typeface="Open Sans"/>
              </a:rPr>
              <a:t>CustomerCity</a:t>
            </a:r>
            <a:r>
              <a:rPr lang="en-US" altLang="en-US" sz="1800" b="1" dirty="0">
                <a:solidFill>
                  <a:srgbClr val="424242"/>
                </a:solidFill>
                <a:latin typeface="Open Sans"/>
              </a:rPr>
              <a:t> relies on </a:t>
            </a:r>
            <a:r>
              <a:rPr lang="en-US" altLang="en-US" sz="1800" b="1" dirty="0" err="1">
                <a:solidFill>
                  <a:srgbClr val="424242"/>
                </a:solidFill>
                <a:latin typeface="Open Sans"/>
              </a:rPr>
              <a:t>CustomerPostalCode</a:t>
            </a:r>
            <a:r>
              <a:rPr lang="en-US" altLang="en-US" sz="1800" b="1" dirty="0">
                <a:solidFill>
                  <a:srgbClr val="424242"/>
                </a:solidFill>
                <a:latin typeface="Open Sans"/>
              </a:rPr>
              <a:t> which relies on </a:t>
            </a:r>
            <a:r>
              <a:rPr lang="en-US" altLang="en-US" sz="1800" b="1" dirty="0" err="1">
                <a:solidFill>
                  <a:srgbClr val="424242"/>
                </a:solidFill>
                <a:latin typeface="Open Sans"/>
              </a:rPr>
              <a:t>CustomerID</a:t>
            </a:r>
            <a:endParaRPr lang="en-US" altLang="en-US" sz="1100" dirty="0"/>
          </a:p>
          <a:p>
            <a:pPr marL="0" lvl="0" indent="0" eaLnBrk="0" fontAlgn="base" hangingPunct="0">
              <a:lnSpc>
                <a:spcPct val="100000"/>
              </a:lnSpc>
              <a:spcBef>
                <a:spcPct val="0"/>
              </a:spcBef>
              <a:spcAft>
                <a:spcPct val="0"/>
              </a:spcAft>
              <a:buNone/>
            </a:pPr>
            <a:r>
              <a:rPr lang="en-US" altLang="en-US" sz="1800" dirty="0">
                <a:solidFill>
                  <a:srgbClr val="424242"/>
                </a:solidFill>
                <a:latin typeface="Open Sans"/>
              </a:rPr>
              <a:t>Generally speaking a postal code applies to one city.  Although all the columns are dependent on the primary key, </a:t>
            </a:r>
            <a:r>
              <a:rPr lang="en-US" altLang="en-US" sz="1800" dirty="0" err="1">
                <a:solidFill>
                  <a:srgbClr val="424242"/>
                </a:solidFill>
                <a:latin typeface="Open Sans"/>
              </a:rPr>
              <a:t>CustomerID</a:t>
            </a:r>
            <a:r>
              <a:rPr lang="en-US" altLang="en-US" sz="1800" dirty="0">
                <a:solidFill>
                  <a:srgbClr val="424242"/>
                </a:solidFill>
                <a:latin typeface="Open Sans"/>
              </a:rPr>
              <a:t>, there is an opportunity for an update anomaly as you could update the </a:t>
            </a:r>
            <a:r>
              <a:rPr lang="en-US" altLang="en-US" sz="1800" dirty="0" err="1">
                <a:solidFill>
                  <a:srgbClr val="424242"/>
                </a:solidFill>
                <a:latin typeface="Open Sans"/>
              </a:rPr>
              <a:t>CustomerPostalCode</a:t>
            </a:r>
            <a:r>
              <a:rPr lang="en-US" altLang="en-US" sz="1800" dirty="0">
                <a:solidFill>
                  <a:srgbClr val="424242"/>
                </a:solidFill>
                <a:latin typeface="Open Sans"/>
              </a:rPr>
              <a:t> without making a corresponding update to the </a:t>
            </a:r>
            <a:r>
              <a:rPr lang="en-US" altLang="en-US" sz="1800" dirty="0" err="1">
                <a:solidFill>
                  <a:srgbClr val="424242"/>
                </a:solidFill>
                <a:latin typeface="Open Sans"/>
              </a:rPr>
              <a:t>CustomerCity</a:t>
            </a:r>
            <a:r>
              <a:rPr lang="en-US" altLang="en-US" sz="1800" dirty="0">
                <a:solidFill>
                  <a:srgbClr val="424242"/>
                </a:solidFill>
                <a:latin typeface="Open Sans"/>
              </a:rPr>
              <a:t>.</a:t>
            </a:r>
            <a:endParaRPr lang="en-US" altLang="en-US" sz="1100" dirty="0"/>
          </a:p>
          <a:p>
            <a:pPr marL="0" lvl="0" indent="0" eaLnBrk="0" fontAlgn="base" hangingPunct="0">
              <a:lnSpc>
                <a:spcPct val="100000"/>
              </a:lnSpc>
              <a:spcBef>
                <a:spcPct val="0"/>
              </a:spcBef>
              <a:spcAft>
                <a:spcPct val="0"/>
              </a:spcAft>
              <a:buNone/>
            </a:pPr>
            <a:r>
              <a:rPr lang="en-US" altLang="en-US" sz="1800" dirty="0">
                <a:solidFill>
                  <a:srgbClr val="424242"/>
                </a:solidFill>
                <a:latin typeface="Open Sans"/>
              </a:rPr>
              <a:t>We’ve identified this issue in red.</a:t>
            </a:r>
          </a:p>
        </p:txBody>
      </p:sp>
      <p:pic>
        <p:nvPicPr>
          <p:cNvPr id="3074" name="Picture 2" descr="Issues with the Third Normal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216" y="365125"/>
            <a:ext cx="4672584" cy="599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1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a:xfrm>
            <a:off x="838200" y="1380300"/>
            <a:ext cx="6255636" cy="5219412"/>
          </a:xfrm>
        </p:spPr>
        <p:txBody>
          <a:bodyPr>
            <a:normAutofit lnSpcReduction="10000"/>
          </a:bodyPr>
          <a:lstStyle/>
          <a:p>
            <a:r>
              <a:rPr lang="en-US" sz="2200" b="1" dirty="0"/>
              <a:t>Fix the Model to 3NF Standards</a:t>
            </a:r>
          </a:p>
          <a:p>
            <a:pPr fontAlgn="base"/>
            <a:r>
              <a:rPr lang="en-US" sz="2200" dirty="0"/>
              <a:t>In order for our model to be in third normal form, we need to remove the transitive dependencies.  As we stated our dependency is:</a:t>
            </a:r>
          </a:p>
          <a:p>
            <a:pPr fontAlgn="base"/>
            <a:r>
              <a:rPr lang="en-US" sz="2200" b="1" dirty="0" err="1"/>
              <a:t>CustomerCity</a:t>
            </a:r>
            <a:r>
              <a:rPr lang="en-US" sz="2200" b="1" dirty="0"/>
              <a:t> relies on </a:t>
            </a:r>
            <a:r>
              <a:rPr lang="en-US" sz="2200" b="1" dirty="0" err="1"/>
              <a:t>CustomerPostalCode</a:t>
            </a:r>
            <a:r>
              <a:rPr lang="en-US" sz="2200" b="1" dirty="0"/>
              <a:t> which relies on </a:t>
            </a:r>
            <a:r>
              <a:rPr lang="en-US" sz="2200" b="1" dirty="0" err="1"/>
              <a:t>CustomerID</a:t>
            </a:r>
            <a:endParaRPr lang="en-US" sz="2200" dirty="0"/>
          </a:p>
          <a:p>
            <a:pPr fontAlgn="base"/>
            <a:r>
              <a:rPr lang="en-US" sz="2200" dirty="0"/>
              <a:t>It is OK that </a:t>
            </a:r>
            <a:r>
              <a:rPr lang="en-US" sz="2200" dirty="0" err="1"/>
              <a:t>CustomerPostalCode</a:t>
            </a:r>
            <a:r>
              <a:rPr lang="en-US" sz="2200" dirty="0"/>
              <a:t> relies on </a:t>
            </a:r>
            <a:r>
              <a:rPr lang="en-US" sz="2200" dirty="0" err="1"/>
              <a:t>CustomerID</a:t>
            </a:r>
            <a:r>
              <a:rPr lang="en-US" sz="2200" dirty="0"/>
              <a:t>; however, we break 3NF by including </a:t>
            </a:r>
            <a:r>
              <a:rPr lang="en-US" sz="2200" dirty="0" err="1"/>
              <a:t>CustomerCity</a:t>
            </a:r>
            <a:r>
              <a:rPr lang="en-US" sz="2200" dirty="0"/>
              <a:t> in the table.  To fix this we’ll create a new table, </a:t>
            </a:r>
            <a:r>
              <a:rPr lang="en-US" sz="2200" dirty="0" err="1"/>
              <a:t>PostalCode</a:t>
            </a:r>
            <a:r>
              <a:rPr lang="en-US" sz="2200" dirty="0"/>
              <a:t>, which includes </a:t>
            </a:r>
            <a:r>
              <a:rPr lang="en-US" sz="2200" dirty="0" err="1"/>
              <a:t>PostalCode</a:t>
            </a:r>
            <a:r>
              <a:rPr lang="en-US" sz="2200" dirty="0"/>
              <a:t> as the primary key and City as its sole column.</a:t>
            </a:r>
          </a:p>
          <a:p>
            <a:pPr fontAlgn="base"/>
            <a:r>
              <a:rPr lang="en-US" sz="2200" dirty="0"/>
              <a:t>The </a:t>
            </a:r>
            <a:r>
              <a:rPr lang="en-US" sz="2200" dirty="0" err="1"/>
              <a:t>CustomerPostalCode</a:t>
            </a:r>
            <a:r>
              <a:rPr lang="en-US" sz="2200" dirty="0"/>
              <a:t> remains in the customer table.  The </a:t>
            </a:r>
            <a:r>
              <a:rPr lang="en-US" sz="2200" dirty="0" err="1"/>
              <a:t>CustomerPostalCode</a:t>
            </a:r>
            <a:r>
              <a:rPr lang="en-US" sz="2200" dirty="0"/>
              <a:t> can then be designated a foreign key.  In this way, through the relation, the city and postal code is still known for each customer.  In addition, we’ve eliminated the update anomaly.</a:t>
            </a:r>
          </a:p>
          <a:p>
            <a:endParaRPr lang="en-US" dirty="0"/>
          </a:p>
        </p:txBody>
      </p:sp>
      <p:pic>
        <p:nvPicPr>
          <p:cNvPr id="2050" name="Picture 2" descr="Data Model in Third Normal Form">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839" y="436377"/>
            <a:ext cx="4709316" cy="607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1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p:txBody>
          <a:bodyPr>
            <a:normAutofit fontScale="92500" lnSpcReduction="10000"/>
          </a:bodyPr>
          <a:lstStyle/>
          <a:p>
            <a:r>
              <a:rPr lang="en-US" b="1" dirty="0"/>
              <a:t>3NF – Third Normal Form Definition</a:t>
            </a:r>
          </a:p>
          <a:p>
            <a:pPr fontAlgn="base"/>
            <a:r>
              <a:rPr lang="en-US" dirty="0"/>
              <a:t>A table is in third normal form if:</a:t>
            </a:r>
          </a:p>
          <a:p>
            <a:pPr lvl="1" fontAlgn="base"/>
            <a:r>
              <a:rPr lang="en-US" dirty="0"/>
              <a:t>A table is in 2nd normal form.</a:t>
            </a:r>
          </a:p>
          <a:p>
            <a:pPr lvl="1" fontAlgn="base"/>
            <a:r>
              <a:rPr lang="en-US" dirty="0"/>
              <a:t>It contains only columns that are non-transitively dependent on the primary key</a:t>
            </a:r>
          </a:p>
          <a:p>
            <a:pPr lvl="1" fontAlgn="base"/>
            <a:r>
              <a:rPr lang="en-US" dirty="0"/>
              <a:t>See next slide for description of transitive, for our purpose it is safe to think “through”  as we’ll be reviewing to see how one column in a table may be related to others, </a:t>
            </a:r>
            <a:r>
              <a:rPr lang="en-US" i="1" dirty="0"/>
              <a:t>through</a:t>
            </a:r>
            <a:r>
              <a:rPr lang="en-US" dirty="0"/>
              <a:t> a second column.</a:t>
            </a:r>
          </a:p>
          <a:p>
            <a:pPr lvl="1" fontAlgn="base"/>
            <a:r>
              <a:rPr lang="en-US" dirty="0"/>
              <a:t>An object has a dependence on another object when it relies upon it.  In the case of databases, when we say that a column has a dependence on another column, we mean that the value can be derived from the other.  For example, my age is dependent on my birthday. </a:t>
            </a:r>
          </a:p>
          <a:p>
            <a:pPr lvl="1" fontAlgn="base"/>
            <a:r>
              <a:rPr lang="en-US" dirty="0"/>
              <a:t>I think it is simplest to think of transitive dependence to mean a column’s value </a:t>
            </a:r>
            <a:r>
              <a:rPr lang="en-US" i="1" dirty="0"/>
              <a:t>relies</a:t>
            </a:r>
            <a:r>
              <a:rPr lang="en-US" dirty="0"/>
              <a:t> upon another column </a:t>
            </a:r>
            <a:r>
              <a:rPr lang="en-US" i="1" dirty="0"/>
              <a:t>through</a:t>
            </a:r>
            <a:r>
              <a:rPr lang="en-US" dirty="0"/>
              <a:t> a second intermediate column.</a:t>
            </a:r>
          </a:p>
          <a:p>
            <a:pPr lvl="1" fontAlgn="base"/>
            <a:endParaRPr lang="en-US" dirty="0"/>
          </a:p>
          <a:p>
            <a:endParaRPr lang="en-US" dirty="0"/>
          </a:p>
        </p:txBody>
      </p:sp>
    </p:spTree>
    <p:extLst>
      <p:ext uri="{BB962C8B-B14F-4D97-AF65-F5344CB8AC3E}">
        <p14:creationId xmlns:p14="http://schemas.microsoft.com/office/powerpoint/2010/main" val="334961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3702"/>
            <a:ext cx="10515600" cy="1325563"/>
          </a:xfrm>
        </p:spPr>
        <p:txBody>
          <a:bodyPr/>
          <a:lstStyle/>
          <a:p>
            <a:r>
              <a:rPr lang="en-US" dirty="0"/>
              <a:t>DBLC - Database Life cycle</a:t>
            </a:r>
          </a:p>
        </p:txBody>
      </p:sp>
      <p:pic>
        <p:nvPicPr>
          <p:cNvPr id="6" name="Content Placeholder 5"/>
          <p:cNvPicPr>
            <a:picLocks noGrp="1" noChangeAspect="1"/>
          </p:cNvPicPr>
          <p:nvPr>
            <p:ph sz="half" idx="1"/>
          </p:nvPr>
        </p:nvPicPr>
        <p:blipFill>
          <a:blip r:embed="rId3"/>
          <a:stretch>
            <a:fillRect/>
          </a:stretch>
        </p:blipFill>
        <p:spPr>
          <a:xfrm>
            <a:off x="6533355" y="1322096"/>
            <a:ext cx="5485408" cy="4960656"/>
          </a:xfrm>
          <a:prstGeom prst="rect">
            <a:avLst/>
          </a:prstGeom>
        </p:spPr>
      </p:pic>
      <p:pic>
        <p:nvPicPr>
          <p:cNvPr id="5" name="Content Placeholder 4"/>
          <p:cNvPicPr>
            <a:picLocks noGrp="1" noChangeAspect="1"/>
          </p:cNvPicPr>
          <p:nvPr>
            <p:ph sz="half" idx="2"/>
          </p:nvPr>
        </p:nvPicPr>
        <p:blipFill>
          <a:blip r:embed="rId4"/>
          <a:stretch>
            <a:fillRect/>
          </a:stretch>
        </p:blipFill>
        <p:spPr>
          <a:xfrm>
            <a:off x="0" y="1322096"/>
            <a:ext cx="6269098" cy="4960656"/>
          </a:xfrm>
          <a:prstGeom prst="rect">
            <a:avLst/>
          </a:prstGeom>
        </p:spPr>
      </p:pic>
    </p:spTree>
    <p:extLst>
      <p:ext uri="{BB962C8B-B14F-4D97-AF65-F5344CB8AC3E}">
        <p14:creationId xmlns:p14="http://schemas.microsoft.com/office/powerpoint/2010/main" val="160970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graphicFrame>
        <p:nvGraphicFramePr>
          <p:cNvPr id="4" name="Table 3"/>
          <p:cNvGraphicFramePr>
            <a:graphicFrameLocks noGrp="1"/>
          </p:cNvGraphicFramePr>
          <p:nvPr/>
        </p:nvGraphicFramePr>
        <p:xfrm>
          <a:off x="838200" y="3176574"/>
          <a:ext cx="10515600" cy="1649440"/>
        </p:xfrm>
        <a:graphic>
          <a:graphicData uri="http://schemas.openxmlformats.org/drawingml/2006/table">
            <a:tbl>
              <a:tblPr/>
              <a:tblGrid>
                <a:gridCol w="3049524">
                  <a:extLst>
                    <a:ext uri="{9D8B030D-6E8A-4147-A177-3AD203B41FA5}">
                      <a16:colId xmlns:a16="http://schemas.microsoft.com/office/drawing/2014/main" val="20000"/>
                    </a:ext>
                  </a:extLst>
                </a:gridCol>
                <a:gridCol w="2208276">
                  <a:extLst>
                    <a:ext uri="{9D8B030D-6E8A-4147-A177-3AD203B41FA5}">
                      <a16:colId xmlns:a16="http://schemas.microsoft.com/office/drawing/2014/main" val="20001"/>
                    </a:ext>
                  </a:extLst>
                </a:gridCol>
                <a:gridCol w="2839212">
                  <a:extLst>
                    <a:ext uri="{9D8B030D-6E8A-4147-A177-3AD203B41FA5}">
                      <a16:colId xmlns:a16="http://schemas.microsoft.com/office/drawing/2014/main" val="20002"/>
                    </a:ext>
                  </a:extLst>
                </a:gridCol>
                <a:gridCol w="2418588">
                  <a:extLst>
                    <a:ext uri="{9D8B030D-6E8A-4147-A177-3AD203B41FA5}">
                      <a16:colId xmlns:a16="http://schemas.microsoft.com/office/drawing/2014/main" val="20003"/>
                    </a:ext>
                  </a:extLst>
                </a:gridCol>
              </a:tblGrid>
              <a:tr h="411187">
                <a:tc>
                  <a:txBody>
                    <a:bodyPr/>
                    <a:lstStyle/>
                    <a:p>
                      <a:pPr algn="l"/>
                      <a:r>
                        <a:rPr lang="en-US" sz="1600" dirty="0">
                          <a:solidFill>
                            <a:srgbClr val="636363"/>
                          </a:solidFill>
                          <a:effectLst/>
                        </a:rPr>
                        <a:t>Title</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algn="l"/>
                      <a:r>
                        <a:rPr lang="en-US" sz="1600">
                          <a:solidFill>
                            <a:srgbClr val="636363"/>
                          </a:solidFill>
                          <a:effectLst/>
                        </a:rPr>
                        <a:t>PubID</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algn="l"/>
                      <a:r>
                        <a:rPr lang="en-US" sz="1600">
                          <a:solidFill>
                            <a:srgbClr val="636363"/>
                          </a:solidFill>
                          <a:effectLst/>
                        </a:rPr>
                        <a:t>PageCount</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algn="l"/>
                      <a:r>
                        <a:rPr lang="en-US" sz="1600">
                          <a:solidFill>
                            <a:srgbClr val="636363"/>
                          </a:solidFill>
                          <a:effectLst/>
                        </a:rPr>
                        <a:t>Price</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0"/>
                  </a:ext>
                </a:extLst>
              </a:tr>
              <a:tr h="411187">
                <a:tc>
                  <a:txBody>
                    <a:bodyPr/>
                    <a:lstStyle/>
                    <a:p>
                      <a:pPr fontAlgn="t"/>
                      <a:r>
                        <a:rPr lang="en-US" sz="1600" dirty="0">
                          <a:solidFill>
                            <a:srgbClr val="2A2A2A"/>
                          </a:solidFill>
                          <a:effectLst/>
                        </a:rPr>
                        <a:t>Moby Dick</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1</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500</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29.95</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411187">
                <a:tc>
                  <a:txBody>
                    <a:bodyPr/>
                    <a:lstStyle/>
                    <a:p>
                      <a:pPr fontAlgn="t"/>
                      <a:r>
                        <a:rPr lang="en-US" sz="1600">
                          <a:solidFill>
                            <a:srgbClr val="2A2A2A"/>
                          </a:solidFill>
                          <a:effectLst/>
                        </a:rPr>
                        <a:t>Giant</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2</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500</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34.95</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411187">
                <a:tc>
                  <a:txBody>
                    <a:bodyPr/>
                    <a:lstStyle/>
                    <a:p>
                      <a:pPr fontAlgn="t"/>
                      <a:r>
                        <a:rPr lang="en-US" sz="1600" dirty="0">
                          <a:solidFill>
                            <a:srgbClr val="2A2A2A"/>
                          </a:solidFill>
                          <a:effectLst/>
                        </a:rPr>
                        <a:t>Moby Dick</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2</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500</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34.95</a:t>
                      </a:r>
                    </a:p>
                  </a:txBody>
                  <a:tcPr marL="67408" marR="67408" marT="84260" marB="84260">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1257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a:t>
            </a:r>
          </a:p>
        </p:txBody>
      </p:sp>
      <p:sp>
        <p:nvSpPr>
          <p:cNvPr id="3" name="Content Placeholder 2"/>
          <p:cNvSpPr>
            <a:spLocks noGrp="1"/>
          </p:cNvSpPr>
          <p:nvPr>
            <p:ph idx="1"/>
          </p:nvPr>
        </p:nvSpPr>
        <p:spPr/>
        <p:txBody>
          <a:bodyPr>
            <a:normAutofit fontScale="25000" lnSpcReduction="20000"/>
          </a:bodyPr>
          <a:lstStyle/>
          <a:p>
            <a:r>
              <a:rPr lang="en-US" sz="4000" dirty="0"/>
              <a:t>Consider the following table scheme and assume, for the purposes of illustration, that no two books with the same title have the same publisher:</a:t>
            </a:r>
          </a:p>
          <a:p>
            <a:pPr marL="0" indent="0">
              <a:buNone/>
            </a:pPr>
            <a:r>
              <a:rPr kumimoji="0" lang="en-US" altLang="en-US" sz="4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Title,PubID,PageCount,Price</a:t>
            </a:r>
            <a:r>
              <a:rPr kumimoji="0" lang="en-US" altLang="en-US" sz="4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lang="en-US" sz="4000" dirty="0"/>
          </a:p>
          <a:p>
            <a:r>
              <a:rPr lang="en-US" sz="4000" dirty="0"/>
              <a:t>The only key for this table scheme is {</a:t>
            </a:r>
            <a:r>
              <a:rPr lang="en-US" sz="4000" dirty="0" err="1"/>
              <a:t>Title,PubID</a:t>
            </a:r>
            <a:r>
              <a:rPr lang="en-US" sz="4000" dirty="0"/>
              <a:t>}. Both </a:t>
            </a:r>
            <a:r>
              <a:rPr lang="en-US" sz="4000" dirty="0" err="1"/>
              <a:t>PageCount</a:t>
            </a:r>
            <a:r>
              <a:rPr lang="en-US" sz="4000" dirty="0"/>
              <a:t> and Price are informational attributes only.</a:t>
            </a:r>
          </a:p>
          <a:p>
            <a:r>
              <a:rPr lang="en-US" sz="4000" dirty="0"/>
              <a:t>Now, let us assume that each publisher decides the price of its books based </a:t>
            </a:r>
            <a:r>
              <a:rPr lang="en-US" sz="4000" i="1" dirty="0"/>
              <a:t>solely</a:t>
            </a:r>
            <a:r>
              <a:rPr lang="en-US" sz="4000" dirty="0"/>
              <a:t> on the page count. First, we observe that this table is in second normal form. To see this, consider the </a:t>
            </a:r>
            <a:r>
              <a:rPr lang="en-US" sz="4000" i="1" dirty="0"/>
              <a:t>proper</a:t>
            </a:r>
            <a:r>
              <a:rPr lang="en-US" sz="4000" dirty="0"/>
              <a:t> subsets of the key. These are:</a:t>
            </a:r>
          </a:p>
          <a:p>
            <a:pPr marL="0" indent="0">
              <a:buNone/>
            </a:pPr>
            <a:r>
              <a:rPr lang="en-US" sz="4000" i="1" dirty="0"/>
              <a:t>{Title} and {</a:t>
            </a:r>
            <a:r>
              <a:rPr lang="en-US" sz="4000" i="1" dirty="0" err="1"/>
              <a:t>PubID</a:t>
            </a:r>
            <a:r>
              <a:rPr lang="en-US" sz="4000" i="1" dirty="0"/>
              <a:t>}</a:t>
            </a:r>
            <a:endParaRPr lang="en-US" sz="4000" dirty="0"/>
          </a:p>
          <a:p>
            <a:r>
              <a:rPr lang="en-US" sz="4000" dirty="0"/>
              <a:t>But none of the dependencies:</a:t>
            </a:r>
          </a:p>
          <a:p>
            <a:r>
              <a:rPr lang="en-US" sz="4000" dirty="0"/>
              <a:t>{Title}  --&gt;  {</a:t>
            </a:r>
            <a:r>
              <a:rPr lang="en-US" sz="4000" dirty="0" err="1"/>
              <a:t>PageCount</a:t>
            </a:r>
            <a:r>
              <a:rPr lang="en-US" sz="4000" dirty="0"/>
              <a:t>}</a:t>
            </a:r>
          </a:p>
          <a:p>
            <a:r>
              <a:rPr lang="en-US" sz="4000" dirty="0"/>
              <a:t>{Title}  --&gt;  {Price}</a:t>
            </a:r>
          </a:p>
          <a:p>
            <a:r>
              <a:rPr lang="en-US" sz="4000" dirty="0"/>
              <a:t>{</a:t>
            </a:r>
            <a:r>
              <a:rPr lang="en-US" sz="4000" dirty="0" err="1"/>
              <a:t>PubID</a:t>
            </a:r>
            <a:r>
              <a:rPr lang="en-US" sz="4000" dirty="0"/>
              <a:t>}  --&gt;  {</a:t>
            </a:r>
            <a:r>
              <a:rPr lang="en-US" sz="4000" dirty="0" err="1"/>
              <a:t>PageCount</a:t>
            </a:r>
            <a:r>
              <a:rPr lang="en-US" sz="4000" dirty="0"/>
              <a:t>}</a:t>
            </a:r>
          </a:p>
          <a:p>
            <a:r>
              <a:rPr lang="en-US" sz="4000" dirty="0"/>
              <a:t>{</a:t>
            </a:r>
            <a:r>
              <a:rPr lang="en-US" sz="4000" dirty="0" err="1"/>
              <a:t>PubID</a:t>
            </a:r>
            <a:r>
              <a:rPr lang="en-US" sz="4000" dirty="0"/>
              <a:t>}  --&gt;  {Price}</a:t>
            </a:r>
          </a:p>
          <a:p>
            <a:r>
              <a:rPr lang="en-US" sz="4000" dirty="0"/>
              <a:t>hold for this table scheme. After all, knowing the title does not determine the book, since there may be many books of the same title, published by different publishers. Hence, the table is in second normal form.</a:t>
            </a:r>
          </a:p>
          <a:p>
            <a:r>
              <a:rPr lang="en-US" sz="4000" dirty="0"/>
              <a:t>It is also </a:t>
            </a:r>
            <a:r>
              <a:rPr lang="en-US" sz="4000" i="1" dirty="0"/>
              <a:t>not</a:t>
            </a:r>
            <a:r>
              <a:rPr lang="en-US" sz="4000" dirty="0"/>
              <a:t> correct to say that:</a:t>
            </a:r>
          </a:p>
          <a:p>
            <a:pPr marL="0" indent="0">
              <a:buNone/>
            </a:pPr>
            <a:r>
              <a:rPr lang="en-US" sz="4000" dirty="0"/>
              <a:t>{</a:t>
            </a:r>
            <a:r>
              <a:rPr lang="en-US" sz="4000" dirty="0" err="1"/>
              <a:t>PageCount</a:t>
            </a:r>
            <a:r>
              <a:rPr lang="en-US" sz="4000" dirty="0"/>
              <a:t>}  --&gt;  {Price}</a:t>
            </a:r>
          </a:p>
          <a:p>
            <a:r>
              <a:rPr lang="en-US" sz="4000" dirty="0"/>
              <a:t>holds, because different publishers may use different price schemes, based on page count. In other words, one publisher may price books over 1000 pages at one price, whereas another may price books over 1000 pages at a different price. However, it is true that:</a:t>
            </a:r>
          </a:p>
          <a:p>
            <a:pPr marL="0" indent="0">
              <a:buNone/>
            </a:pPr>
            <a:r>
              <a:rPr lang="en-US" sz="4000" dirty="0"/>
              <a:t>{</a:t>
            </a:r>
            <a:r>
              <a:rPr lang="en-US" sz="4000" dirty="0" err="1"/>
              <a:t>PubID,PageCount</a:t>
            </a:r>
            <a:r>
              <a:rPr lang="en-US" sz="4000" dirty="0"/>
              <a:t>}  --&gt;  {Price}</a:t>
            </a:r>
          </a:p>
          <a:p>
            <a:r>
              <a:rPr lang="en-US" sz="4000" dirty="0"/>
              <a:t>holds. In other words, here we have an informational attribute (Price) that depends not on a proper subset of a key, but on a proper subset of a key (</a:t>
            </a:r>
            <a:r>
              <a:rPr lang="en-US" sz="4000" dirty="0" err="1"/>
              <a:t>PubID</a:t>
            </a:r>
            <a:r>
              <a:rPr lang="en-US" sz="4000" dirty="0"/>
              <a:t>) </a:t>
            </a:r>
            <a:r>
              <a:rPr lang="en-US" sz="4000" i="1" dirty="0"/>
              <a:t>together with</a:t>
            </a:r>
            <a:r>
              <a:rPr lang="en-US" sz="4000" dirty="0"/>
              <a:t> another informational attribute (</a:t>
            </a:r>
            <a:r>
              <a:rPr lang="en-US" sz="4000" dirty="0" err="1"/>
              <a:t>PageCount</a:t>
            </a:r>
            <a:r>
              <a:rPr lang="en-US" sz="4000" dirty="0"/>
              <a:t>).</a:t>
            </a:r>
          </a:p>
          <a:p>
            <a:r>
              <a:rPr lang="en-US" sz="4000" dirty="0"/>
              <a:t>This is bad, since it may produce redundancy. For instance, consider Table 4-3. Note that the price attribute is redundant. After all, we could fill in the Price value for the third row if it were blank, because we know that </a:t>
            </a:r>
            <a:r>
              <a:rPr lang="en-US" sz="4000" dirty="0" err="1"/>
              <a:t>PubID</a:t>
            </a:r>
            <a:r>
              <a:rPr lang="en-US" sz="4000" dirty="0"/>
              <a:t> 2 charges $34.95 for 500-page books.</a:t>
            </a:r>
          </a:p>
          <a:p>
            <a:endParaRPr lang="en-US" dirty="0"/>
          </a:p>
        </p:txBody>
      </p:sp>
    </p:spTree>
    <p:extLst>
      <p:ext uri="{BB962C8B-B14F-4D97-AF65-F5344CB8AC3E}">
        <p14:creationId xmlns:p14="http://schemas.microsoft.com/office/powerpoint/2010/main" val="301292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Structured vs. Unstructured Data</a:t>
            </a:r>
          </a:p>
        </p:txBody>
      </p:sp>
      <p:sp>
        <p:nvSpPr>
          <p:cNvPr id="4" name="Content Placeholder 3"/>
          <p:cNvSpPr>
            <a:spLocks noGrp="1"/>
          </p:cNvSpPr>
          <p:nvPr>
            <p:ph idx="1"/>
          </p:nvPr>
        </p:nvSpPr>
        <p:spPr/>
        <p:txBody>
          <a:bodyPr/>
          <a:lstStyle/>
          <a:p>
            <a:r>
              <a:rPr lang="en-US" b="1" dirty="0"/>
              <a:t>Structured data</a:t>
            </a:r>
            <a:r>
              <a:rPr lang="en-US" dirty="0"/>
              <a:t> is easily searchable by basic algorithms. Examples include spreadsheets and </a:t>
            </a:r>
            <a:r>
              <a:rPr lang="en-US" b="1" dirty="0"/>
              <a:t>data</a:t>
            </a:r>
            <a:r>
              <a:rPr lang="en-US" dirty="0"/>
              <a:t> from machine sensors. </a:t>
            </a:r>
            <a:r>
              <a:rPr lang="en-US" b="1" dirty="0"/>
              <a:t>Unstructured data</a:t>
            </a:r>
            <a:r>
              <a:rPr lang="en-US" dirty="0"/>
              <a:t> is more like human language. It doesn't fit nicely into relational databases like SQL, and searching it based on the old algorithms ranges from difficult to completely impossible</a:t>
            </a:r>
          </a:p>
        </p:txBody>
      </p:sp>
    </p:spTree>
    <p:extLst>
      <p:ext uri="{BB962C8B-B14F-4D97-AF65-F5344CB8AC3E}">
        <p14:creationId xmlns:p14="http://schemas.microsoft.com/office/powerpoint/2010/main" val="340404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vs. Unstructured Data</a:t>
            </a:r>
          </a:p>
        </p:txBody>
      </p:sp>
      <p:sp>
        <p:nvSpPr>
          <p:cNvPr id="3" name="Content Placeholder 2"/>
          <p:cNvSpPr>
            <a:spLocks noGrp="1"/>
          </p:cNvSpPr>
          <p:nvPr>
            <p:ph sz="half" idx="1"/>
          </p:nvPr>
        </p:nvSpPr>
        <p:spPr/>
        <p:txBody>
          <a:bodyPr>
            <a:normAutofit fontScale="85000" lnSpcReduction="20000"/>
          </a:bodyPr>
          <a:lstStyle/>
          <a:p>
            <a:r>
              <a:rPr lang="en-US" dirty="0"/>
              <a:t>The term </a:t>
            </a:r>
            <a:r>
              <a:rPr lang="en-US" b="1" dirty="0"/>
              <a:t>structured data</a:t>
            </a:r>
            <a:r>
              <a:rPr lang="en-US" dirty="0"/>
              <a:t> generally refers to </a:t>
            </a:r>
            <a:r>
              <a:rPr lang="en-US" b="1" dirty="0"/>
              <a:t>data</a:t>
            </a:r>
            <a:r>
              <a:rPr lang="en-US" dirty="0"/>
              <a:t> that has a defined length and format for big </a:t>
            </a:r>
            <a:r>
              <a:rPr lang="en-US" b="1" dirty="0"/>
              <a:t>data</a:t>
            </a:r>
            <a:r>
              <a:rPr lang="en-US" dirty="0"/>
              <a:t>. </a:t>
            </a:r>
            <a:r>
              <a:rPr lang="en-US" b="1" dirty="0"/>
              <a:t>Examples of structured data</a:t>
            </a:r>
            <a:r>
              <a:rPr lang="en-US" dirty="0"/>
              <a:t> include numbers, dates, and groups of words and numbers called strings. ... </a:t>
            </a:r>
            <a:r>
              <a:rPr lang="en-US" b="1" dirty="0"/>
              <a:t>Structured data</a:t>
            </a:r>
            <a:r>
              <a:rPr lang="en-US" dirty="0"/>
              <a:t> is the </a:t>
            </a:r>
            <a:r>
              <a:rPr lang="en-US" b="1" dirty="0"/>
              <a:t>data</a:t>
            </a:r>
            <a:r>
              <a:rPr lang="en-US" dirty="0"/>
              <a:t> you're probably used to dealing with. It's usually stored in a database.</a:t>
            </a:r>
          </a:p>
        </p:txBody>
      </p:sp>
      <p:sp>
        <p:nvSpPr>
          <p:cNvPr id="4" name="Content Placeholder 3"/>
          <p:cNvSpPr>
            <a:spLocks noGrp="1"/>
          </p:cNvSpPr>
          <p:nvPr>
            <p:ph sz="half" idx="2"/>
          </p:nvPr>
        </p:nvSpPr>
        <p:spPr/>
        <p:txBody>
          <a:bodyPr>
            <a:normAutofit fontScale="85000" lnSpcReduction="20000"/>
          </a:bodyPr>
          <a:lstStyle/>
          <a:p>
            <a:r>
              <a:rPr lang="en-US" b="1" dirty="0"/>
              <a:t>Unstructured data</a:t>
            </a:r>
            <a:r>
              <a:rPr lang="en-US" dirty="0"/>
              <a:t> is essentially everything else. </a:t>
            </a:r>
            <a:r>
              <a:rPr lang="en-US" b="1" dirty="0"/>
              <a:t>Unstructured data</a:t>
            </a:r>
            <a:r>
              <a:rPr lang="en-US" dirty="0"/>
              <a:t> is not </a:t>
            </a:r>
            <a:r>
              <a:rPr lang="en-US" b="1" dirty="0"/>
              <a:t>structured</a:t>
            </a:r>
            <a:r>
              <a:rPr lang="en-US" dirty="0"/>
              <a:t> via pre-</a:t>
            </a:r>
            <a:r>
              <a:rPr lang="en-US" b="1" dirty="0"/>
              <a:t>defined data</a:t>
            </a:r>
            <a:r>
              <a:rPr lang="en-US" dirty="0"/>
              <a:t> models or schema. It may be textual or non-textual, and human- or machine-generated. </a:t>
            </a:r>
          </a:p>
          <a:p>
            <a:r>
              <a:rPr lang="en-US" dirty="0"/>
              <a:t>Examples of Unstructured Data. Unstructured data files often </a:t>
            </a:r>
            <a:r>
              <a:rPr lang="en-US" b="1" dirty="0"/>
              <a:t>include</a:t>
            </a:r>
            <a:r>
              <a:rPr lang="en-US" dirty="0"/>
              <a:t> text and multimedia content. Examples </a:t>
            </a:r>
            <a:r>
              <a:rPr lang="en-US" b="1" dirty="0"/>
              <a:t>include</a:t>
            </a:r>
            <a:r>
              <a:rPr lang="en-US" dirty="0"/>
              <a:t> e-mail messages, word processing documents, videos, photos, audio files, presentations, webpages and many other kinds of business documents.</a:t>
            </a:r>
          </a:p>
        </p:txBody>
      </p:sp>
    </p:spTree>
    <p:extLst>
      <p:ext uri="{BB962C8B-B14F-4D97-AF65-F5344CB8AC3E}">
        <p14:creationId xmlns:p14="http://schemas.microsoft.com/office/powerpoint/2010/main" val="174974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vs. Bottom-up design and centralized vs. decentralized design</a:t>
            </a:r>
          </a:p>
        </p:txBody>
      </p:sp>
      <p:sp>
        <p:nvSpPr>
          <p:cNvPr id="3" name="Content Placeholder 2"/>
          <p:cNvSpPr>
            <a:spLocks noGrp="1"/>
          </p:cNvSpPr>
          <p:nvPr>
            <p:ph sz="half" idx="1"/>
          </p:nvPr>
        </p:nvSpPr>
        <p:spPr/>
        <p:txBody>
          <a:bodyPr>
            <a:normAutofit lnSpcReduction="10000"/>
          </a:bodyPr>
          <a:lstStyle/>
          <a:p>
            <a:r>
              <a:rPr lang="en-US" dirty="0"/>
              <a:t>The top-down design method starts from the general and moves to the specific. In other words, you start with a general idea of what is needed for the system and then work your way down to the more specific details of how the system will interact. This process involves the identification of different entity types and the definition of each entity’s attributes.</a:t>
            </a:r>
          </a:p>
        </p:txBody>
      </p:sp>
      <p:sp>
        <p:nvSpPr>
          <p:cNvPr id="4" name="Content Placeholder 3"/>
          <p:cNvSpPr>
            <a:spLocks noGrp="1"/>
          </p:cNvSpPr>
          <p:nvPr>
            <p:ph sz="half" idx="2"/>
          </p:nvPr>
        </p:nvSpPr>
        <p:spPr/>
        <p:txBody>
          <a:bodyPr>
            <a:normAutofit lnSpcReduction="10000"/>
          </a:bodyPr>
          <a:lstStyle/>
          <a:p>
            <a:r>
              <a:rPr lang="en-US" dirty="0"/>
              <a:t>The bottom-up approach begins with the specific details and moves up to the general. This is done by first identifying the data elements (items) and then grouping them together in data sets. In other words, this method first identifies the attributes, and then groups them to form entities.</a:t>
            </a:r>
          </a:p>
        </p:txBody>
      </p:sp>
    </p:spTree>
    <p:extLst>
      <p:ext uri="{BB962C8B-B14F-4D97-AF65-F5344CB8AC3E}">
        <p14:creationId xmlns:p14="http://schemas.microsoft.com/office/powerpoint/2010/main" val="338649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vs. Bottom-up design and centralized vs. decentralized design</a:t>
            </a:r>
          </a:p>
        </p:txBody>
      </p:sp>
      <p:sp>
        <p:nvSpPr>
          <p:cNvPr id="3" name="Content Placeholder 2"/>
          <p:cNvSpPr>
            <a:spLocks noGrp="1"/>
          </p:cNvSpPr>
          <p:nvPr>
            <p:ph sz="half" idx="1"/>
          </p:nvPr>
        </p:nvSpPr>
        <p:spPr/>
        <p:txBody>
          <a:bodyPr>
            <a:normAutofit fontScale="70000" lnSpcReduction="20000"/>
          </a:bodyPr>
          <a:lstStyle/>
          <a:p>
            <a:r>
              <a:rPr lang="en-US" dirty="0"/>
              <a:t>Centralized design is most productive when the data component is composed of a moderately small number of objects and procedures. The design can be carried out and represented in a somewhat simple database. Centralized design is typical of a simple or small database and can be successfully done by a single database administrator or by a small design team. This person or team will define the problems, create the conceptual design, verify the conceptual design with the user views, and define system processes and data constraints to ensure that the design complies with the organizations goals. That being said, the centralized design is not limited to small companies. Even large companies can operate within the simple database environment</a:t>
            </a:r>
          </a:p>
        </p:txBody>
      </p:sp>
      <p:sp>
        <p:nvSpPr>
          <p:cNvPr id="4" name="Content Placeholder 3"/>
          <p:cNvSpPr>
            <a:spLocks noGrp="1"/>
          </p:cNvSpPr>
          <p:nvPr>
            <p:ph sz="half" idx="2"/>
          </p:nvPr>
        </p:nvSpPr>
        <p:spPr/>
        <p:txBody>
          <a:bodyPr>
            <a:normAutofit fontScale="70000" lnSpcReduction="20000"/>
          </a:bodyPr>
          <a:lstStyle/>
          <a:p>
            <a:r>
              <a:rPr lang="en-US" dirty="0"/>
              <a:t>Decentralized design might best be used when the data component of the system has a large number of entities and complex relations upon which complex operations are performed. This is also likely to be used when the problem itself is spread across many operational sites and the elements are a subset of the entire data set. In large and complex projects a team of carefully selected designers are employed to get the job done. This is commonly accomplished by several teams that work on different subsets or modules of the system. Conceptual models are created by these teams and compared to the user views, processes, and constraints for each module. Once all the teams have completed their modules they are all put aggregated into one large conceptual model.</a:t>
            </a:r>
          </a:p>
        </p:txBody>
      </p:sp>
    </p:spTree>
    <p:extLst>
      <p:ext uri="{BB962C8B-B14F-4D97-AF65-F5344CB8AC3E}">
        <p14:creationId xmlns:p14="http://schemas.microsoft.com/office/powerpoint/2010/main" val="265976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p:txBody>
          <a:bodyPr/>
          <a:lstStyle/>
          <a:p>
            <a:r>
              <a:rPr lang="en-US" dirty="0"/>
              <a:t>First normal form is very simple. A table scheme is said to be in first normal form</a:t>
            </a:r>
            <a:r>
              <a:rPr lang="en-US" i="1" dirty="0"/>
              <a:t> </a:t>
            </a:r>
            <a:r>
              <a:rPr lang="en-US" dirty="0"/>
              <a:t>if the attribute values are </a:t>
            </a:r>
            <a:r>
              <a:rPr lang="en-US" i="1" dirty="0"/>
              <a:t>indivisible</a:t>
            </a:r>
            <a:r>
              <a:rPr lang="en-US" dirty="0"/>
              <a:t>. To illustrate, we consider the question of including all the authors of a book in a single attribute, called Authors. Here is an example entity:</a:t>
            </a:r>
          </a:p>
        </p:txBody>
      </p:sp>
    </p:spTree>
    <p:extLst>
      <p:ext uri="{BB962C8B-B14F-4D97-AF65-F5344CB8AC3E}">
        <p14:creationId xmlns:p14="http://schemas.microsoft.com/office/powerpoint/2010/main" val="22931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graphicFrame>
        <p:nvGraphicFramePr>
          <p:cNvPr id="8" name="Table 7"/>
          <p:cNvGraphicFramePr>
            <a:graphicFrameLocks noGrp="1"/>
          </p:cNvGraphicFramePr>
          <p:nvPr/>
        </p:nvGraphicFramePr>
        <p:xfrm>
          <a:off x="728381" y="1398498"/>
          <a:ext cx="6539752" cy="1371600"/>
        </p:xfrm>
        <a:graphic>
          <a:graphicData uri="http://schemas.openxmlformats.org/drawingml/2006/table">
            <a:tbl>
              <a:tblPr/>
              <a:tblGrid>
                <a:gridCol w="1634938">
                  <a:extLst>
                    <a:ext uri="{9D8B030D-6E8A-4147-A177-3AD203B41FA5}">
                      <a16:colId xmlns:a16="http://schemas.microsoft.com/office/drawing/2014/main" val="20000"/>
                    </a:ext>
                  </a:extLst>
                </a:gridCol>
                <a:gridCol w="1634938">
                  <a:extLst>
                    <a:ext uri="{9D8B030D-6E8A-4147-A177-3AD203B41FA5}">
                      <a16:colId xmlns:a16="http://schemas.microsoft.com/office/drawing/2014/main" val="20001"/>
                    </a:ext>
                  </a:extLst>
                </a:gridCol>
                <a:gridCol w="1634938">
                  <a:extLst>
                    <a:ext uri="{9D8B030D-6E8A-4147-A177-3AD203B41FA5}">
                      <a16:colId xmlns:a16="http://schemas.microsoft.com/office/drawing/2014/main" val="20002"/>
                    </a:ext>
                  </a:extLst>
                </a:gridCol>
                <a:gridCol w="1634938">
                  <a:extLst>
                    <a:ext uri="{9D8B030D-6E8A-4147-A177-3AD203B41FA5}">
                      <a16:colId xmlns:a16="http://schemas.microsoft.com/office/drawing/2014/main" val="20003"/>
                    </a:ext>
                  </a:extLst>
                </a:gridCol>
              </a:tblGrid>
              <a:tr h="301898">
                <a:tc gridSpan="4">
                  <a:txBody>
                    <a:bodyPr/>
                    <a:lstStyle/>
                    <a:p>
                      <a:r>
                        <a:rPr lang="en-US" dirty="0"/>
                        <a:t>Book</a:t>
                      </a:r>
                    </a:p>
                  </a:txBody>
                  <a:tcPr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1898">
                <a:tc>
                  <a:txBody>
                    <a:bodyPr/>
                    <a:lstStyle/>
                    <a:p>
                      <a:pPr algn="ctr"/>
                      <a:r>
                        <a:rPr lang="en-US" dirty="0">
                          <a:effectLst/>
                        </a:rPr>
                        <a:t>ISBN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Title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Publisher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effectLst/>
                        </a:rPr>
                        <a:t>Author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01898">
                <a:tc>
                  <a:txBody>
                    <a:bodyPr/>
                    <a:lstStyle/>
                    <a:p>
                      <a:r>
                        <a:rPr lang="en-US" dirty="0"/>
                        <a:t>0-55-123456-9</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Main Street</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Small House</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effectLst/>
                        </a:rPr>
                        <a:t>Jones, H. and Smith, K.</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6069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p:txBody>
          <a:bodyPr>
            <a:normAutofit fontScale="70000" lnSpcReduction="20000"/>
          </a:bodyPr>
          <a:lstStyle/>
          <a:p>
            <a:r>
              <a:rPr lang="en-US" dirty="0"/>
              <a:t>Since the table scheme in this case allows more than one author name for the Authors attribute, the scheme is not in first normal form. Indeed, one of the obvious problems with the Authors attribute is that it is impossible to sort the data by individual author name. It is also more difficult to, for instance, prepare a mailing label for each author, and so on.</a:t>
            </a:r>
          </a:p>
          <a:p>
            <a:r>
              <a:rPr lang="en-US" dirty="0"/>
              <a:t>Attributes that allow only indivisible values are said to be </a:t>
            </a:r>
            <a:r>
              <a:rPr lang="en-US" i="1" dirty="0"/>
              <a:t>scalar attributes</a:t>
            </a:r>
            <a:r>
              <a:rPr lang="en-US" dirty="0"/>
              <a:t> or </a:t>
            </a:r>
            <a:r>
              <a:rPr lang="en-US" i="1" dirty="0"/>
              <a:t>atomic attributes</a:t>
            </a:r>
            <a:r>
              <a:rPr lang="en-US" dirty="0"/>
              <a:t>. By contrast, an attribute whose values can be, for example, a list of items (such as a list of authors) is said to be a </a:t>
            </a:r>
            <a:r>
              <a:rPr lang="en-US" i="1" dirty="0"/>
              <a:t>structured attribute</a:t>
            </a:r>
            <a:r>
              <a:rPr lang="en-US" dirty="0"/>
              <a:t>. Thus, a table scheme is in first normal form if all of its attributes are atomic. Good database design almost always requires that all attributes be atomic, so that the table scheme is in first normal form.</a:t>
            </a:r>
          </a:p>
          <a:p>
            <a:r>
              <a:rPr lang="en-US" dirty="0"/>
              <a:t>In general, making the adjustments necessary to ensure first normal form is not hard, and it is a good </a:t>
            </a:r>
            <a:r>
              <a:rPr lang="en-US" i="1" dirty="0"/>
              <a:t>general rule</a:t>
            </a:r>
            <a:r>
              <a:rPr lang="en-US" dirty="0"/>
              <a:t> that table schemes should be put in first normal form. However, as with the other normal forms (and even more so the higher up we go) each situation must be considered on its own merits. For instance, a single field might be designed to hold a street address, such as </a:t>
            </a:r>
            <a:r>
              <a:rPr lang="en-US" i="1" dirty="0"/>
              <a:t>1333 Bessemer Street</a:t>
            </a:r>
            <a:r>
              <a:rPr lang="en-US" dirty="0"/>
              <a:t>. Whether the house number and the street name should be separated into distinct attributes is a matter of context. Put another way, whether or not a street address is atomic depends upon the context. If there is reason to manipulate the street numbers apart from the street names, then they should certainly constitute their own attribute. Otherwise, perhaps not.</a:t>
            </a:r>
          </a:p>
          <a:p>
            <a:endParaRPr lang="en-US" dirty="0"/>
          </a:p>
        </p:txBody>
      </p:sp>
    </p:spTree>
    <p:extLst>
      <p:ext uri="{BB962C8B-B14F-4D97-AF65-F5344CB8AC3E}">
        <p14:creationId xmlns:p14="http://schemas.microsoft.com/office/powerpoint/2010/main" val="2588577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2491</Words>
  <Application>Microsoft Office PowerPoint</Application>
  <PresentationFormat>Widescreen</PresentationFormat>
  <Paragraphs>290</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Open Sans</vt:lpstr>
      <vt:lpstr>Segoe UI</vt:lpstr>
      <vt:lpstr>Office Theme</vt:lpstr>
      <vt:lpstr>Database Design</vt:lpstr>
      <vt:lpstr>DBLC - Database Life cycle</vt:lpstr>
      <vt:lpstr>Structured vs. Unstructured Data</vt:lpstr>
      <vt:lpstr>Structured vs. Unstructured Data</vt:lpstr>
      <vt:lpstr>Top-down vs. Bottom-up design and centralized vs. decentralized design</vt:lpstr>
      <vt:lpstr>Top-down vs. Bottom-up design and centralized vs. decentralized design</vt:lpstr>
      <vt:lpstr>First Normal Form</vt:lpstr>
      <vt:lpstr>First Normal Form</vt:lpstr>
      <vt:lpstr>First Normal Form</vt:lpstr>
      <vt:lpstr>First Normal Form</vt:lpstr>
      <vt:lpstr>First Normal Form</vt:lpstr>
      <vt:lpstr>Second Normal Form</vt:lpstr>
      <vt:lpstr>Second Normal Form</vt:lpstr>
      <vt:lpstr>Second Normal Form</vt:lpstr>
      <vt:lpstr>Second Normal Form</vt:lpstr>
      <vt:lpstr>Third Normal Form</vt:lpstr>
      <vt:lpstr>Third Normal Form</vt:lpstr>
      <vt:lpstr>Third Normal Form</vt:lpstr>
      <vt:lpstr>Third Normal Form</vt:lpstr>
      <vt:lpstr>Third Normal Form</vt:lpstr>
      <vt:lpstr>Third Normal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Zev Feldberger</dc:creator>
  <cp:lastModifiedBy>Zev Feldberger</cp:lastModifiedBy>
  <cp:revision>3</cp:revision>
  <dcterms:created xsi:type="dcterms:W3CDTF">2020-03-09T03:02:29Z</dcterms:created>
  <dcterms:modified xsi:type="dcterms:W3CDTF">2021-03-10T00:01:18Z</dcterms:modified>
</cp:coreProperties>
</file>