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12DAFC5-F2F0-45CA-8418-E95396447CAE}" type="datetimeFigureOut">
              <a:rPr lang="en-CA" smtClean="0"/>
              <a:t>06/02/2021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3E4C45-1511-4FEF-9D86-5F2F0844E49B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Bank Loan Bot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Prediction Of Loan Approval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5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have no dependents.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646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are graduates.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37934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Self-Employed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are not self-employed.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90177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 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majority of applicants have good credit history.</a:t>
            </a:r>
          </a:p>
          <a:p>
            <a:r>
              <a:rPr lang="en-CA" dirty="0" smtClean="0"/>
              <a:t>Credit history in this data is binary; good credit is a 1.0 and bad credit is a 0.0.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6875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Property Area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missing values for property area.</a:t>
            </a:r>
          </a:p>
          <a:p>
            <a:r>
              <a:rPr lang="en-CA" dirty="0" smtClean="0"/>
              <a:t>Distribution is fairly even with the most applicants coming from urban areas.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53431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Applicant Income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Near normal distribution with a right tail.</a:t>
            </a:r>
          </a:p>
          <a:p>
            <a:r>
              <a:rPr lang="en-CA" dirty="0" smtClean="0"/>
              <a:t>High outliers to the right.</a:t>
            </a:r>
          </a:p>
          <a:p>
            <a:r>
              <a:rPr lang="en-CA" dirty="0" smtClean="0"/>
              <a:t>Can be moderated by taking the logarithmic scale.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4940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Co-Applicant Income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Same in nature as 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18386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Same pattern in nature as Applicant and Co-applicant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25542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 Term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Most applicants have a Loan Amount Term of 360 months.</a:t>
            </a:r>
          </a:p>
          <a:p>
            <a:r>
              <a:rPr lang="en-CA" dirty="0" smtClean="0"/>
              <a:t>This is quite an obvious mode, made imputing missing values for this column easy.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9769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Loan approval ratings are the same regardless of gender.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4328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1. Inside The Bank Loan Bot</a:t>
            </a:r>
          </a:p>
          <a:p>
            <a:r>
              <a:rPr lang="en-CA" dirty="0" smtClean="0"/>
              <a:t>2. Data Collection And Processing</a:t>
            </a:r>
          </a:p>
          <a:p>
            <a:r>
              <a:rPr lang="en-CA" dirty="0" smtClean="0"/>
              <a:t>3. Exploratory Data Analysis</a:t>
            </a:r>
          </a:p>
          <a:p>
            <a:r>
              <a:rPr lang="en-CA" dirty="0" smtClean="0"/>
              <a:t>4. The Models Used</a:t>
            </a:r>
          </a:p>
          <a:p>
            <a:r>
              <a:rPr lang="en-CA" dirty="0" smtClean="0"/>
              <a:t>5. Metrics</a:t>
            </a:r>
          </a:p>
          <a:p>
            <a:r>
              <a:rPr lang="en-CA" dirty="0" smtClean="0"/>
              <a:t>6. ROC Curves And </a:t>
            </a:r>
            <a:r>
              <a:rPr lang="en-CA" dirty="0" err="1" smtClean="0"/>
              <a:t>Shap</a:t>
            </a:r>
            <a:r>
              <a:rPr lang="en-CA" dirty="0" smtClean="0"/>
              <a:t>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952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Married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who are married have a slightly higher approval rating.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3343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Dependents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clear relationship between number of dependents and loan approval rating.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84265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More loans are granted to applicants who are considered graduate or educated.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46954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Self-Employed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obvious relationship here between whether or not an applicant is self-employed/loan approval.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209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Credit History vs Loan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with good credit history have significantly higher approval rating.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380599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Binning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part of the EDA, numerical columns like applicants’ incomes and loan amount were binned.</a:t>
            </a:r>
          </a:p>
          <a:p>
            <a:r>
              <a:rPr lang="en-CA" dirty="0" smtClean="0"/>
              <a:t>Some relationships become clear when certain columns are binned.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03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Applicant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 clear relationship between loan status and applicant income.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87456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Co-applicant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Applicants with co-applicants who have higher incomes generally have lower approval rating.</a:t>
            </a:r>
          </a:p>
          <a:p>
            <a:r>
              <a:rPr lang="en-CA" dirty="0" smtClean="0"/>
              <a:t>Income states nothing about an applicant’s will to pay back a loan.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234293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Total Income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Clearer relationship that was hidden in the previous two figures.</a:t>
            </a:r>
          </a:p>
          <a:p>
            <a:r>
              <a:rPr lang="en-CA" dirty="0" smtClean="0"/>
              <a:t>Applicants with total incomes from their co-applicants and themselves that are low have lower approval ratings.</a:t>
            </a:r>
          </a:p>
          <a:p>
            <a:r>
              <a:rPr lang="en-CA" dirty="0" smtClean="0"/>
              <a:t>Low income = higher risk.</a:t>
            </a:r>
          </a:p>
          <a:p>
            <a:r>
              <a:rPr lang="en-CA" dirty="0" smtClean="0"/>
              <a:t>Capacity.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0152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Amount Bin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Loan amount also binned as low, average or high.</a:t>
            </a:r>
          </a:p>
          <a:p>
            <a:r>
              <a:rPr lang="en-CA" dirty="0" smtClean="0"/>
              <a:t>Loan amounts that are high have slightly lower approval ratings.</a:t>
            </a:r>
          </a:p>
          <a:p>
            <a:r>
              <a:rPr lang="en-CA" dirty="0" smtClean="0"/>
              <a:t>There’s higher risk in lending money to applicants who ask for more money.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0053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Inside The Bank Loan Bot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Given a set of features will an applicant be granted for approval for a loan from the bank.</a:t>
            </a:r>
          </a:p>
          <a:p>
            <a:r>
              <a:rPr lang="en-CA" dirty="0" smtClean="0"/>
              <a:t>Classification problem.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8800"/>
            <a:ext cx="4038600" cy="4464496"/>
          </a:xfrm>
        </p:spPr>
      </p:pic>
    </p:spTree>
    <p:extLst>
      <p:ext uri="{BB962C8B-B14F-4D97-AF65-F5344CB8AC3E}">
        <p14:creationId xmlns:p14="http://schemas.microsoft.com/office/powerpoint/2010/main" val="410627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Correlations And Patterns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Weak correlation between credit history and loan status (0.57).</a:t>
            </a:r>
          </a:p>
          <a:p>
            <a:r>
              <a:rPr lang="en-CA" dirty="0" smtClean="0"/>
              <a:t>Credit history seems to be the biggest determining factor for the target variable.</a:t>
            </a:r>
          </a:p>
          <a:p>
            <a:r>
              <a:rPr lang="en-CA" dirty="0" smtClean="0"/>
              <a:t>Weak correlation between applicant income and co-applicant income.</a:t>
            </a:r>
          </a:p>
          <a:p>
            <a:r>
              <a:rPr lang="en-CA" dirty="0" smtClean="0"/>
              <a:t>The relationship comes from a periphery cause; applicants tend to marry people of </a:t>
            </a:r>
            <a:r>
              <a:rPr lang="en-CA" smtClean="0"/>
              <a:t>similar incomes levels.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6248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Correlations And Patterns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912768" cy="5063777"/>
          </a:xfrm>
        </p:spPr>
      </p:pic>
    </p:spTree>
    <p:extLst>
      <p:ext uri="{BB962C8B-B14F-4D97-AF65-F5344CB8AC3E}">
        <p14:creationId xmlns:p14="http://schemas.microsoft.com/office/powerpoint/2010/main" val="145781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Best Models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CA" dirty="0" smtClean="0"/>
              <a:t>Random Forest</a:t>
            </a:r>
          </a:p>
          <a:p>
            <a:pPr marL="971550" lvl="1" indent="-514350"/>
            <a:r>
              <a:rPr lang="en-CA" dirty="0" err="1" smtClean="0"/>
              <a:t>GridSearchCV</a:t>
            </a:r>
            <a:r>
              <a:rPr lang="en-CA" dirty="0" smtClean="0"/>
              <a:t>/</a:t>
            </a:r>
            <a:r>
              <a:rPr lang="en-CA" dirty="0" err="1" smtClean="0"/>
              <a:t>RandomizedSearchCV</a:t>
            </a:r>
            <a:endParaRPr lang="en-CA" dirty="0"/>
          </a:p>
          <a:p>
            <a:pPr marL="971550" lvl="1" indent="-514350"/>
            <a:r>
              <a:rPr lang="en-CA" dirty="0" smtClean="0"/>
              <a:t>Optimal Number </a:t>
            </a:r>
            <a:r>
              <a:rPr lang="en-CA" dirty="0"/>
              <a:t>O</a:t>
            </a:r>
            <a:r>
              <a:rPr lang="en-CA" dirty="0" smtClean="0"/>
              <a:t>f Nodes: 3 (from range 0 to 20 tried).</a:t>
            </a:r>
          </a:p>
          <a:p>
            <a:pPr marL="971550" lvl="1" indent="-514350"/>
            <a:r>
              <a:rPr lang="en-CA" dirty="0" smtClean="0"/>
              <a:t>Optimal Number Of Trees </a:t>
            </a:r>
            <a:r>
              <a:rPr lang="en-CA" dirty="0" err="1" smtClean="0"/>
              <a:t>Ensembled</a:t>
            </a:r>
            <a:r>
              <a:rPr lang="en-CA" dirty="0" smtClean="0"/>
              <a:t>: 61 (from range 1 to 200 tried).</a:t>
            </a:r>
          </a:p>
          <a:p>
            <a:pPr marL="594360" indent="-457200">
              <a:buFont typeface="+mj-lt"/>
              <a:buAutoNum type="arabicPeriod"/>
            </a:pPr>
            <a:r>
              <a:rPr lang="en-CA" dirty="0" smtClean="0"/>
              <a:t>Logistic Regression</a:t>
            </a:r>
          </a:p>
          <a:p>
            <a:pPr lvl="1"/>
            <a:r>
              <a:rPr lang="en-CA" dirty="0" smtClean="0"/>
              <a:t>Optimal C value: 0.27</a:t>
            </a:r>
          </a:p>
        </p:txBody>
      </p:sp>
    </p:spTree>
    <p:extLst>
      <p:ext uri="{BB962C8B-B14F-4D97-AF65-F5344CB8AC3E}">
        <p14:creationId xmlns:p14="http://schemas.microsoft.com/office/powerpoint/2010/main" val="239606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Metrics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Logistic Regression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CA" dirty="0" smtClean="0"/>
              <a:t>Random Forest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CA" dirty="0" smtClean="0"/>
              <a:t>ROC_AUC = 0.7</a:t>
            </a:r>
          </a:p>
          <a:p>
            <a:r>
              <a:rPr lang="en-CA" dirty="0" smtClean="0"/>
              <a:t>Accuracy = 0.78</a:t>
            </a:r>
          </a:p>
          <a:p>
            <a:r>
              <a:rPr lang="en-CA" sz="2000" dirty="0" smtClean="0"/>
              <a:t>F1 Score(macro avg) = 0.71</a:t>
            </a:r>
            <a:endParaRPr lang="en-CA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ROC_AUC=0.7</a:t>
            </a:r>
          </a:p>
          <a:p>
            <a:r>
              <a:rPr lang="en-CA" dirty="0" smtClean="0"/>
              <a:t>Accuracy=0.78</a:t>
            </a:r>
          </a:p>
          <a:p>
            <a:r>
              <a:rPr lang="en-CA" sz="2000" dirty="0" smtClean="0"/>
              <a:t>F1 Score(macro avg)=0.70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69230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Logistic Regression ROC Curve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781353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Logistic Regression </a:t>
            </a:r>
            <a:r>
              <a:rPr lang="en-CA" dirty="0" err="1" smtClean="0"/>
              <a:t>Shap</a:t>
            </a:r>
            <a:r>
              <a:rPr lang="en-CA" dirty="0" smtClean="0"/>
              <a:t> Values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48880"/>
            <a:ext cx="40386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SHAP value is a contribution each </a:t>
            </a:r>
            <a:r>
              <a:rPr lang="en-CA" sz="2000" dirty="0" err="1" smtClean="0"/>
              <a:t>datapoint</a:t>
            </a:r>
            <a:r>
              <a:rPr lang="en-CA" sz="2000" dirty="0" smtClean="0"/>
              <a:t> is making in determining target variable.</a:t>
            </a:r>
          </a:p>
          <a:p>
            <a:pPr marL="137160" indent="0">
              <a:buNone/>
            </a:pPr>
            <a:endParaRPr lang="en-CA" sz="2000" dirty="0" smtClean="0"/>
          </a:p>
          <a:p>
            <a:r>
              <a:rPr lang="en-CA" sz="2000" dirty="0" smtClean="0"/>
              <a:t>Bad credit exhibits the most negative SHAP value.</a:t>
            </a:r>
          </a:p>
          <a:p>
            <a:pPr marL="137160" indent="0">
              <a:buNone/>
            </a:pPr>
            <a:endParaRPr lang="en-CA" sz="2000" dirty="0" smtClean="0"/>
          </a:p>
          <a:p>
            <a:r>
              <a:rPr lang="en-CA" sz="2000" dirty="0" err="1" smtClean="0"/>
              <a:t>Credit_History</a:t>
            </a:r>
            <a:r>
              <a:rPr lang="en-CA" sz="2000" dirty="0" smtClean="0"/>
              <a:t>, Married, Gender, Dependents and </a:t>
            </a:r>
            <a:r>
              <a:rPr lang="en-CA" sz="2000" dirty="0" err="1" smtClean="0"/>
              <a:t>LoanAmount</a:t>
            </a:r>
            <a:r>
              <a:rPr lang="en-CA" sz="2000" dirty="0" smtClean="0"/>
              <a:t> are the most important features.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23728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Forest ROC Curve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25246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16247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SHAP Values For Random Forest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4864"/>
            <a:ext cx="4038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000" dirty="0" err="1" smtClean="0"/>
              <a:t>Credit_History</a:t>
            </a:r>
            <a:r>
              <a:rPr lang="en-CA" sz="2000" dirty="0" smtClean="0"/>
              <a:t>, Married, </a:t>
            </a:r>
            <a:r>
              <a:rPr lang="en-CA" sz="2000" dirty="0" err="1" smtClean="0"/>
              <a:t>Loan_Amount_Term</a:t>
            </a:r>
            <a:r>
              <a:rPr lang="en-CA" sz="2000" dirty="0" smtClean="0"/>
              <a:t>, </a:t>
            </a:r>
            <a:r>
              <a:rPr lang="en-CA" sz="2000" dirty="0" err="1" smtClean="0"/>
              <a:t>Total_Income_bin</a:t>
            </a:r>
            <a:r>
              <a:rPr lang="en-CA" sz="2000" dirty="0" smtClean="0"/>
              <a:t>, </a:t>
            </a:r>
            <a:r>
              <a:rPr lang="en-CA" sz="2000" dirty="0" err="1" smtClean="0"/>
              <a:t>Loan_Amount</a:t>
            </a:r>
            <a:r>
              <a:rPr lang="en-CA" sz="2000" dirty="0" smtClean="0"/>
              <a:t> and </a:t>
            </a:r>
            <a:r>
              <a:rPr lang="en-CA" sz="2000" dirty="0" err="1" smtClean="0"/>
              <a:t>Property_Area</a:t>
            </a:r>
            <a:r>
              <a:rPr lang="en-CA" sz="2000" dirty="0" smtClean="0"/>
              <a:t> are the most important features – highest |SHAP value|.</a:t>
            </a:r>
          </a:p>
          <a:p>
            <a:r>
              <a:rPr lang="en-CA" sz="2000" dirty="0" smtClean="0"/>
              <a:t>Priority in features different to logistic regression.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75764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Project Improvement And Future Scope Of Work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 err="1" smtClean="0"/>
              <a:t>Hypertuning</a:t>
            </a:r>
            <a:r>
              <a:rPr lang="en-CA" sz="2200" dirty="0" smtClean="0"/>
              <a:t> of the XG boost model so that it out performs the random forest.</a:t>
            </a:r>
          </a:p>
          <a:p>
            <a:pPr marL="137160" indent="0">
              <a:buNone/>
            </a:pPr>
            <a:endParaRPr lang="en-CA" sz="2200" dirty="0" smtClean="0"/>
          </a:p>
          <a:p>
            <a:r>
              <a:rPr lang="en-CA" sz="2200" dirty="0" smtClean="0"/>
              <a:t>Observe the SHAP values from XG boost and determine which way of prioritizing SHAP value emerges as truth in comparing random forest to logistic regression.</a:t>
            </a:r>
          </a:p>
          <a:p>
            <a:pPr marL="137160" indent="0">
              <a:buNone/>
            </a:pPr>
            <a:endParaRPr lang="en-CA" sz="2200" dirty="0" smtClean="0"/>
          </a:p>
          <a:p>
            <a:r>
              <a:rPr lang="en-CA" sz="2200" dirty="0" smtClean="0"/>
              <a:t>Create a new project with present data like this one and find out how things have changed. </a:t>
            </a:r>
          </a:p>
          <a:p>
            <a:pPr lvl="1"/>
            <a:r>
              <a:rPr lang="en-CA" sz="1800"/>
              <a:t>I</a:t>
            </a:r>
            <a:r>
              <a:rPr lang="en-CA" sz="1800" smtClean="0"/>
              <a:t>s </a:t>
            </a:r>
            <a:r>
              <a:rPr lang="en-CA" sz="1800" dirty="0" smtClean="0"/>
              <a:t>there still a gender discrepancy?  Is credit history as important as it was? Are there other features that can indicate measurements today’s features of interest like capacity and character.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342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Of This Project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Confusion Matrix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824"/>
            <a:ext cx="4040188" cy="4281339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Save time looking at loan applications that can be approved without investigation or visual confirmation.</a:t>
            </a:r>
          </a:p>
          <a:p>
            <a:r>
              <a:rPr lang="en-CA" dirty="0" smtClean="0"/>
              <a:t>Pay for labor in dealing only with loans that are rejected by bots due to their predictions.</a:t>
            </a:r>
          </a:p>
          <a:p>
            <a:r>
              <a:rPr lang="en-CA" dirty="0" smtClean="0"/>
              <a:t>Good to be aware of why an applicant can’t get a mortgage approval.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9847678"/>
              </p:ext>
            </p:extLst>
          </p:nvPr>
        </p:nvGraphicFramePr>
        <p:xfrm>
          <a:off x="4645025" y="2716380"/>
          <a:ext cx="4041776" cy="3055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559"/>
                <a:gridCol w="1380559"/>
                <a:gridCol w="1280658"/>
              </a:tblGrid>
              <a:tr h="96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7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Actual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01866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>
                          <a:effectLst/>
                        </a:rPr>
                        <a:t> </a:t>
                      </a:r>
                      <a:endParaRPr lang="en-CA" sz="700">
                        <a:effectLst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>
                          <a:effectLst/>
                        </a:rPr>
                        <a:t>Predicted</a:t>
                      </a:r>
                      <a:endParaRPr lang="en-CA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</a:rPr>
                        <a:t>True Positive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False Positive</a:t>
                      </a:r>
                      <a:endParaRPr lang="en-CA" sz="19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</a:tr>
              <a:tr h="107403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CA" sz="1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Negative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>
                          <a:effectLst/>
                        </a:rPr>
                        <a:t> </a:t>
                      </a:r>
                      <a:endParaRPr lang="en-CA" sz="7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CA" sz="19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Negative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331" marR="4333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Collection And 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13 Features presented and each feature is described in the figures below.</a:t>
            </a:r>
          </a:p>
          <a:p>
            <a:r>
              <a:rPr lang="en-CA" dirty="0" smtClean="0"/>
              <a:t>1 target variable; </a:t>
            </a:r>
            <a:r>
              <a:rPr lang="en-CA" dirty="0" err="1" smtClean="0"/>
              <a:t>Loan_Status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dataset came from </a:t>
            </a:r>
            <a:r>
              <a:rPr lang="en-CA" dirty="0" err="1" smtClean="0"/>
              <a:t>Kaggle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datasets were split into separate csv files one for training and the other for testing.</a:t>
            </a:r>
          </a:p>
          <a:p>
            <a:r>
              <a:rPr lang="en-CA" dirty="0" smtClean="0"/>
              <a:t>The testing set designed for submission of your results from the model created.</a:t>
            </a:r>
          </a:p>
          <a:p>
            <a:r>
              <a:rPr lang="en-CA" dirty="0" smtClean="0"/>
              <a:t>Mixed data types and some wrangling necessary.</a:t>
            </a:r>
          </a:p>
        </p:txBody>
      </p:sp>
    </p:spTree>
    <p:extLst>
      <p:ext uri="{BB962C8B-B14F-4D97-AF65-F5344CB8AC3E}">
        <p14:creationId xmlns:p14="http://schemas.microsoft.com/office/powerpoint/2010/main" val="40368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Wrangling Steps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CA" dirty="0" smtClean="0"/>
              <a:t>Convert all numerically measurable features to float64 – correlation </a:t>
            </a:r>
            <a:r>
              <a:rPr lang="en-CA" dirty="0" err="1" smtClean="0"/>
              <a:t>heatmap</a:t>
            </a:r>
            <a:r>
              <a:rPr lang="en-CA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Imputation of missing values.</a:t>
            </a:r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Quantize the target variable and some of the independent variables into 0’s and 1’s (Education, Self Employed, Gender, Married).</a:t>
            </a:r>
            <a:endParaRPr lang="en-CA" dirty="0"/>
          </a:p>
          <a:p>
            <a:pPr marL="651510" indent="-514350">
              <a:buFont typeface="+mj-lt"/>
              <a:buAutoNum type="arabicPeriod"/>
            </a:pPr>
            <a:r>
              <a:rPr lang="en-CA" dirty="0" smtClean="0"/>
              <a:t>Replace ‘3+’ value in the Dependents variable with ‘3.’</a:t>
            </a:r>
          </a:p>
          <a:p>
            <a:pPr marL="651510" indent="-514350">
              <a:buFont typeface="+mj-lt"/>
              <a:buAutoNum type="arabicPeriod"/>
            </a:pPr>
            <a:endParaRPr lang="en-CA" dirty="0" smtClean="0"/>
          </a:p>
          <a:p>
            <a:pPr marL="65151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5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Exploratory Data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ctr">
              <a:buNone/>
            </a:pPr>
            <a:r>
              <a:rPr lang="en-CA" sz="2700" b="1" dirty="0" smtClean="0"/>
              <a:t>Presented Variables</a:t>
            </a:r>
          </a:p>
          <a:p>
            <a:pPr marL="651510" indent="-514350">
              <a:buFont typeface="+mj-lt"/>
              <a:buAutoNum type="arabicPeriod"/>
            </a:pPr>
            <a:endParaRPr lang="en-CA" sz="2500" dirty="0"/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ID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Gender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Married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Dependents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Education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Self-Employed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Credit History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Property Area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Applicant Income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Co-applicant Income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Amount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Amount Term</a:t>
            </a:r>
          </a:p>
          <a:p>
            <a:pPr marL="651510" indent="-514350">
              <a:buFont typeface="+mj-lt"/>
              <a:buAutoNum type="arabicPeriod"/>
            </a:pPr>
            <a:r>
              <a:rPr lang="en-CA" sz="2500" dirty="0" smtClean="0"/>
              <a:t>Loan Status</a:t>
            </a:r>
          </a:p>
          <a:p>
            <a:pPr marL="651510" indent="-514350">
              <a:buFont typeface="+mj-lt"/>
              <a:buAutoNum type="arabicPeriod"/>
            </a:pPr>
            <a:endParaRPr lang="en-CA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ctr">
              <a:buNone/>
            </a:pPr>
            <a:r>
              <a:rPr lang="en-CA" sz="2700" b="1" dirty="0" smtClean="0"/>
              <a:t>Engineered Features</a:t>
            </a:r>
          </a:p>
          <a:p>
            <a:pPr marL="594360" indent="-457200">
              <a:buFont typeface="+mj-lt"/>
              <a:buAutoNum type="arabicPeriod"/>
            </a:pPr>
            <a:endParaRPr lang="en-CA" sz="2500" dirty="0"/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Applicant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Co-Applicant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Total Income Bin</a:t>
            </a:r>
          </a:p>
          <a:p>
            <a:pPr marL="594360" indent="-457200">
              <a:buFont typeface="+mj-lt"/>
              <a:buAutoNum type="arabicPeriod"/>
            </a:pPr>
            <a:r>
              <a:rPr lang="en-CA" sz="2500" dirty="0" smtClean="0"/>
              <a:t>Loan Amount Bin</a:t>
            </a:r>
          </a:p>
        </p:txBody>
      </p:sp>
    </p:spTree>
    <p:extLst>
      <p:ext uri="{BB962C8B-B14F-4D97-AF65-F5344CB8AC3E}">
        <p14:creationId xmlns:p14="http://schemas.microsoft.com/office/powerpoint/2010/main" val="41366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There were more males than females.</a:t>
            </a:r>
            <a:endParaRPr lang="en-CA" sz="3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5381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Married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More applicants are married.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6982"/>
            <a:ext cx="4038600" cy="2692399"/>
          </a:xfrm>
        </p:spPr>
      </p:pic>
    </p:spTree>
    <p:extLst>
      <p:ext uri="{BB962C8B-B14F-4D97-AF65-F5344CB8AC3E}">
        <p14:creationId xmlns:p14="http://schemas.microsoft.com/office/powerpoint/2010/main" val="185078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249</TotalTime>
  <Words>1011</Words>
  <Application>Microsoft Office PowerPoint</Application>
  <PresentationFormat>On-screen Show (4:3)</PresentationFormat>
  <Paragraphs>160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Apex</vt:lpstr>
      <vt:lpstr>Bank Loan Bot</vt:lpstr>
      <vt:lpstr>Table Of Contents</vt:lpstr>
      <vt:lpstr>Inside The Bank Loan Bot</vt:lpstr>
      <vt:lpstr>Value Of This Project</vt:lpstr>
      <vt:lpstr>Data Collection And Processing</vt:lpstr>
      <vt:lpstr>Wrangling Steps Used</vt:lpstr>
      <vt:lpstr>Exploratory Data Analysis</vt:lpstr>
      <vt:lpstr>Gender</vt:lpstr>
      <vt:lpstr>Married</vt:lpstr>
      <vt:lpstr>Dependents</vt:lpstr>
      <vt:lpstr>Education</vt:lpstr>
      <vt:lpstr>Self-Employed</vt:lpstr>
      <vt:lpstr>Credit History</vt:lpstr>
      <vt:lpstr>Property Area</vt:lpstr>
      <vt:lpstr>Applicant Income</vt:lpstr>
      <vt:lpstr>Co-Applicant Income</vt:lpstr>
      <vt:lpstr>Loan Amount</vt:lpstr>
      <vt:lpstr>Loan Amount Term</vt:lpstr>
      <vt:lpstr>Gender vs Loan Status</vt:lpstr>
      <vt:lpstr>Married vs Loan Status</vt:lpstr>
      <vt:lpstr>Dependents vs Loan Status</vt:lpstr>
      <vt:lpstr>Education vs Loan Status</vt:lpstr>
      <vt:lpstr>Self-Employed vs Loan Status</vt:lpstr>
      <vt:lpstr>Credit History vs Loan Status</vt:lpstr>
      <vt:lpstr>Binning</vt:lpstr>
      <vt:lpstr>Applicant Income Bin</vt:lpstr>
      <vt:lpstr>Co-applicant Income Bin</vt:lpstr>
      <vt:lpstr>Total Income Bin</vt:lpstr>
      <vt:lpstr>Loan Amount Bin</vt:lpstr>
      <vt:lpstr>Correlations And Patterns</vt:lpstr>
      <vt:lpstr>Correlations And Patterns</vt:lpstr>
      <vt:lpstr>Best Models Used</vt:lpstr>
      <vt:lpstr>Metrics</vt:lpstr>
      <vt:lpstr>Logistic Regression ROC Curve</vt:lpstr>
      <vt:lpstr>Logistic Regression Shap Values</vt:lpstr>
      <vt:lpstr>Random Forest ROC Curve</vt:lpstr>
      <vt:lpstr>SHAP Values For Random Forest</vt:lpstr>
      <vt:lpstr>Project Improvement And Future Scope Of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41</cp:revision>
  <dcterms:created xsi:type="dcterms:W3CDTF">2021-01-12T20:39:02Z</dcterms:created>
  <dcterms:modified xsi:type="dcterms:W3CDTF">2021-02-07T00:10:51Z</dcterms:modified>
</cp:coreProperties>
</file>