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8" r:id="rId3"/>
    <p:sldId id="256" r:id="rId4"/>
    <p:sldId id="257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4" r:id="rId31"/>
    <p:sldId id="286" r:id="rId32"/>
    <p:sldId id="287" r:id="rId33"/>
    <p:sldId id="288" r:id="rId34"/>
    <p:sldId id="289" r:id="rId35"/>
    <p:sldId id="291" r:id="rId36"/>
    <p:sldId id="290" r:id="rId37"/>
    <p:sldId id="292" r:id="rId38"/>
    <p:sldId id="294" r:id="rId39"/>
    <p:sldId id="293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AFC5-F2F0-45CA-8418-E95396447CAE}" type="datetimeFigureOut">
              <a:rPr lang="en-CA" smtClean="0"/>
              <a:t>08/02/2021</a:t>
            </a:fld>
            <a:endParaRPr lang="en-C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4C45-1511-4FEF-9D86-5F2F0844E49B}" type="slidenum">
              <a:rPr lang="en-CA" smtClean="0"/>
              <a:t>‹#›</a:t>
            </a:fld>
            <a:endParaRPr lang="en-CA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AFC5-F2F0-45CA-8418-E95396447CAE}" type="datetimeFigureOut">
              <a:rPr lang="en-CA" smtClean="0"/>
              <a:t>08/02/2021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4C45-1511-4FEF-9D86-5F2F0844E49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AFC5-F2F0-45CA-8418-E95396447CAE}" type="datetimeFigureOut">
              <a:rPr lang="en-CA" smtClean="0"/>
              <a:t>08/02/2021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4C45-1511-4FEF-9D86-5F2F0844E49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AFC5-F2F0-45CA-8418-E95396447CAE}" type="datetimeFigureOut">
              <a:rPr lang="en-CA" smtClean="0"/>
              <a:t>08/02/2021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4C45-1511-4FEF-9D86-5F2F0844E49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AFC5-F2F0-45CA-8418-E95396447CAE}" type="datetimeFigureOut">
              <a:rPr lang="en-CA" smtClean="0"/>
              <a:t>08/02/2021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393E4C45-1511-4FEF-9D86-5F2F0844E49B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AFC5-F2F0-45CA-8418-E95396447CAE}" type="datetimeFigureOut">
              <a:rPr lang="en-CA" smtClean="0"/>
              <a:t>08/02/2021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4C45-1511-4FEF-9D86-5F2F0844E49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AFC5-F2F0-45CA-8418-E95396447CAE}" type="datetimeFigureOut">
              <a:rPr lang="en-CA" smtClean="0"/>
              <a:t>08/02/2021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4C45-1511-4FEF-9D86-5F2F0844E49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AFC5-F2F0-45CA-8418-E95396447CAE}" type="datetimeFigureOut">
              <a:rPr lang="en-CA" smtClean="0"/>
              <a:t>08/02/2021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4C45-1511-4FEF-9D86-5F2F0844E49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AFC5-F2F0-45CA-8418-E95396447CAE}" type="datetimeFigureOut">
              <a:rPr lang="en-CA" smtClean="0"/>
              <a:t>08/02/2021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4C45-1511-4FEF-9D86-5F2F0844E49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AFC5-F2F0-45CA-8418-E95396447CAE}" type="datetimeFigureOut">
              <a:rPr lang="en-CA" smtClean="0"/>
              <a:t>08/02/2021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4C45-1511-4FEF-9D86-5F2F0844E49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AFC5-F2F0-45CA-8418-E95396447CAE}" type="datetimeFigureOut">
              <a:rPr lang="en-CA" smtClean="0"/>
              <a:t>08/02/2021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4C45-1511-4FEF-9D86-5F2F0844E49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12DAFC5-F2F0-45CA-8418-E95396447CAE}" type="datetimeFigureOut">
              <a:rPr lang="en-CA" smtClean="0"/>
              <a:t>08/02/2021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93E4C45-1511-4FEF-9D86-5F2F0844E49B}" type="slidenum">
              <a:rPr lang="en-CA" smtClean="0"/>
              <a:t>‹#›</a:t>
            </a:fld>
            <a:endParaRPr lang="en-C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Bank Loan Bot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Prediction Of Loan Approval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9050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Dependents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The Majority of applicants have no dependents.</a:t>
            </a:r>
            <a:endParaRPr lang="en-CA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16982"/>
            <a:ext cx="4038600" cy="2692399"/>
          </a:xfrm>
        </p:spPr>
      </p:pic>
    </p:spTree>
    <p:extLst>
      <p:ext uri="{BB962C8B-B14F-4D97-AF65-F5344CB8AC3E}">
        <p14:creationId xmlns:p14="http://schemas.microsoft.com/office/powerpoint/2010/main" val="3806462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Education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The majority of applicants are graduates.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16982"/>
            <a:ext cx="4038600" cy="2692399"/>
          </a:xfrm>
        </p:spPr>
      </p:pic>
    </p:spTree>
    <p:extLst>
      <p:ext uri="{BB962C8B-B14F-4D97-AF65-F5344CB8AC3E}">
        <p14:creationId xmlns:p14="http://schemas.microsoft.com/office/powerpoint/2010/main" val="1379346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Self-Employed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The majority of applicants are not self-employed.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16982"/>
            <a:ext cx="4038600" cy="2692399"/>
          </a:xfrm>
        </p:spPr>
      </p:pic>
    </p:spTree>
    <p:extLst>
      <p:ext uri="{BB962C8B-B14F-4D97-AF65-F5344CB8AC3E}">
        <p14:creationId xmlns:p14="http://schemas.microsoft.com/office/powerpoint/2010/main" val="1901773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Credit History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The majority of applicants have good credit history.</a:t>
            </a:r>
          </a:p>
          <a:p>
            <a:r>
              <a:rPr lang="en-CA" dirty="0" smtClean="0"/>
              <a:t>Credit history in this data is binary; good credit is a 1.0 and bad credit is a 0.0.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16982"/>
            <a:ext cx="4038600" cy="2692399"/>
          </a:xfrm>
        </p:spPr>
      </p:pic>
    </p:spTree>
    <p:extLst>
      <p:ext uri="{BB962C8B-B14F-4D97-AF65-F5344CB8AC3E}">
        <p14:creationId xmlns:p14="http://schemas.microsoft.com/office/powerpoint/2010/main" val="468757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Property Area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No missing values for property area.</a:t>
            </a:r>
          </a:p>
          <a:p>
            <a:r>
              <a:rPr lang="en-CA" dirty="0" smtClean="0"/>
              <a:t>Distribution is fairly even with the most applicants coming from urban areas.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16982"/>
            <a:ext cx="4038600" cy="2692399"/>
          </a:xfrm>
        </p:spPr>
      </p:pic>
    </p:spTree>
    <p:extLst>
      <p:ext uri="{BB962C8B-B14F-4D97-AF65-F5344CB8AC3E}">
        <p14:creationId xmlns:p14="http://schemas.microsoft.com/office/powerpoint/2010/main" val="1534316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Applicant Income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Near normal distribution with a right tail.</a:t>
            </a:r>
          </a:p>
          <a:p>
            <a:r>
              <a:rPr lang="en-CA" dirty="0" smtClean="0"/>
              <a:t>High outliers to the right.</a:t>
            </a:r>
          </a:p>
          <a:p>
            <a:r>
              <a:rPr lang="en-CA" dirty="0" smtClean="0"/>
              <a:t>Can be moderated by taking the logarithmic scale.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16982"/>
            <a:ext cx="4038600" cy="2692399"/>
          </a:xfrm>
        </p:spPr>
      </p:pic>
    </p:spTree>
    <p:extLst>
      <p:ext uri="{BB962C8B-B14F-4D97-AF65-F5344CB8AC3E}">
        <p14:creationId xmlns:p14="http://schemas.microsoft.com/office/powerpoint/2010/main" val="3494034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Co-Applicant Income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Same in nature as Applicant Income.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16982"/>
            <a:ext cx="4038600" cy="2692399"/>
          </a:xfrm>
        </p:spPr>
      </p:pic>
    </p:spTree>
    <p:extLst>
      <p:ext uri="{BB962C8B-B14F-4D97-AF65-F5344CB8AC3E}">
        <p14:creationId xmlns:p14="http://schemas.microsoft.com/office/powerpoint/2010/main" val="4183869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Loan Amount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Same pattern in nature as Applicant and Co-applicant income.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16982"/>
            <a:ext cx="4038600" cy="2692399"/>
          </a:xfrm>
        </p:spPr>
      </p:pic>
    </p:spTree>
    <p:extLst>
      <p:ext uri="{BB962C8B-B14F-4D97-AF65-F5344CB8AC3E}">
        <p14:creationId xmlns:p14="http://schemas.microsoft.com/office/powerpoint/2010/main" val="1255422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Loan Amount Term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Most applicants have a Loan Amount Term of 360 months.</a:t>
            </a:r>
          </a:p>
          <a:p>
            <a:r>
              <a:rPr lang="en-CA" dirty="0" smtClean="0"/>
              <a:t>This is quite an obvious mode, made imputing missing values for this column easy.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16982"/>
            <a:ext cx="4038600" cy="2692399"/>
          </a:xfrm>
        </p:spPr>
      </p:pic>
    </p:spTree>
    <p:extLst>
      <p:ext uri="{BB962C8B-B14F-4D97-AF65-F5344CB8AC3E}">
        <p14:creationId xmlns:p14="http://schemas.microsoft.com/office/powerpoint/2010/main" val="497697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Gender vs Loan Status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Loan approval ratings are the same regardless of gender.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16982"/>
            <a:ext cx="4038600" cy="2692399"/>
          </a:xfrm>
        </p:spPr>
      </p:pic>
    </p:spTree>
    <p:extLst>
      <p:ext uri="{BB962C8B-B14F-4D97-AF65-F5344CB8AC3E}">
        <p14:creationId xmlns:p14="http://schemas.microsoft.com/office/powerpoint/2010/main" val="2432885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Table Of Contents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1. Inside The Bank Loan Bot</a:t>
            </a:r>
          </a:p>
          <a:p>
            <a:r>
              <a:rPr lang="en-CA" dirty="0" smtClean="0"/>
              <a:t>2. Data Collection And Processing</a:t>
            </a:r>
          </a:p>
          <a:p>
            <a:r>
              <a:rPr lang="en-CA" dirty="0" smtClean="0"/>
              <a:t>3. Exploratory Data Analysis</a:t>
            </a:r>
          </a:p>
          <a:p>
            <a:r>
              <a:rPr lang="en-CA" dirty="0" smtClean="0"/>
              <a:t>4. The Models Used</a:t>
            </a:r>
          </a:p>
          <a:p>
            <a:r>
              <a:rPr lang="en-CA" dirty="0" smtClean="0"/>
              <a:t>5. Metrics</a:t>
            </a:r>
          </a:p>
          <a:p>
            <a:r>
              <a:rPr lang="en-CA" dirty="0" smtClean="0"/>
              <a:t>6. ROC Curves And </a:t>
            </a:r>
            <a:r>
              <a:rPr lang="en-CA" dirty="0" err="1" smtClean="0"/>
              <a:t>Shap</a:t>
            </a:r>
            <a:r>
              <a:rPr lang="en-CA" dirty="0" smtClean="0"/>
              <a:t> Values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39524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Married vs Loan Status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Applicants who are married have a slightly higher approval rating.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16982"/>
            <a:ext cx="4038600" cy="2692399"/>
          </a:xfrm>
        </p:spPr>
      </p:pic>
    </p:spTree>
    <p:extLst>
      <p:ext uri="{BB962C8B-B14F-4D97-AF65-F5344CB8AC3E}">
        <p14:creationId xmlns:p14="http://schemas.microsoft.com/office/powerpoint/2010/main" val="133430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Dependents vs Loan Status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No clear relationship between number of dependents and loan approval rating.</a:t>
            </a:r>
          </a:p>
          <a:p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16982"/>
            <a:ext cx="4038600" cy="2692399"/>
          </a:xfrm>
        </p:spPr>
      </p:pic>
    </p:spTree>
    <p:extLst>
      <p:ext uri="{BB962C8B-B14F-4D97-AF65-F5344CB8AC3E}">
        <p14:creationId xmlns:p14="http://schemas.microsoft.com/office/powerpoint/2010/main" val="2842651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Education vs Loan Status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More loans are granted to applicants who are considered graduate or educated.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16982"/>
            <a:ext cx="4038600" cy="2692399"/>
          </a:xfrm>
        </p:spPr>
      </p:pic>
    </p:spTree>
    <p:extLst>
      <p:ext uri="{BB962C8B-B14F-4D97-AF65-F5344CB8AC3E}">
        <p14:creationId xmlns:p14="http://schemas.microsoft.com/office/powerpoint/2010/main" val="469540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Self-Employed vs Loan Status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No obvious relationship here between whether or not an applicant is self-employed/loan approval.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16982"/>
            <a:ext cx="4038600" cy="2692399"/>
          </a:xfrm>
        </p:spPr>
      </p:pic>
    </p:spTree>
    <p:extLst>
      <p:ext uri="{BB962C8B-B14F-4D97-AF65-F5344CB8AC3E}">
        <p14:creationId xmlns:p14="http://schemas.microsoft.com/office/powerpoint/2010/main" val="3802093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Credit History vs Loan Status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Applicants with good credit history have significantly higher approval rating.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16982"/>
            <a:ext cx="4038600" cy="2692399"/>
          </a:xfrm>
        </p:spPr>
      </p:pic>
    </p:spTree>
    <p:extLst>
      <p:ext uri="{BB962C8B-B14F-4D97-AF65-F5344CB8AC3E}">
        <p14:creationId xmlns:p14="http://schemas.microsoft.com/office/powerpoint/2010/main" val="3805997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Binning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As part of the EDA, numerical columns like applicants’ incomes and loan amount were binned.</a:t>
            </a:r>
          </a:p>
          <a:p>
            <a:r>
              <a:rPr lang="en-CA" dirty="0" smtClean="0"/>
              <a:t>Some relationships become clear when certain columns are binned.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60035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Applicant Income Bin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No clear relationship between loan status and applicant income.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16982"/>
            <a:ext cx="4038600" cy="2692399"/>
          </a:xfrm>
        </p:spPr>
      </p:pic>
    </p:spTree>
    <p:extLst>
      <p:ext uri="{BB962C8B-B14F-4D97-AF65-F5344CB8AC3E}">
        <p14:creationId xmlns:p14="http://schemas.microsoft.com/office/powerpoint/2010/main" val="8745691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Co-applicant Income Bin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Applicants with co-applicants who have higher incomes generally have lower approval rating.</a:t>
            </a:r>
          </a:p>
          <a:p>
            <a:r>
              <a:rPr lang="en-CA" dirty="0" smtClean="0"/>
              <a:t>Income states nothing about an applicant’s will to pay back a loan.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16982"/>
            <a:ext cx="4038600" cy="2692399"/>
          </a:xfrm>
        </p:spPr>
      </p:pic>
    </p:spTree>
    <p:extLst>
      <p:ext uri="{BB962C8B-B14F-4D97-AF65-F5344CB8AC3E}">
        <p14:creationId xmlns:p14="http://schemas.microsoft.com/office/powerpoint/2010/main" val="23429397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Total Income Bin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Clearer relationship that was hidden in the previous two figures.</a:t>
            </a:r>
          </a:p>
          <a:p>
            <a:r>
              <a:rPr lang="en-CA" dirty="0" smtClean="0"/>
              <a:t>Applicants with total incomes from their co-applicants and themselves that are low have lower approval ratings.</a:t>
            </a:r>
          </a:p>
          <a:p>
            <a:r>
              <a:rPr lang="en-CA" dirty="0" smtClean="0"/>
              <a:t>Low income = higher risk.</a:t>
            </a:r>
          </a:p>
          <a:p>
            <a:r>
              <a:rPr lang="en-CA" dirty="0" smtClean="0"/>
              <a:t>Capacity.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16982"/>
            <a:ext cx="4038600" cy="2692399"/>
          </a:xfrm>
        </p:spPr>
      </p:pic>
    </p:spTree>
    <p:extLst>
      <p:ext uri="{BB962C8B-B14F-4D97-AF65-F5344CB8AC3E}">
        <p14:creationId xmlns:p14="http://schemas.microsoft.com/office/powerpoint/2010/main" val="1015244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Loan Amount Bin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Loan amount also binned as low, average or high.</a:t>
            </a:r>
          </a:p>
          <a:p>
            <a:r>
              <a:rPr lang="en-CA" dirty="0" smtClean="0"/>
              <a:t>Loan amounts that are high have slightly lower approval ratings.</a:t>
            </a:r>
          </a:p>
          <a:p>
            <a:r>
              <a:rPr lang="en-CA" dirty="0" smtClean="0"/>
              <a:t>There’s higher risk in lending money to applicants who ask for more money.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16982"/>
            <a:ext cx="4038600" cy="2692399"/>
          </a:xfrm>
        </p:spPr>
      </p:pic>
    </p:spTree>
    <p:extLst>
      <p:ext uri="{BB962C8B-B14F-4D97-AF65-F5344CB8AC3E}">
        <p14:creationId xmlns:p14="http://schemas.microsoft.com/office/powerpoint/2010/main" val="1005319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Inside The Bank Loan Bot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Given a set of features will an applicant be granted for approval for a loan from the bank.</a:t>
            </a:r>
          </a:p>
          <a:p>
            <a:r>
              <a:rPr lang="en-CA" dirty="0" smtClean="0"/>
              <a:t>Classification problem.</a:t>
            </a:r>
            <a:endParaRPr lang="en-CA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628800"/>
            <a:ext cx="4038600" cy="4464496"/>
          </a:xfrm>
        </p:spPr>
      </p:pic>
    </p:spTree>
    <p:extLst>
      <p:ext uri="{BB962C8B-B14F-4D97-AF65-F5344CB8AC3E}">
        <p14:creationId xmlns:p14="http://schemas.microsoft.com/office/powerpoint/2010/main" val="41062745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Correlations And Patterns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Weak correlation between credit history and loan status (0.57).</a:t>
            </a:r>
          </a:p>
          <a:p>
            <a:r>
              <a:rPr lang="en-CA" dirty="0" smtClean="0"/>
              <a:t>Credit history seems to be the biggest determining factor for the target variable.</a:t>
            </a:r>
          </a:p>
          <a:p>
            <a:r>
              <a:rPr lang="en-CA" dirty="0" smtClean="0"/>
              <a:t>Weak correlation between applicant income and co-applicant income.</a:t>
            </a:r>
          </a:p>
          <a:p>
            <a:r>
              <a:rPr lang="en-CA" dirty="0" smtClean="0"/>
              <a:t>The relationship comes from a periphery cause; applicants tend to marry people of </a:t>
            </a:r>
            <a:r>
              <a:rPr lang="en-CA" smtClean="0"/>
              <a:t>similar incomes levels.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3624865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Correlations And Patterns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12776"/>
            <a:ext cx="6912768" cy="5063777"/>
          </a:xfrm>
        </p:spPr>
      </p:pic>
    </p:spTree>
    <p:extLst>
      <p:ext uri="{BB962C8B-B14F-4D97-AF65-F5344CB8AC3E}">
        <p14:creationId xmlns:p14="http://schemas.microsoft.com/office/powerpoint/2010/main" val="14578143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Best Models Used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51510" indent="-514350">
              <a:buFont typeface="+mj-lt"/>
              <a:buAutoNum type="arabicPeriod"/>
            </a:pPr>
            <a:r>
              <a:rPr lang="en-CA" dirty="0" smtClean="0"/>
              <a:t>Random Forest</a:t>
            </a:r>
          </a:p>
          <a:p>
            <a:pPr marL="971550" lvl="1" indent="-514350"/>
            <a:r>
              <a:rPr lang="en-CA" dirty="0" err="1" smtClean="0"/>
              <a:t>GridSearchCV</a:t>
            </a:r>
            <a:r>
              <a:rPr lang="en-CA" dirty="0" smtClean="0"/>
              <a:t>/</a:t>
            </a:r>
            <a:r>
              <a:rPr lang="en-CA" dirty="0" err="1" smtClean="0"/>
              <a:t>RandomizedSearchCV</a:t>
            </a:r>
            <a:endParaRPr lang="en-CA" dirty="0"/>
          </a:p>
          <a:p>
            <a:pPr marL="971550" lvl="1" indent="-514350"/>
            <a:r>
              <a:rPr lang="en-CA" dirty="0" smtClean="0"/>
              <a:t>Optimal Number </a:t>
            </a:r>
            <a:r>
              <a:rPr lang="en-CA" dirty="0"/>
              <a:t>O</a:t>
            </a:r>
            <a:r>
              <a:rPr lang="en-CA" dirty="0" smtClean="0"/>
              <a:t>f Nodes: 3 (from range 0 to 20 tried).</a:t>
            </a:r>
          </a:p>
          <a:p>
            <a:pPr marL="971550" lvl="1" indent="-514350"/>
            <a:r>
              <a:rPr lang="en-CA" dirty="0" smtClean="0"/>
              <a:t>Optimal Number Of Trees </a:t>
            </a:r>
            <a:r>
              <a:rPr lang="en-CA" dirty="0" err="1" smtClean="0"/>
              <a:t>Ensembled</a:t>
            </a:r>
            <a:r>
              <a:rPr lang="en-CA" dirty="0" smtClean="0"/>
              <a:t>: 61 (from range 1 to 200 tried).</a:t>
            </a:r>
          </a:p>
          <a:p>
            <a:pPr marL="594360" indent="-457200">
              <a:buFont typeface="+mj-lt"/>
              <a:buAutoNum type="arabicPeriod"/>
            </a:pPr>
            <a:r>
              <a:rPr lang="en-CA" dirty="0" smtClean="0"/>
              <a:t>Logistic Regression</a:t>
            </a:r>
          </a:p>
          <a:p>
            <a:pPr lvl="1"/>
            <a:r>
              <a:rPr lang="en-CA" dirty="0" smtClean="0"/>
              <a:t>Optimal C value: 0.27</a:t>
            </a:r>
          </a:p>
        </p:txBody>
      </p:sp>
    </p:spTree>
    <p:extLst>
      <p:ext uri="{BB962C8B-B14F-4D97-AF65-F5344CB8AC3E}">
        <p14:creationId xmlns:p14="http://schemas.microsoft.com/office/powerpoint/2010/main" val="23960674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Metrics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Logistic Regression</a:t>
            </a:r>
            <a:endParaRPr lang="en-C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CA" dirty="0" smtClean="0"/>
              <a:t>Random Forest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CA" dirty="0" smtClean="0"/>
              <a:t>ROC_AUC = 0.7</a:t>
            </a:r>
          </a:p>
          <a:p>
            <a:r>
              <a:rPr lang="en-CA" dirty="0" smtClean="0"/>
              <a:t>Accuracy = 0.78</a:t>
            </a:r>
          </a:p>
          <a:p>
            <a:r>
              <a:rPr lang="en-CA" sz="2000" dirty="0" smtClean="0"/>
              <a:t>F1 Score(macro avg) = 0.71</a:t>
            </a:r>
            <a:endParaRPr lang="en-CA" sz="20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CA" dirty="0" smtClean="0"/>
              <a:t>ROC_AUC=0.7</a:t>
            </a:r>
          </a:p>
          <a:p>
            <a:r>
              <a:rPr lang="en-CA" dirty="0" smtClean="0"/>
              <a:t>Accuracy=0.78</a:t>
            </a:r>
          </a:p>
          <a:p>
            <a:r>
              <a:rPr lang="en-CA" sz="2000" dirty="0" smtClean="0"/>
              <a:t>F1 Score(macro avg)=0.70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1692306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Logistic Regression ROC Curve</a:t>
            </a:r>
            <a:endParaRPr lang="en-CA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175" y="2125246"/>
            <a:ext cx="5487650" cy="3658433"/>
          </a:xfrm>
        </p:spPr>
      </p:pic>
    </p:spTree>
    <p:extLst>
      <p:ext uri="{BB962C8B-B14F-4D97-AF65-F5344CB8AC3E}">
        <p14:creationId xmlns:p14="http://schemas.microsoft.com/office/powerpoint/2010/main" val="17813537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Logistic Regression </a:t>
            </a:r>
            <a:r>
              <a:rPr lang="en-CA" dirty="0" err="1" smtClean="0"/>
              <a:t>Shap</a:t>
            </a:r>
            <a:r>
              <a:rPr lang="en-CA" dirty="0" smtClean="0"/>
              <a:t> Values</a:t>
            </a:r>
            <a:endParaRPr lang="en-CA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348880"/>
            <a:ext cx="4038600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CA" sz="2000" dirty="0" smtClean="0"/>
              <a:t>SHAP value is a contribution each </a:t>
            </a:r>
            <a:r>
              <a:rPr lang="en-CA" sz="2000" dirty="0" err="1" smtClean="0"/>
              <a:t>datapoint</a:t>
            </a:r>
            <a:r>
              <a:rPr lang="en-CA" sz="2000" dirty="0" smtClean="0"/>
              <a:t> is making in determining target variable.</a:t>
            </a:r>
          </a:p>
          <a:p>
            <a:pPr marL="137160" indent="0">
              <a:buNone/>
            </a:pPr>
            <a:endParaRPr lang="en-CA" sz="2000" dirty="0" smtClean="0"/>
          </a:p>
          <a:p>
            <a:r>
              <a:rPr lang="en-CA" sz="2000" dirty="0" smtClean="0"/>
              <a:t>Bad credit exhibits the most negative SHAP value.</a:t>
            </a:r>
          </a:p>
          <a:p>
            <a:pPr marL="137160" indent="0">
              <a:buNone/>
            </a:pPr>
            <a:endParaRPr lang="en-CA" sz="2000" dirty="0" smtClean="0"/>
          </a:p>
          <a:p>
            <a:r>
              <a:rPr lang="en-CA" sz="2000" dirty="0" err="1" smtClean="0"/>
              <a:t>Credit_History</a:t>
            </a:r>
            <a:r>
              <a:rPr lang="en-CA" sz="2000" dirty="0" smtClean="0"/>
              <a:t>, Married, Gender, Dependents and </a:t>
            </a:r>
            <a:r>
              <a:rPr lang="en-CA" sz="2000" dirty="0" err="1" smtClean="0"/>
              <a:t>LoanAmount</a:t>
            </a:r>
            <a:r>
              <a:rPr lang="en-CA" sz="2000" dirty="0" smtClean="0"/>
              <a:t> are the most important features.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8237287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Random Forest ROC Curve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175" y="2125246"/>
            <a:ext cx="5487650" cy="3658433"/>
          </a:xfrm>
        </p:spPr>
      </p:pic>
    </p:spTree>
    <p:extLst>
      <p:ext uri="{BB962C8B-B14F-4D97-AF65-F5344CB8AC3E}">
        <p14:creationId xmlns:p14="http://schemas.microsoft.com/office/powerpoint/2010/main" val="11624784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SHAP Values For Random Forest</a:t>
            </a:r>
            <a:endParaRPr lang="en-CA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204864"/>
            <a:ext cx="4038600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CA" sz="2000" dirty="0" err="1" smtClean="0"/>
              <a:t>Credit_History</a:t>
            </a:r>
            <a:r>
              <a:rPr lang="en-CA" sz="2000" dirty="0" smtClean="0"/>
              <a:t>, Married, </a:t>
            </a:r>
            <a:r>
              <a:rPr lang="en-CA" sz="2000" dirty="0" err="1" smtClean="0"/>
              <a:t>Loan_Amount_Term</a:t>
            </a:r>
            <a:r>
              <a:rPr lang="en-CA" sz="2000" dirty="0" smtClean="0"/>
              <a:t>, </a:t>
            </a:r>
            <a:r>
              <a:rPr lang="en-CA" sz="2000" dirty="0" err="1" smtClean="0"/>
              <a:t>Total_Income_bin</a:t>
            </a:r>
            <a:r>
              <a:rPr lang="en-CA" sz="2000" dirty="0" smtClean="0"/>
              <a:t>, </a:t>
            </a:r>
            <a:r>
              <a:rPr lang="en-CA" sz="2000" dirty="0" err="1" smtClean="0"/>
              <a:t>Loan_Amount</a:t>
            </a:r>
            <a:r>
              <a:rPr lang="en-CA" sz="2000" dirty="0" smtClean="0"/>
              <a:t> and </a:t>
            </a:r>
            <a:r>
              <a:rPr lang="en-CA" sz="2000" dirty="0" err="1" smtClean="0"/>
              <a:t>Property_Area</a:t>
            </a:r>
            <a:r>
              <a:rPr lang="en-CA" sz="2000" dirty="0" smtClean="0"/>
              <a:t> are the most important features – highest |SHAP value|.</a:t>
            </a:r>
          </a:p>
          <a:p>
            <a:r>
              <a:rPr lang="en-CA" sz="2000" dirty="0" smtClean="0"/>
              <a:t>Priority in features different to logistic regression.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7757642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Most Important Variables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 smtClean="0"/>
              <a:t>Credit History is by far the most important for the two models.</a:t>
            </a:r>
          </a:p>
          <a:p>
            <a:pPr lvl="1"/>
            <a:r>
              <a:rPr lang="en-CA" sz="1600" dirty="0" smtClean="0"/>
              <a:t>Banks place more importance on features indicating an applicant’s will to pay back a loan as opposed to whether they can.</a:t>
            </a:r>
          </a:p>
          <a:p>
            <a:r>
              <a:rPr lang="en-CA" sz="2000" dirty="0" smtClean="0"/>
              <a:t>Married is important because it indicates an applicant’s stability.</a:t>
            </a:r>
            <a:endParaRPr lang="en-CA" sz="2000" dirty="0"/>
          </a:p>
          <a:p>
            <a:pPr lvl="1"/>
            <a:r>
              <a:rPr lang="en-CA" sz="1600" dirty="0" smtClean="0"/>
              <a:t>Applicants who are more stable are lower risk.</a:t>
            </a:r>
          </a:p>
          <a:p>
            <a:r>
              <a:rPr lang="en-CA" sz="2000" dirty="0" smtClean="0"/>
              <a:t>Gender is biased based on distribution</a:t>
            </a:r>
            <a:endParaRPr lang="en-CA" sz="2000" dirty="0"/>
          </a:p>
          <a:p>
            <a:pPr lvl="1"/>
            <a:r>
              <a:rPr lang="en-CA" sz="1600" dirty="0" smtClean="0"/>
              <a:t>4:1 Applicants are male to female respectively.  Therefore there are likely more false positives that are male applicants.</a:t>
            </a:r>
          </a:p>
          <a:p>
            <a:r>
              <a:rPr lang="en-CA" sz="2000" dirty="0" err="1" smtClean="0"/>
              <a:t>LoanAmount</a:t>
            </a:r>
            <a:r>
              <a:rPr lang="en-CA" sz="2000" dirty="0" smtClean="0"/>
              <a:t> important to banks.</a:t>
            </a:r>
            <a:endParaRPr lang="en-CA" sz="2000" dirty="0"/>
          </a:p>
          <a:p>
            <a:pPr lvl="1"/>
            <a:r>
              <a:rPr lang="en-CA" sz="1600" dirty="0" smtClean="0"/>
              <a:t>Applicants with lower asking amounts (because they’re buying cheaper property, which may show up in the property Area feature) are lower risk.</a:t>
            </a:r>
          </a:p>
          <a:p>
            <a:r>
              <a:rPr lang="en-CA" sz="2000" dirty="0" smtClean="0"/>
              <a:t>Total Income Bin is important in random forest.</a:t>
            </a:r>
            <a:endParaRPr lang="en-CA" sz="2000" dirty="0"/>
          </a:p>
          <a:p>
            <a:pPr lvl="1"/>
            <a:r>
              <a:rPr lang="en-CA" sz="1600" dirty="0" smtClean="0"/>
              <a:t>As shown in the EDA, applicants with low total income are higher risk due to lower capacity to pay back a </a:t>
            </a:r>
            <a:r>
              <a:rPr lang="en-CA" sz="1600" smtClean="0"/>
              <a:t>loan.</a:t>
            </a:r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pPr marL="585216" lvl="1" indent="0">
              <a:buNone/>
            </a:pPr>
            <a:endParaRPr lang="en-CA" sz="1600" dirty="0" smtClean="0"/>
          </a:p>
          <a:p>
            <a:pPr lvl="1"/>
            <a:endParaRPr lang="en-CA" sz="1600" dirty="0"/>
          </a:p>
          <a:p>
            <a:pPr lvl="1"/>
            <a:endParaRPr lang="en-CA" sz="1600" dirty="0" smtClean="0"/>
          </a:p>
        </p:txBody>
      </p:sp>
    </p:spTree>
    <p:extLst>
      <p:ext uri="{BB962C8B-B14F-4D97-AF65-F5344CB8AC3E}">
        <p14:creationId xmlns:p14="http://schemas.microsoft.com/office/powerpoint/2010/main" val="29699795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Project Improvement And Future Scope Of Work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200" dirty="0" err="1" smtClean="0"/>
              <a:t>Hypertuning</a:t>
            </a:r>
            <a:r>
              <a:rPr lang="en-CA" sz="2200" dirty="0" smtClean="0"/>
              <a:t> of the XG boost model so that it out performs the random forest.</a:t>
            </a:r>
          </a:p>
          <a:p>
            <a:pPr marL="137160" indent="0">
              <a:buNone/>
            </a:pPr>
            <a:endParaRPr lang="en-CA" sz="2200" dirty="0" smtClean="0"/>
          </a:p>
          <a:p>
            <a:r>
              <a:rPr lang="en-CA" sz="2200" dirty="0" smtClean="0"/>
              <a:t>Observe the SHAP values from XG boost and determine which way of prioritizing SHAP value emerges as truth in comparing random forest to logistic regression.</a:t>
            </a:r>
          </a:p>
          <a:p>
            <a:pPr marL="137160" indent="0">
              <a:buNone/>
            </a:pPr>
            <a:endParaRPr lang="en-CA" sz="2200" dirty="0" smtClean="0"/>
          </a:p>
          <a:p>
            <a:r>
              <a:rPr lang="en-CA" sz="2200" dirty="0" smtClean="0"/>
              <a:t>Create a new project with present data like this one and find out how things have changed. </a:t>
            </a:r>
          </a:p>
          <a:p>
            <a:pPr lvl="1"/>
            <a:r>
              <a:rPr lang="en-CA" sz="1800"/>
              <a:t>I</a:t>
            </a:r>
            <a:r>
              <a:rPr lang="en-CA" sz="1800" smtClean="0"/>
              <a:t>s </a:t>
            </a:r>
            <a:r>
              <a:rPr lang="en-CA" sz="1800" dirty="0" smtClean="0"/>
              <a:t>there still a gender discrepancy?  Is credit history as important as it was? Are there other features that can indicate measurements today’s features of interest like capacity and character.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334253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Value Of This Project</a:t>
            </a:r>
            <a:endParaRPr lang="en-C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en-CA" dirty="0" smtClean="0"/>
              <a:t>Confusion Matrix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844824"/>
            <a:ext cx="4040188" cy="4281339"/>
          </a:xfrm>
        </p:spPr>
        <p:txBody>
          <a:bodyPr>
            <a:normAutofit fontScale="92500"/>
          </a:bodyPr>
          <a:lstStyle/>
          <a:p>
            <a:r>
              <a:rPr lang="en-CA" dirty="0" smtClean="0"/>
              <a:t>Save time looking at loan applications that can be approved without investigation or visual confirmation.</a:t>
            </a:r>
          </a:p>
          <a:p>
            <a:r>
              <a:rPr lang="en-CA" dirty="0" smtClean="0"/>
              <a:t>Pay for labor in dealing only with loans that are rejected by bots due to their predictions.</a:t>
            </a:r>
          </a:p>
          <a:p>
            <a:r>
              <a:rPr lang="en-CA" dirty="0" smtClean="0"/>
              <a:t>Good to be aware of why an applicant can’t get a mortgage approval.</a:t>
            </a:r>
            <a:endParaRPr lang="en-CA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269847678"/>
              </p:ext>
            </p:extLst>
          </p:nvPr>
        </p:nvGraphicFramePr>
        <p:xfrm>
          <a:off x="4645025" y="2716380"/>
          <a:ext cx="4041776" cy="30556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0559"/>
                <a:gridCol w="1380559"/>
                <a:gridCol w="1280658"/>
              </a:tblGrid>
              <a:tr h="9629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700" dirty="0">
                          <a:effectLst/>
                        </a:rPr>
                        <a:t> </a:t>
                      </a:r>
                      <a:endParaRPr lang="en-CA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331" marR="43331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900" dirty="0">
                          <a:effectLst/>
                        </a:rPr>
                        <a:t> </a:t>
                      </a:r>
                      <a:endParaRPr lang="en-CA" sz="7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900" dirty="0">
                          <a:effectLst/>
                        </a:rPr>
                        <a:t>Actual</a:t>
                      </a:r>
                      <a:endParaRPr lang="en-CA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331" marR="43331" marT="0" marB="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018668">
                <a:tc rowSpan="2"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900">
                          <a:effectLst/>
                        </a:rPr>
                        <a:t> </a:t>
                      </a:r>
                      <a:endParaRPr lang="en-CA" sz="700">
                        <a:effectLst/>
                      </a:endParaRPr>
                    </a:p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900">
                          <a:effectLst/>
                        </a:rPr>
                        <a:t>Predicted</a:t>
                      </a:r>
                      <a:endParaRPr lang="en-CA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331" marR="43331" marT="0" marB="0" vert="vert27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900" dirty="0">
                          <a:effectLst/>
                        </a:rPr>
                        <a:t> </a:t>
                      </a:r>
                      <a:endParaRPr lang="en-CA" sz="7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900" dirty="0" smtClean="0">
                          <a:effectLst/>
                        </a:rPr>
                        <a:t>True Positive</a:t>
                      </a:r>
                      <a:endParaRPr lang="en-CA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331" marR="433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900" dirty="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CA" sz="7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9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False Positive</a:t>
                      </a:r>
                      <a:endParaRPr lang="en-CA" sz="19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3331" marR="43331" marT="0" marB="0"/>
                </a:tc>
              </a:tr>
              <a:tr h="1074035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900" dirty="0">
                          <a:effectLst/>
                        </a:rPr>
                        <a:t> </a:t>
                      </a:r>
                      <a:endParaRPr lang="en-CA" sz="7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9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en-CA" sz="19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Negative</a:t>
                      </a:r>
                      <a:endParaRPr lang="en-CA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331" marR="433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900" dirty="0">
                          <a:effectLst/>
                        </a:rPr>
                        <a:t> </a:t>
                      </a:r>
                      <a:endParaRPr lang="en-CA" sz="7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9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n-CA" sz="19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Negative</a:t>
                      </a:r>
                      <a:endParaRPr lang="en-CA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331" marR="43331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153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Data Collection And Processing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13 Features presented and each feature is described in the figures below.</a:t>
            </a:r>
          </a:p>
          <a:p>
            <a:r>
              <a:rPr lang="en-CA" dirty="0" smtClean="0"/>
              <a:t>1 target variable; </a:t>
            </a:r>
            <a:r>
              <a:rPr lang="en-CA" dirty="0" err="1" smtClean="0"/>
              <a:t>Loan_Status</a:t>
            </a:r>
            <a:r>
              <a:rPr lang="en-CA" dirty="0" smtClean="0"/>
              <a:t>.</a:t>
            </a:r>
          </a:p>
          <a:p>
            <a:r>
              <a:rPr lang="en-CA" dirty="0" smtClean="0"/>
              <a:t>The dataset came from </a:t>
            </a:r>
            <a:r>
              <a:rPr lang="en-CA" dirty="0" err="1" smtClean="0"/>
              <a:t>Kaggle</a:t>
            </a:r>
            <a:r>
              <a:rPr lang="en-CA" dirty="0" smtClean="0"/>
              <a:t>.</a:t>
            </a:r>
          </a:p>
          <a:p>
            <a:r>
              <a:rPr lang="en-CA" dirty="0" smtClean="0"/>
              <a:t>The datasets were split into separate csv files one for training and the other for testing.</a:t>
            </a:r>
          </a:p>
          <a:p>
            <a:r>
              <a:rPr lang="en-CA" dirty="0" smtClean="0"/>
              <a:t>The testing set designed for submission of your results from the model created.</a:t>
            </a:r>
          </a:p>
          <a:p>
            <a:r>
              <a:rPr lang="en-CA" dirty="0" smtClean="0"/>
              <a:t>Mixed data types and some wrangling necessary.</a:t>
            </a:r>
          </a:p>
        </p:txBody>
      </p:sp>
    </p:spTree>
    <p:extLst>
      <p:ext uri="{BB962C8B-B14F-4D97-AF65-F5344CB8AC3E}">
        <p14:creationId xmlns:p14="http://schemas.microsoft.com/office/powerpoint/2010/main" val="4036868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Wrangling Steps Used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51510" indent="-514350">
              <a:buFont typeface="+mj-lt"/>
              <a:buAutoNum type="arabicPeriod"/>
            </a:pPr>
            <a:r>
              <a:rPr lang="en-CA" dirty="0" smtClean="0"/>
              <a:t>Convert all numerically measurable features to float64 – correlation </a:t>
            </a:r>
            <a:r>
              <a:rPr lang="en-CA" dirty="0" err="1" smtClean="0"/>
              <a:t>heatmap</a:t>
            </a:r>
            <a:r>
              <a:rPr lang="en-CA" dirty="0" smtClean="0"/>
              <a:t>.</a:t>
            </a:r>
          </a:p>
          <a:p>
            <a:pPr marL="651510" indent="-514350">
              <a:buFont typeface="+mj-lt"/>
              <a:buAutoNum type="arabicPeriod"/>
            </a:pPr>
            <a:r>
              <a:rPr lang="en-CA" dirty="0" smtClean="0"/>
              <a:t>Imputation of missing values.</a:t>
            </a:r>
          </a:p>
          <a:p>
            <a:pPr marL="651510" indent="-514350">
              <a:buFont typeface="+mj-lt"/>
              <a:buAutoNum type="arabicPeriod"/>
            </a:pPr>
            <a:r>
              <a:rPr lang="en-CA" dirty="0" smtClean="0"/>
              <a:t>Quantize the target variable and some of the independent variables into 0’s and 1’s (Education, Self Employed, Gender, Married).</a:t>
            </a:r>
            <a:endParaRPr lang="en-CA" dirty="0"/>
          </a:p>
          <a:p>
            <a:pPr marL="651510" indent="-514350">
              <a:buFont typeface="+mj-lt"/>
              <a:buAutoNum type="arabicPeriod"/>
            </a:pPr>
            <a:r>
              <a:rPr lang="en-CA" dirty="0" smtClean="0"/>
              <a:t>Replace ‘3+’ value in the Dependents variable with ‘3.’</a:t>
            </a:r>
          </a:p>
          <a:p>
            <a:pPr marL="651510" indent="-514350">
              <a:buFont typeface="+mj-lt"/>
              <a:buAutoNum type="arabicPeriod"/>
            </a:pPr>
            <a:endParaRPr lang="en-CA" dirty="0" smtClean="0"/>
          </a:p>
          <a:p>
            <a:pPr marL="651510" indent="-51435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65533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Exploratory Data Analysis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137160" indent="0" algn="ctr">
              <a:buNone/>
            </a:pPr>
            <a:r>
              <a:rPr lang="en-CA" sz="2700" b="1" dirty="0" smtClean="0"/>
              <a:t>Presented Variables</a:t>
            </a:r>
          </a:p>
          <a:p>
            <a:pPr marL="651510" indent="-514350">
              <a:buFont typeface="+mj-lt"/>
              <a:buAutoNum type="arabicPeriod"/>
            </a:pPr>
            <a:endParaRPr lang="en-CA" sz="2500" dirty="0"/>
          </a:p>
          <a:p>
            <a:pPr marL="651510" indent="-514350">
              <a:buFont typeface="+mj-lt"/>
              <a:buAutoNum type="arabicPeriod"/>
            </a:pPr>
            <a:r>
              <a:rPr lang="en-CA" sz="2500" dirty="0" smtClean="0"/>
              <a:t>Loan ID</a:t>
            </a:r>
          </a:p>
          <a:p>
            <a:pPr marL="651510" indent="-514350">
              <a:buFont typeface="+mj-lt"/>
              <a:buAutoNum type="arabicPeriod"/>
            </a:pPr>
            <a:r>
              <a:rPr lang="en-CA" sz="2500" dirty="0" smtClean="0"/>
              <a:t>Gender</a:t>
            </a:r>
          </a:p>
          <a:p>
            <a:pPr marL="651510" indent="-514350">
              <a:buFont typeface="+mj-lt"/>
              <a:buAutoNum type="arabicPeriod"/>
            </a:pPr>
            <a:r>
              <a:rPr lang="en-CA" sz="2500" dirty="0" smtClean="0"/>
              <a:t>Married</a:t>
            </a:r>
          </a:p>
          <a:p>
            <a:pPr marL="651510" indent="-514350">
              <a:buFont typeface="+mj-lt"/>
              <a:buAutoNum type="arabicPeriod"/>
            </a:pPr>
            <a:r>
              <a:rPr lang="en-CA" sz="2500" dirty="0" smtClean="0"/>
              <a:t>Dependents</a:t>
            </a:r>
          </a:p>
          <a:p>
            <a:pPr marL="651510" indent="-514350">
              <a:buFont typeface="+mj-lt"/>
              <a:buAutoNum type="arabicPeriod"/>
            </a:pPr>
            <a:r>
              <a:rPr lang="en-CA" sz="2500" dirty="0" smtClean="0"/>
              <a:t>Education</a:t>
            </a:r>
          </a:p>
          <a:p>
            <a:pPr marL="651510" indent="-514350">
              <a:buFont typeface="+mj-lt"/>
              <a:buAutoNum type="arabicPeriod"/>
            </a:pPr>
            <a:r>
              <a:rPr lang="en-CA" sz="2500" dirty="0" smtClean="0"/>
              <a:t>Self-Employed</a:t>
            </a:r>
          </a:p>
          <a:p>
            <a:pPr marL="651510" indent="-514350">
              <a:buFont typeface="+mj-lt"/>
              <a:buAutoNum type="arabicPeriod"/>
            </a:pPr>
            <a:r>
              <a:rPr lang="en-CA" sz="2500" dirty="0" smtClean="0"/>
              <a:t>Credit History</a:t>
            </a:r>
          </a:p>
          <a:p>
            <a:pPr marL="651510" indent="-514350">
              <a:buFont typeface="+mj-lt"/>
              <a:buAutoNum type="arabicPeriod"/>
            </a:pPr>
            <a:r>
              <a:rPr lang="en-CA" sz="2500" dirty="0" smtClean="0"/>
              <a:t>Property Area</a:t>
            </a:r>
          </a:p>
          <a:p>
            <a:pPr marL="651510" indent="-514350">
              <a:buFont typeface="+mj-lt"/>
              <a:buAutoNum type="arabicPeriod"/>
            </a:pPr>
            <a:r>
              <a:rPr lang="en-CA" sz="2500" dirty="0" smtClean="0"/>
              <a:t>Applicant Income</a:t>
            </a:r>
          </a:p>
          <a:p>
            <a:pPr marL="651510" indent="-514350">
              <a:buFont typeface="+mj-lt"/>
              <a:buAutoNum type="arabicPeriod"/>
            </a:pPr>
            <a:r>
              <a:rPr lang="en-CA" sz="2500" dirty="0" smtClean="0"/>
              <a:t>Co-applicant Income</a:t>
            </a:r>
          </a:p>
          <a:p>
            <a:pPr marL="651510" indent="-514350">
              <a:buFont typeface="+mj-lt"/>
              <a:buAutoNum type="arabicPeriod"/>
            </a:pPr>
            <a:r>
              <a:rPr lang="en-CA" sz="2500" dirty="0" smtClean="0"/>
              <a:t>Loan Amount</a:t>
            </a:r>
          </a:p>
          <a:p>
            <a:pPr marL="651510" indent="-514350">
              <a:buFont typeface="+mj-lt"/>
              <a:buAutoNum type="arabicPeriod"/>
            </a:pPr>
            <a:r>
              <a:rPr lang="en-CA" sz="2500" dirty="0" smtClean="0"/>
              <a:t>Loan Amount Term</a:t>
            </a:r>
          </a:p>
          <a:p>
            <a:pPr marL="651510" indent="-514350">
              <a:buFont typeface="+mj-lt"/>
              <a:buAutoNum type="arabicPeriod"/>
            </a:pPr>
            <a:r>
              <a:rPr lang="en-CA" sz="2500" dirty="0" smtClean="0"/>
              <a:t>Loan Status</a:t>
            </a:r>
          </a:p>
          <a:p>
            <a:pPr marL="651510" indent="-514350">
              <a:buFont typeface="+mj-lt"/>
              <a:buAutoNum type="arabicPeriod"/>
            </a:pPr>
            <a:endParaRPr lang="en-CA" sz="25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137160" indent="0" algn="ctr">
              <a:buNone/>
            </a:pPr>
            <a:r>
              <a:rPr lang="en-CA" sz="2700" b="1" dirty="0" smtClean="0"/>
              <a:t>Engineered Features</a:t>
            </a:r>
          </a:p>
          <a:p>
            <a:pPr marL="594360" indent="-457200">
              <a:buFont typeface="+mj-lt"/>
              <a:buAutoNum type="arabicPeriod"/>
            </a:pPr>
            <a:endParaRPr lang="en-CA" sz="2500" dirty="0"/>
          </a:p>
          <a:p>
            <a:pPr marL="594360" indent="-457200">
              <a:buFont typeface="+mj-lt"/>
              <a:buAutoNum type="arabicPeriod"/>
            </a:pPr>
            <a:r>
              <a:rPr lang="en-CA" sz="2500" dirty="0" smtClean="0"/>
              <a:t>Applicant Income Bin</a:t>
            </a:r>
          </a:p>
          <a:p>
            <a:pPr marL="594360" indent="-457200">
              <a:buFont typeface="+mj-lt"/>
              <a:buAutoNum type="arabicPeriod"/>
            </a:pPr>
            <a:r>
              <a:rPr lang="en-CA" sz="2500" dirty="0" smtClean="0"/>
              <a:t>Co-Applicant Income Bin</a:t>
            </a:r>
          </a:p>
          <a:p>
            <a:pPr marL="594360" indent="-457200">
              <a:buFont typeface="+mj-lt"/>
              <a:buAutoNum type="arabicPeriod"/>
            </a:pPr>
            <a:r>
              <a:rPr lang="en-CA" sz="2500" dirty="0" smtClean="0"/>
              <a:t>Total Income Bin</a:t>
            </a:r>
          </a:p>
          <a:p>
            <a:pPr marL="594360" indent="-457200">
              <a:buFont typeface="+mj-lt"/>
              <a:buAutoNum type="arabicPeriod"/>
            </a:pPr>
            <a:r>
              <a:rPr lang="en-CA" sz="2500" dirty="0" smtClean="0"/>
              <a:t>Loan Amount Bin</a:t>
            </a:r>
          </a:p>
        </p:txBody>
      </p:sp>
    </p:spTree>
    <p:extLst>
      <p:ext uri="{BB962C8B-B14F-4D97-AF65-F5344CB8AC3E}">
        <p14:creationId xmlns:p14="http://schemas.microsoft.com/office/powerpoint/2010/main" val="4136655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Gender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CA" sz="3000" dirty="0" smtClean="0"/>
              <a:t>There were more males than females.</a:t>
            </a:r>
            <a:endParaRPr lang="en-CA" sz="3000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700808"/>
            <a:ext cx="4038600" cy="2692399"/>
          </a:xfrm>
        </p:spPr>
      </p:pic>
    </p:spTree>
    <p:extLst>
      <p:ext uri="{BB962C8B-B14F-4D97-AF65-F5344CB8AC3E}">
        <p14:creationId xmlns:p14="http://schemas.microsoft.com/office/powerpoint/2010/main" val="1538114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Married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More applicants are married.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16982"/>
            <a:ext cx="4038600" cy="2692399"/>
          </a:xfrm>
        </p:spPr>
      </p:pic>
    </p:spTree>
    <p:extLst>
      <p:ext uri="{BB962C8B-B14F-4D97-AF65-F5344CB8AC3E}">
        <p14:creationId xmlns:p14="http://schemas.microsoft.com/office/powerpoint/2010/main" val="18507862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267</TotalTime>
  <Words>1159</Words>
  <Application>Microsoft Office PowerPoint</Application>
  <PresentationFormat>On-screen Show (4:3)</PresentationFormat>
  <Paragraphs>174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Apex</vt:lpstr>
      <vt:lpstr>Bank Loan Bot</vt:lpstr>
      <vt:lpstr>Table Of Contents</vt:lpstr>
      <vt:lpstr>Inside The Bank Loan Bot</vt:lpstr>
      <vt:lpstr>Value Of This Project</vt:lpstr>
      <vt:lpstr>Data Collection And Processing</vt:lpstr>
      <vt:lpstr>Wrangling Steps Used</vt:lpstr>
      <vt:lpstr>Exploratory Data Analysis</vt:lpstr>
      <vt:lpstr>Gender</vt:lpstr>
      <vt:lpstr>Married</vt:lpstr>
      <vt:lpstr>Dependents</vt:lpstr>
      <vt:lpstr>Education</vt:lpstr>
      <vt:lpstr>Self-Employed</vt:lpstr>
      <vt:lpstr>Credit History</vt:lpstr>
      <vt:lpstr>Property Area</vt:lpstr>
      <vt:lpstr>Applicant Income</vt:lpstr>
      <vt:lpstr>Co-Applicant Income</vt:lpstr>
      <vt:lpstr>Loan Amount</vt:lpstr>
      <vt:lpstr>Loan Amount Term</vt:lpstr>
      <vt:lpstr>Gender vs Loan Status</vt:lpstr>
      <vt:lpstr>Married vs Loan Status</vt:lpstr>
      <vt:lpstr>Dependents vs Loan Status</vt:lpstr>
      <vt:lpstr>Education vs Loan Status</vt:lpstr>
      <vt:lpstr>Self-Employed vs Loan Status</vt:lpstr>
      <vt:lpstr>Credit History vs Loan Status</vt:lpstr>
      <vt:lpstr>Binning</vt:lpstr>
      <vt:lpstr>Applicant Income Bin</vt:lpstr>
      <vt:lpstr>Co-applicant Income Bin</vt:lpstr>
      <vt:lpstr>Total Income Bin</vt:lpstr>
      <vt:lpstr>Loan Amount Bin</vt:lpstr>
      <vt:lpstr>Correlations And Patterns</vt:lpstr>
      <vt:lpstr>Correlations And Patterns</vt:lpstr>
      <vt:lpstr>Best Models Used</vt:lpstr>
      <vt:lpstr>Metrics</vt:lpstr>
      <vt:lpstr>Logistic Regression ROC Curve</vt:lpstr>
      <vt:lpstr>Logistic Regression Shap Values</vt:lpstr>
      <vt:lpstr>Random Forest ROC Curve</vt:lpstr>
      <vt:lpstr>SHAP Values For Random Forest</vt:lpstr>
      <vt:lpstr>The Most Important Variables</vt:lpstr>
      <vt:lpstr>Project Improvement And Future Scope Of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</dc:creator>
  <cp:lastModifiedBy>Matt</cp:lastModifiedBy>
  <cp:revision>44</cp:revision>
  <dcterms:created xsi:type="dcterms:W3CDTF">2021-01-12T20:39:02Z</dcterms:created>
  <dcterms:modified xsi:type="dcterms:W3CDTF">2021-02-09T02:08:14Z</dcterms:modified>
</cp:coreProperties>
</file>