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71" r:id="rId4"/>
    <p:sldId id="263" r:id="rId5"/>
    <p:sldId id="267" r:id="rId6"/>
    <p:sldId id="268" r:id="rId7"/>
    <p:sldId id="265" r:id="rId8"/>
    <p:sldId id="269" r:id="rId9"/>
    <p:sldId id="272" r:id="rId10"/>
    <p:sldId id="273" r:id="rId11"/>
    <p:sldId id="274" r:id="rId12"/>
    <p:sldId id="258" r:id="rId13"/>
    <p:sldId id="259" r:id="rId14"/>
    <p:sldId id="260" r:id="rId15"/>
    <p:sldId id="261" r:id="rId16"/>
    <p:sldId id="266" r:id="rId17"/>
    <p:sldId id="262"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08" autoAdjust="0"/>
    <p:restoredTop sz="94660"/>
  </p:normalViewPr>
  <p:slideViewPr>
    <p:cSldViewPr snapToGrid="0">
      <p:cViewPr varScale="1">
        <p:scale>
          <a:sx n="107" d="100"/>
          <a:sy n="107" d="100"/>
        </p:scale>
        <p:origin x="4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033C74-DC0B-4705-ACFE-CB1E46EE5466}" type="datetimeFigureOut">
              <a:rPr lang="en-US" smtClean="0"/>
              <a:t>6/17/17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01897-DA58-4B6B-8923-9A7B2F8A36EB}" type="slidenum">
              <a:rPr lang="en-US" smtClean="0"/>
              <a:t>‹#›</a:t>
            </a:fld>
            <a:endParaRPr lang="en-US"/>
          </a:p>
        </p:txBody>
      </p:sp>
    </p:spTree>
    <p:extLst>
      <p:ext uri="{BB962C8B-B14F-4D97-AF65-F5344CB8AC3E}">
        <p14:creationId xmlns:p14="http://schemas.microsoft.com/office/powerpoint/2010/main" val="1248013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033C74-DC0B-4705-ACFE-CB1E46EE5466}" type="datetimeFigureOut">
              <a:rPr lang="en-US" smtClean="0"/>
              <a:t>6/17/17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01897-DA58-4B6B-8923-9A7B2F8A36EB}" type="slidenum">
              <a:rPr lang="en-US" smtClean="0"/>
              <a:t>‹#›</a:t>
            </a:fld>
            <a:endParaRPr lang="en-US"/>
          </a:p>
        </p:txBody>
      </p:sp>
    </p:spTree>
    <p:extLst>
      <p:ext uri="{BB962C8B-B14F-4D97-AF65-F5344CB8AC3E}">
        <p14:creationId xmlns:p14="http://schemas.microsoft.com/office/powerpoint/2010/main" val="365805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033C74-DC0B-4705-ACFE-CB1E46EE5466}" type="datetimeFigureOut">
              <a:rPr lang="en-US" smtClean="0"/>
              <a:t>6/17/17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01897-DA58-4B6B-8923-9A7B2F8A36EB}" type="slidenum">
              <a:rPr lang="en-US" smtClean="0"/>
              <a:t>‹#›</a:t>
            </a:fld>
            <a:endParaRPr lang="en-US"/>
          </a:p>
        </p:txBody>
      </p:sp>
    </p:spTree>
    <p:extLst>
      <p:ext uri="{BB962C8B-B14F-4D97-AF65-F5344CB8AC3E}">
        <p14:creationId xmlns:p14="http://schemas.microsoft.com/office/powerpoint/2010/main" val="223480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033C74-DC0B-4705-ACFE-CB1E46EE5466}" type="datetimeFigureOut">
              <a:rPr lang="en-US" smtClean="0"/>
              <a:t>6/17/17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01897-DA58-4B6B-8923-9A7B2F8A36EB}" type="slidenum">
              <a:rPr lang="en-US" smtClean="0"/>
              <a:t>‹#›</a:t>
            </a:fld>
            <a:endParaRPr lang="en-US"/>
          </a:p>
        </p:txBody>
      </p:sp>
    </p:spTree>
    <p:extLst>
      <p:ext uri="{BB962C8B-B14F-4D97-AF65-F5344CB8AC3E}">
        <p14:creationId xmlns:p14="http://schemas.microsoft.com/office/powerpoint/2010/main" val="3053987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033C74-DC0B-4705-ACFE-CB1E46EE5466}" type="datetimeFigureOut">
              <a:rPr lang="en-US" smtClean="0"/>
              <a:t>6/17/17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01897-DA58-4B6B-8923-9A7B2F8A36EB}" type="slidenum">
              <a:rPr lang="en-US" smtClean="0"/>
              <a:t>‹#›</a:t>
            </a:fld>
            <a:endParaRPr lang="en-US"/>
          </a:p>
        </p:txBody>
      </p:sp>
    </p:spTree>
    <p:extLst>
      <p:ext uri="{BB962C8B-B14F-4D97-AF65-F5344CB8AC3E}">
        <p14:creationId xmlns:p14="http://schemas.microsoft.com/office/powerpoint/2010/main" val="3123644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033C74-DC0B-4705-ACFE-CB1E46EE5466}" type="datetimeFigureOut">
              <a:rPr lang="en-US" smtClean="0"/>
              <a:t>6/17/17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501897-DA58-4B6B-8923-9A7B2F8A36EB}" type="slidenum">
              <a:rPr lang="en-US" smtClean="0"/>
              <a:t>‹#›</a:t>
            </a:fld>
            <a:endParaRPr lang="en-US"/>
          </a:p>
        </p:txBody>
      </p:sp>
    </p:spTree>
    <p:extLst>
      <p:ext uri="{BB962C8B-B14F-4D97-AF65-F5344CB8AC3E}">
        <p14:creationId xmlns:p14="http://schemas.microsoft.com/office/powerpoint/2010/main" val="112407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033C74-DC0B-4705-ACFE-CB1E46EE5466}" type="datetimeFigureOut">
              <a:rPr lang="en-US" smtClean="0"/>
              <a:t>6/17/17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501897-DA58-4B6B-8923-9A7B2F8A36EB}" type="slidenum">
              <a:rPr lang="en-US" smtClean="0"/>
              <a:t>‹#›</a:t>
            </a:fld>
            <a:endParaRPr lang="en-US"/>
          </a:p>
        </p:txBody>
      </p:sp>
    </p:spTree>
    <p:extLst>
      <p:ext uri="{BB962C8B-B14F-4D97-AF65-F5344CB8AC3E}">
        <p14:creationId xmlns:p14="http://schemas.microsoft.com/office/powerpoint/2010/main" val="965487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033C74-DC0B-4705-ACFE-CB1E46EE5466}" type="datetimeFigureOut">
              <a:rPr lang="en-US" smtClean="0"/>
              <a:t>6/17/17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501897-DA58-4B6B-8923-9A7B2F8A36EB}" type="slidenum">
              <a:rPr lang="en-US" smtClean="0"/>
              <a:t>‹#›</a:t>
            </a:fld>
            <a:endParaRPr lang="en-US"/>
          </a:p>
        </p:txBody>
      </p:sp>
    </p:spTree>
    <p:extLst>
      <p:ext uri="{BB962C8B-B14F-4D97-AF65-F5344CB8AC3E}">
        <p14:creationId xmlns:p14="http://schemas.microsoft.com/office/powerpoint/2010/main" val="1997459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33C74-DC0B-4705-ACFE-CB1E46EE5466}" type="datetimeFigureOut">
              <a:rPr lang="en-US" smtClean="0"/>
              <a:t>6/17/17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501897-DA58-4B6B-8923-9A7B2F8A36EB}" type="slidenum">
              <a:rPr lang="en-US" smtClean="0"/>
              <a:t>‹#›</a:t>
            </a:fld>
            <a:endParaRPr lang="en-US"/>
          </a:p>
        </p:txBody>
      </p:sp>
    </p:spTree>
    <p:extLst>
      <p:ext uri="{BB962C8B-B14F-4D97-AF65-F5344CB8AC3E}">
        <p14:creationId xmlns:p14="http://schemas.microsoft.com/office/powerpoint/2010/main" val="1224647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033C74-DC0B-4705-ACFE-CB1E46EE5466}" type="datetimeFigureOut">
              <a:rPr lang="en-US" smtClean="0"/>
              <a:t>6/17/17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501897-DA58-4B6B-8923-9A7B2F8A36EB}" type="slidenum">
              <a:rPr lang="en-US" smtClean="0"/>
              <a:t>‹#›</a:t>
            </a:fld>
            <a:endParaRPr lang="en-US"/>
          </a:p>
        </p:txBody>
      </p:sp>
    </p:spTree>
    <p:extLst>
      <p:ext uri="{BB962C8B-B14F-4D97-AF65-F5344CB8AC3E}">
        <p14:creationId xmlns:p14="http://schemas.microsoft.com/office/powerpoint/2010/main" val="416113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033C74-DC0B-4705-ACFE-CB1E46EE5466}" type="datetimeFigureOut">
              <a:rPr lang="en-US" smtClean="0"/>
              <a:t>6/17/17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501897-DA58-4B6B-8923-9A7B2F8A36EB}" type="slidenum">
              <a:rPr lang="en-US" smtClean="0"/>
              <a:t>‹#›</a:t>
            </a:fld>
            <a:endParaRPr lang="en-US"/>
          </a:p>
        </p:txBody>
      </p:sp>
    </p:spTree>
    <p:extLst>
      <p:ext uri="{BB962C8B-B14F-4D97-AF65-F5344CB8AC3E}">
        <p14:creationId xmlns:p14="http://schemas.microsoft.com/office/powerpoint/2010/main" val="23804774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33C74-DC0B-4705-ACFE-CB1E46EE5466}" type="datetimeFigureOut">
              <a:rPr lang="en-US" smtClean="0"/>
              <a:t>6/17/17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01897-DA58-4B6B-8923-9A7B2F8A36EB}" type="slidenum">
              <a:rPr lang="en-US" smtClean="0"/>
              <a:t>‹#›</a:t>
            </a:fld>
            <a:endParaRPr lang="en-US"/>
          </a:p>
        </p:txBody>
      </p:sp>
    </p:spTree>
    <p:extLst>
      <p:ext uri="{BB962C8B-B14F-4D97-AF65-F5344CB8AC3E}">
        <p14:creationId xmlns:p14="http://schemas.microsoft.com/office/powerpoint/2010/main" val="1381482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7132116" y="3373450"/>
            <a:ext cx="762700" cy="3683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800" dirty="0" smtClean="0"/>
              <a:t>SmartSample</a:t>
            </a:r>
          </a:p>
        </p:txBody>
      </p:sp>
      <p:sp>
        <p:nvSpPr>
          <p:cNvPr id="4" name="Rectangle 3"/>
          <p:cNvSpPr/>
          <p:nvPr/>
        </p:nvSpPr>
        <p:spPr>
          <a:xfrm>
            <a:off x="1088636" y="752475"/>
            <a:ext cx="7953690" cy="874643"/>
          </a:xfrm>
          <a:prstGeom prst="rect">
            <a:avLst/>
          </a:prstGeom>
          <a:ln w="254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CommandCenter</a:t>
            </a:r>
          </a:p>
        </p:txBody>
      </p:sp>
      <p:sp>
        <p:nvSpPr>
          <p:cNvPr id="5" name="Rectangle 4"/>
          <p:cNvSpPr/>
          <p:nvPr/>
        </p:nvSpPr>
        <p:spPr>
          <a:xfrm>
            <a:off x="2305492" y="2501761"/>
            <a:ext cx="2017193"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Stage Manager</a:t>
            </a:r>
          </a:p>
        </p:txBody>
      </p:sp>
      <p:sp>
        <p:nvSpPr>
          <p:cNvPr id="6" name="Rectangle 5"/>
          <p:cNvSpPr/>
          <p:nvPr/>
        </p:nvSpPr>
        <p:spPr>
          <a:xfrm>
            <a:off x="1089432" y="1627118"/>
            <a:ext cx="7952895"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Managers Container</a:t>
            </a:r>
          </a:p>
        </p:txBody>
      </p:sp>
      <p:sp>
        <p:nvSpPr>
          <p:cNvPr id="8" name="Rectangle 7"/>
          <p:cNvSpPr/>
          <p:nvPr/>
        </p:nvSpPr>
        <p:spPr>
          <a:xfrm>
            <a:off x="4323482" y="2761450"/>
            <a:ext cx="2313467" cy="610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Imaging Manager</a:t>
            </a:r>
          </a:p>
        </p:txBody>
      </p:sp>
      <p:sp>
        <p:nvSpPr>
          <p:cNvPr id="9" name="Rectangle 8"/>
          <p:cNvSpPr/>
          <p:nvPr/>
        </p:nvSpPr>
        <p:spPr>
          <a:xfrm>
            <a:off x="1088636" y="2500617"/>
            <a:ext cx="1214468" cy="1238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Sources Manager</a:t>
            </a:r>
          </a:p>
        </p:txBody>
      </p:sp>
      <p:sp>
        <p:nvSpPr>
          <p:cNvPr id="10" name="Rectangle 9"/>
          <p:cNvSpPr/>
          <p:nvPr/>
        </p:nvSpPr>
        <p:spPr>
          <a:xfrm>
            <a:off x="6641573" y="2761450"/>
            <a:ext cx="1263192" cy="61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Experiment Manager</a:t>
            </a:r>
          </a:p>
        </p:txBody>
      </p:sp>
      <p:sp>
        <p:nvSpPr>
          <p:cNvPr id="11" name="Rectangle 10"/>
          <p:cNvSpPr/>
          <p:nvPr/>
        </p:nvSpPr>
        <p:spPr>
          <a:xfrm>
            <a:off x="7904765" y="2500284"/>
            <a:ext cx="1137562" cy="870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 Manager</a:t>
            </a:r>
          </a:p>
        </p:txBody>
      </p:sp>
      <p:sp>
        <p:nvSpPr>
          <p:cNvPr id="12" name="Rectangle 11"/>
          <p:cNvSpPr/>
          <p:nvPr/>
        </p:nvSpPr>
        <p:spPr>
          <a:xfrm>
            <a:off x="3625500" y="3370497"/>
            <a:ext cx="1319752" cy="368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SmartImage</a:t>
            </a:r>
          </a:p>
        </p:txBody>
      </p:sp>
      <p:sp>
        <p:nvSpPr>
          <p:cNvPr id="13" name="Rectangle 12"/>
          <p:cNvSpPr/>
          <p:nvPr/>
        </p:nvSpPr>
        <p:spPr>
          <a:xfrm>
            <a:off x="2303900" y="3373453"/>
            <a:ext cx="717783" cy="368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Edit</a:t>
            </a:r>
          </a:p>
        </p:txBody>
      </p:sp>
      <p:sp>
        <p:nvSpPr>
          <p:cNvPr id="14" name="Rectangle 13"/>
          <p:cNvSpPr/>
          <p:nvPr/>
        </p:nvSpPr>
        <p:spPr>
          <a:xfrm>
            <a:off x="4943249" y="3371973"/>
            <a:ext cx="1162531" cy="3683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Autofocus</a:t>
            </a:r>
          </a:p>
        </p:txBody>
      </p:sp>
      <p:sp>
        <p:nvSpPr>
          <p:cNvPr id="15" name="Rectangle 14"/>
          <p:cNvSpPr/>
          <p:nvPr/>
        </p:nvSpPr>
        <p:spPr>
          <a:xfrm>
            <a:off x="6105781" y="3371973"/>
            <a:ext cx="1025172" cy="3683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QR</a:t>
            </a:r>
          </a:p>
        </p:txBody>
      </p:sp>
      <p:sp>
        <p:nvSpPr>
          <p:cNvPr id="16" name="Rectangle 15"/>
          <p:cNvSpPr/>
          <p:nvPr/>
        </p:nvSpPr>
        <p:spPr>
          <a:xfrm>
            <a:off x="3019680" y="3370497"/>
            <a:ext cx="607625" cy="375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Visualize</a:t>
            </a:r>
          </a:p>
        </p:txBody>
      </p:sp>
      <p:sp>
        <p:nvSpPr>
          <p:cNvPr id="18" name="Rectangle 17"/>
          <p:cNvSpPr/>
          <p:nvPr/>
        </p:nvSpPr>
        <p:spPr>
          <a:xfrm>
            <a:off x="4322685" y="2500284"/>
            <a:ext cx="3582080" cy="261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855422" y="2501994"/>
            <a:ext cx="76200" cy="2468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088636" y="3746266"/>
            <a:ext cx="1214468" cy="70303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Source Modules</a:t>
            </a:r>
          </a:p>
        </p:txBody>
      </p:sp>
      <p:sp>
        <p:nvSpPr>
          <p:cNvPr id="21" name="Rectangle 20"/>
          <p:cNvSpPr/>
          <p:nvPr/>
        </p:nvSpPr>
        <p:spPr>
          <a:xfrm>
            <a:off x="2299275" y="3746266"/>
            <a:ext cx="2023410" cy="70303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Stage Modules</a:t>
            </a:r>
          </a:p>
        </p:txBody>
      </p:sp>
      <p:sp>
        <p:nvSpPr>
          <p:cNvPr id="22" name="Rectangle 21"/>
          <p:cNvSpPr/>
          <p:nvPr/>
        </p:nvSpPr>
        <p:spPr>
          <a:xfrm>
            <a:off x="4322684" y="3745136"/>
            <a:ext cx="2314263" cy="70303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Imaging Module</a:t>
            </a:r>
          </a:p>
        </p:txBody>
      </p:sp>
      <p:sp>
        <p:nvSpPr>
          <p:cNvPr id="23" name="Rectangle 22"/>
          <p:cNvSpPr/>
          <p:nvPr/>
        </p:nvSpPr>
        <p:spPr>
          <a:xfrm>
            <a:off x="6639732" y="3739218"/>
            <a:ext cx="1265033" cy="70303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Experiment Module</a:t>
            </a:r>
          </a:p>
        </p:txBody>
      </p:sp>
      <p:sp>
        <p:nvSpPr>
          <p:cNvPr id="24" name="Rectangle 23"/>
          <p:cNvSpPr/>
          <p:nvPr/>
        </p:nvSpPr>
        <p:spPr>
          <a:xfrm>
            <a:off x="7904766" y="3742221"/>
            <a:ext cx="1137562" cy="70303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Database Modules</a:t>
            </a:r>
          </a:p>
        </p:txBody>
      </p:sp>
      <p:sp>
        <p:nvSpPr>
          <p:cNvPr id="17" name="Rectangle 16"/>
          <p:cNvSpPr/>
          <p:nvPr/>
        </p:nvSpPr>
        <p:spPr>
          <a:xfrm>
            <a:off x="1086247" y="1627118"/>
            <a:ext cx="7956079" cy="2119148"/>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89442" y="4438781"/>
            <a:ext cx="7956475" cy="63614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Driver Modules</a:t>
            </a:r>
          </a:p>
        </p:txBody>
      </p:sp>
      <p:sp>
        <p:nvSpPr>
          <p:cNvPr id="37" name="Rectangle 36"/>
          <p:cNvSpPr/>
          <p:nvPr/>
        </p:nvSpPr>
        <p:spPr>
          <a:xfrm>
            <a:off x="9781949" y="1228725"/>
            <a:ext cx="1162531" cy="3683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Optional</a:t>
            </a:r>
          </a:p>
        </p:txBody>
      </p:sp>
      <p:sp>
        <p:nvSpPr>
          <p:cNvPr id="38" name="Rectangle 37"/>
          <p:cNvSpPr/>
          <p:nvPr/>
        </p:nvSpPr>
        <p:spPr>
          <a:xfrm>
            <a:off x="9781949" y="1734981"/>
            <a:ext cx="1162531" cy="3683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Custom</a:t>
            </a:r>
          </a:p>
        </p:txBody>
      </p:sp>
      <p:sp>
        <p:nvSpPr>
          <p:cNvPr id="39" name="Rectangle 38"/>
          <p:cNvSpPr/>
          <p:nvPr/>
        </p:nvSpPr>
        <p:spPr>
          <a:xfrm>
            <a:off x="9781948" y="752475"/>
            <a:ext cx="1162531" cy="368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 Class</a:t>
            </a:r>
          </a:p>
        </p:txBody>
      </p:sp>
      <p:sp>
        <p:nvSpPr>
          <p:cNvPr id="50" name="TextBox 49"/>
          <p:cNvSpPr txBox="1"/>
          <p:nvPr/>
        </p:nvSpPr>
        <p:spPr>
          <a:xfrm>
            <a:off x="9364561" y="3655170"/>
            <a:ext cx="2722663" cy="923330"/>
          </a:xfrm>
          <a:prstGeom prst="rect">
            <a:avLst/>
          </a:prstGeom>
          <a:noFill/>
        </p:spPr>
        <p:txBody>
          <a:bodyPr wrap="square" rtlCol="0">
            <a:spAutoFit/>
          </a:bodyPr>
          <a:lstStyle/>
          <a:p>
            <a:r>
              <a:rPr lang="en-US" dirty="0" smtClean="0"/>
              <a:t>Plural modules allow for any number in lateral direction</a:t>
            </a:r>
            <a:endParaRPr lang="en-US" dirty="0"/>
          </a:p>
        </p:txBody>
      </p:sp>
      <p:sp>
        <p:nvSpPr>
          <p:cNvPr id="52" name="Rectangle 51"/>
          <p:cNvSpPr/>
          <p:nvPr/>
        </p:nvSpPr>
        <p:spPr>
          <a:xfrm>
            <a:off x="9706491" y="271811"/>
            <a:ext cx="1313444" cy="368387"/>
          </a:xfrm>
          <a:prstGeom prst="rect">
            <a:avLst/>
          </a:prstGeom>
          <a:ln w="254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Application</a:t>
            </a:r>
          </a:p>
        </p:txBody>
      </p:sp>
      <p:sp>
        <p:nvSpPr>
          <p:cNvPr id="53" name="Rectangle 52"/>
          <p:cNvSpPr/>
          <p:nvPr/>
        </p:nvSpPr>
        <p:spPr>
          <a:xfrm>
            <a:off x="9706491" y="640198"/>
            <a:ext cx="1313444" cy="98692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Brace 53"/>
          <p:cNvSpPr/>
          <p:nvPr/>
        </p:nvSpPr>
        <p:spPr>
          <a:xfrm>
            <a:off x="9153526" y="3765316"/>
            <a:ext cx="114300" cy="625709"/>
          </a:xfrm>
          <a:prstGeom prst="rightBrace">
            <a:avLst>
              <a:gd name="adj1" fmla="val 8669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ectangle 31"/>
          <p:cNvSpPr/>
          <p:nvPr/>
        </p:nvSpPr>
        <p:spPr>
          <a:xfrm>
            <a:off x="130629" y="2486267"/>
            <a:ext cx="817507" cy="2588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Logger</a:t>
            </a:r>
          </a:p>
        </p:txBody>
      </p:sp>
      <p:cxnSp>
        <p:nvCxnSpPr>
          <p:cNvPr id="31" name="Curved Connector 30"/>
          <p:cNvCxnSpPr>
            <a:stCxn id="23" idx="0"/>
            <a:endCxn id="6" idx="3"/>
          </p:cNvCxnSpPr>
          <p:nvPr/>
        </p:nvCxnSpPr>
        <p:spPr>
          <a:xfrm rot="5400000" flipH="1" flipV="1">
            <a:off x="7319899" y="2016790"/>
            <a:ext cx="1674778" cy="1770078"/>
          </a:xfrm>
          <a:prstGeom prst="curvedConnector4">
            <a:avLst>
              <a:gd name="adj1" fmla="val 7034"/>
              <a:gd name="adj2" fmla="val 112915"/>
            </a:avLst>
          </a:prstGeom>
          <a:ln w="25400">
            <a:prstDash val="lgDash"/>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181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4451684"/>
            <a:ext cx="4424082" cy="24063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299267" y="2755175"/>
            <a:ext cx="18926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Imaging.test</a:t>
            </a:r>
            <a:endParaRPr lang="en-US" dirty="0"/>
          </a:p>
        </p:txBody>
      </p:sp>
      <p:sp>
        <p:nvSpPr>
          <p:cNvPr id="7" name="Rectangle 6"/>
          <p:cNvSpPr/>
          <p:nvPr/>
        </p:nvSpPr>
        <p:spPr>
          <a:xfrm>
            <a:off x="275979" y="1544940"/>
            <a:ext cx="18926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Drivers.test</a:t>
            </a:r>
            <a:endParaRPr lang="en-US" dirty="0"/>
          </a:p>
        </p:txBody>
      </p:sp>
      <p:sp>
        <p:nvSpPr>
          <p:cNvPr id="10" name="Rectangle 9"/>
          <p:cNvSpPr/>
          <p:nvPr/>
        </p:nvSpPr>
        <p:spPr>
          <a:xfrm>
            <a:off x="2168652" y="4775392"/>
            <a:ext cx="2111186"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Base.uicontrolgroup</a:t>
            </a:r>
            <a:endParaRPr lang="en-US" dirty="0"/>
          </a:p>
        </p:txBody>
      </p:sp>
      <p:sp>
        <p:nvSpPr>
          <p:cNvPr id="14" name="TextBox 13"/>
          <p:cNvSpPr txBox="1"/>
          <p:nvPr/>
        </p:nvSpPr>
        <p:spPr>
          <a:xfrm>
            <a:off x="1099856" y="6062797"/>
            <a:ext cx="1781706" cy="646331"/>
          </a:xfrm>
          <a:prstGeom prst="rect">
            <a:avLst/>
          </a:prstGeom>
          <a:noFill/>
        </p:spPr>
        <p:txBody>
          <a:bodyPr wrap="none" rtlCol="0">
            <a:spAutoFit/>
          </a:bodyPr>
          <a:lstStyle/>
          <a:p>
            <a:pPr algn="ctr"/>
            <a:r>
              <a:rPr lang="en-US" dirty="0" err="1" smtClean="0"/>
              <a:t>CommandCenter</a:t>
            </a:r>
            <a:endParaRPr lang="en-US" dirty="0" smtClean="0"/>
          </a:p>
          <a:p>
            <a:pPr algn="ctr"/>
            <a:r>
              <a:rPr lang="en-US" dirty="0" smtClean="0"/>
              <a:t>Core</a:t>
            </a:r>
            <a:endParaRPr lang="en-US" dirty="0"/>
          </a:p>
        </p:txBody>
      </p:sp>
      <p:cxnSp>
        <p:nvCxnSpPr>
          <p:cNvPr id="16" name="Curved Connector 15"/>
          <p:cNvCxnSpPr/>
          <p:nvPr/>
        </p:nvCxnSpPr>
        <p:spPr>
          <a:xfrm rot="16200000" flipV="1">
            <a:off x="1633577" y="2528139"/>
            <a:ext cx="291500" cy="15390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26626" y="4775392"/>
            <a:ext cx="18926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GUI</a:t>
            </a:r>
            <a:endParaRPr lang="en-US" dirty="0"/>
          </a:p>
        </p:txBody>
      </p:sp>
      <p:cxnSp>
        <p:nvCxnSpPr>
          <p:cNvPr id="45" name="Straight Arrow Connector 44"/>
          <p:cNvCxnSpPr/>
          <p:nvPr/>
        </p:nvCxnSpPr>
        <p:spPr>
          <a:xfrm flipH="1">
            <a:off x="5482672" y="4806016"/>
            <a:ext cx="5090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052936" y="4631268"/>
            <a:ext cx="885114" cy="369332"/>
          </a:xfrm>
          <a:prstGeom prst="rect">
            <a:avLst/>
          </a:prstGeom>
          <a:noFill/>
        </p:spPr>
        <p:txBody>
          <a:bodyPr wrap="none" rtlCol="0">
            <a:spAutoFit/>
          </a:bodyPr>
          <a:lstStyle/>
          <a:p>
            <a:r>
              <a:rPr lang="en-US" dirty="0" smtClean="0"/>
              <a:t>listener</a:t>
            </a:r>
            <a:endParaRPr lang="en-US" dirty="0"/>
          </a:p>
        </p:txBody>
      </p:sp>
      <p:sp>
        <p:nvSpPr>
          <p:cNvPr id="64" name="Rectangle 63"/>
          <p:cNvSpPr/>
          <p:nvPr/>
        </p:nvSpPr>
        <p:spPr>
          <a:xfrm>
            <a:off x="2988431" y="1631296"/>
            <a:ext cx="1892673"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updateprop</a:t>
            </a:r>
            <a:endParaRPr lang="en-US" dirty="0"/>
          </a:p>
        </p:txBody>
      </p:sp>
      <p:cxnSp>
        <p:nvCxnSpPr>
          <p:cNvPr id="65" name="Straight Arrow Connector 64"/>
          <p:cNvCxnSpPr/>
          <p:nvPr/>
        </p:nvCxnSpPr>
        <p:spPr>
          <a:xfrm flipH="1">
            <a:off x="5470758" y="5868213"/>
            <a:ext cx="50904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041022" y="5693465"/>
            <a:ext cx="1729641" cy="369332"/>
          </a:xfrm>
          <a:prstGeom prst="rect">
            <a:avLst/>
          </a:prstGeom>
          <a:noFill/>
        </p:spPr>
        <p:txBody>
          <a:bodyPr wrap="none" rtlCol="0">
            <a:spAutoFit/>
          </a:bodyPr>
          <a:lstStyle/>
          <a:p>
            <a:r>
              <a:rPr lang="en-US" dirty="0" smtClean="0"/>
              <a:t>Listener callback</a:t>
            </a:r>
          </a:p>
        </p:txBody>
      </p:sp>
      <p:cxnSp>
        <p:nvCxnSpPr>
          <p:cNvPr id="68" name="Curved Connector 67"/>
          <p:cNvCxnSpPr>
            <a:endCxn id="64" idx="1"/>
          </p:cNvCxnSpPr>
          <p:nvPr/>
        </p:nvCxnSpPr>
        <p:spPr>
          <a:xfrm flipV="1">
            <a:off x="1856278" y="2088496"/>
            <a:ext cx="1132153" cy="567323"/>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urved Connector 70"/>
          <p:cNvCxnSpPr/>
          <p:nvPr/>
        </p:nvCxnSpPr>
        <p:spPr>
          <a:xfrm rot="16200000" flipV="1">
            <a:off x="3003874" y="3190963"/>
            <a:ext cx="604288" cy="228153"/>
          </a:xfrm>
          <a:prstGeom prst="curvedConnector3">
            <a:avLst>
              <a:gd name="adj1" fmla="val 97164"/>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Curved Connector 85"/>
          <p:cNvCxnSpPr>
            <a:stCxn id="4" idx="2"/>
            <a:endCxn id="27" idx="0"/>
          </p:cNvCxnSpPr>
          <p:nvPr/>
        </p:nvCxnSpPr>
        <p:spPr>
          <a:xfrm rot="5400000">
            <a:off x="1106376" y="3636163"/>
            <a:ext cx="1105817" cy="1172641"/>
          </a:xfrm>
          <a:prstGeom prst="curvedConnector3">
            <a:avLst>
              <a:gd name="adj1" fmla="val 50000"/>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p:nvPr/>
        </p:nvCxnSpPr>
        <p:spPr>
          <a:xfrm rot="16200000" flipV="1">
            <a:off x="1148691" y="3811480"/>
            <a:ext cx="561580" cy="260426"/>
          </a:xfrm>
          <a:prstGeom prst="curvedConnector3">
            <a:avLst>
              <a:gd name="adj1" fmla="val 50000"/>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0" name="Curved Connector 99"/>
          <p:cNvCxnSpPr>
            <a:stCxn id="4" idx="3"/>
            <a:endCxn id="4" idx="2"/>
          </p:cNvCxnSpPr>
          <p:nvPr/>
        </p:nvCxnSpPr>
        <p:spPr>
          <a:xfrm flipH="1">
            <a:off x="2245604" y="3212375"/>
            <a:ext cx="946336" cy="457200"/>
          </a:xfrm>
          <a:prstGeom prst="curvedConnector4">
            <a:avLst>
              <a:gd name="adj1" fmla="val -24156"/>
              <a:gd name="adj2" fmla="val 150000"/>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a:off x="5456902" y="6269996"/>
            <a:ext cx="509041" cy="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027166" y="6095248"/>
            <a:ext cx="2381870" cy="369332"/>
          </a:xfrm>
          <a:prstGeom prst="rect">
            <a:avLst/>
          </a:prstGeom>
          <a:noFill/>
        </p:spPr>
        <p:txBody>
          <a:bodyPr wrap="none" rtlCol="0">
            <a:spAutoFit/>
          </a:bodyPr>
          <a:lstStyle/>
          <a:p>
            <a:r>
              <a:rPr lang="en-US" dirty="0" smtClean="0"/>
              <a:t>Trigger through </a:t>
            </a:r>
            <a:r>
              <a:rPr lang="en-US" dirty="0" err="1" smtClean="0"/>
              <a:t>PostSet</a:t>
            </a:r>
            <a:endParaRPr lang="en-US" dirty="0" smtClean="0"/>
          </a:p>
        </p:txBody>
      </p:sp>
      <p:cxnSp>
        <p:nvCxnSpPr>
          <p:cNvPr id="107" name="Curved Connector 106"/>
          <p:cNvCxnSpPr>
            <a:stCxn id="64" idx="2"/>
          </p:cNvCxnSpPr>
          <p:nvPr/>
        </p:nvCxnSpPr>
        <p:spPr>
          <a:xfrm rot="5400000">
            <a:off x="3313658" y="2652134"/>
            <a:ext cx="727549" cy="514673"/>
          </a:xfrm>
          <a:prstGeom prst="curvedConnector3">
            <a:avLst>
              <a:gd name="adj1" fmla="val 98559"/>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a:off x="9147199" y="4806016"/>
            <a:ext cx="509041" cy="0"/>
          </a:xfrm>
          <a:prstGeom prst="straightConnector1">
            <a:avLst/>
          </a:prstGeom>
          <a:ln>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9717463" y="4527358"/>
            <a:ext cx="2474537" cy="646331"/>
          </a:xfrm>
          <a:prstGeom prst="rect">
            <a:avLst/>
          </a:prstGeom>
          <a:noFill/>
        </p:spPr>
        <p:txBody>
          <a:bodyPr wrap="square" rtlCol="0">
            <a:spAutoFit/>
          </a:bodyPr>
          <a:lstStyle/>
          <a:p>
            <a:r>
              <a:rPr lang="en-US" dirty="0" smtClean="0"/>
              <a:t>Destroyed when settings destroyed</a:t>
            </a:r>
            <a:endParaRPr lang="en-US" dirty="0"/>
          </a:p>
        </p:txBody>
      </p:sp>
      <p:cxnSp>
        <p:nvCxnSpPr>
          <p:cNvPr id="113" name="Curved Connector 112"/>
          <p:cNvCxnSpPr/>
          <p:nvPr/>
        </p:nvCxnSpPr>
        <p:spPr>
          <a:xfrm flipV="1">
            <a:off x="1645313" y="3273245"/>
            <a:ext cx="1772931" cy="976519"/>
          </a:xfrm>
          <a:prstGeom prst="curvedConnector3">
            <a:avLst>
              <a:gd name="adj1" fmla="val 12619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a:off x="1559695" y="3002895"/>
            <a:ext cx="1664550" cy="1772497"/>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a:off x="5497046" y="5526980"/>
            <a:ext cx="482753"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6052936" y="5355804"/>
            <a:ext cx="851515" cy="369332"/>
          </a:xfrm>
          <a:prstGeom prst="rect">
            <a:avLst/>
          </a:prstGeom>
          <a:noFill/>
        </p:spPr>
        <p:txBody>
          <a:bodyPr wrap="none" rtlCol="0">
            <a:spAutoFit/>
          </a:bodyPr>
          <a:lstStyle/>
          <a:p>
            <a:r>
              <a:rPr lang="en-US" dirty="0" smtClean="0"/>
              <a:t>Handle</a:t>
            </a:r>
            <a:endParaRPr lang="en-US" dirty="0"/>
          </a:p>
        </p:txBody>
      </p:sp>
      <p:sp>
        <p:nvSpPr>
          <p:cNvPr id="125" name="TextBox 124"/>
          <p:cNvSpPr txBox="1"/>
          <p:nvPr/>
        </p:nvSpPr>
        <p:spPr>
          <a:xfrm>
            <a:off x="7575294" y="2166951"/>
            <a:ext cx="3222357" cy="584775"/>
          </a:xfrm>
          <a:prstGeom prst="rect">
            <a:avLst/>
          </a:prstGeom>
          <a:noFill/>
        </p:spPr>
        <p:txBody>
          <a:bodyPr wrap="none" rtlCol="0">
            <a:spAutoFit/>
          </a:bodyPr>
          <a:lstStyle/>
          <a:p>
            <a:r>
              <a:rPr lang="en-US" sz="3200" smtClean="0"/>
              <a:t>Top Level Diagram</a:t>
            </a:r>
            <a:endParaRPr lang="en-US" sz="3200" dirty="0"/>
          </a:p>
        </p:txBody>
      </p:sp>
      <p:sp>
        <p:nvSpPr>
          <p:cNvPr id="3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smtClean="0"/>
              <a:t>Settings Default Workflow (Example)</a:t>
            </a:r>
            <a:endParaRPr lang="en-US" sz="4400" dirty="0"/>
          </a:p>
        </p:txBody>
      </p:sp>
    </p:spTree>
    <p:extLst>
      <p:ext uri="{BB962C8B-B14F-4D97-AF65-F5344CB8AC3E}">
        <p14:creationId xmlns:p14="http://schemas.microsoft.com/office/powerpoint/2010/main" val="1182887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3396"/>
            <a:ext cx="4424082" cy="444844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2509" y="1968845"/>
            <a:ext cx="18926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Imaging.test</a:t>
            </a:r>
            <a:endParaRPr lang="en-US" dirty="0"/>
          </a:p>
        </p:txBody>
      </p:sp>
      <p:sp>
        <p:nvSpPr>
          <p:cNvPr id="6" name="Rectangle 5"/>
          <p:cNvSpPr/>
          <p:nvPr/>
        </p:nvSpPr>
        <p:spPr>
          <a:xfrm>
            <a:off x="2364438" y="758610"/>
            <a:ext cx="1892673"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Modules.Driver</a:t>
            </a:r>
            <a:endParaRPr lang="en-US" dirty="0"/>
          </a:p>
        </p:txBody>
      </p:sp>
      <p:sp>
        <p:nvSpPr>
          <p:cNvPr id="7" name="Rectangle 6"/>
          <p:cNvSpPr/>
          <p:nvPr/>
        </p:nvSpPr>
        <p:spPr>
          <a:xfrm>
            <a:off x="153520" y="1673010"/>
            <a:ext cx="18926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Base.Module</a:t>
            </a:r>
            <a:endParaRPr lang="en-US" dirty="0"/>
          </a:p>
        </p:txBody>
      </p:sp>
      <p:sp>
        <p:nvSpPr>
          <p:cNvPr id="8" name="Rectangle 7"/>
          <p:cNvSpPr/>
          <p:nvPr/>
        </p:nvSpPr>
        <p:spPr>
          <a:xfrm>
            <a:off x="4769221" y="758610"/>
            <a:ext cx="18926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Drivers.test</a:t>
            </a:r>
            <a:r>
              <a:rPr lang="en-US" dirty="0" smtClean="0"/>
              <a:t>      (not all shown)</a:t>
            </a:r>
            <a:endParaRPr lang="en-US" dirty="0"/>
          </a:p>
        </p:txBody>
      </p:sp>
      <p:sp>
        <p:nvSpPr>
          <p:cNvPr id="9" name="Rectangle 8"/>
          <p:cNvSpPr/>
          <p:nvPr/>
        </p:nvSpPr>
        <p:spPr>
          <a:xfrm>
            <a:off x="2364438" y="1673010"/>
            <a:ext cx="1892673"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Modules.Imaging</a:t>
            </a:r>
            <a:endParaRPr lang="en-US" dirty="0"/>
          </a:p>
        </p:txBody>
      </p:sp>
      <p:sp>
        <p:nvSpPr>
          <p:cNvPr id="10" name="Rectangle 9"/>
          <p:cNvSpPr/>
          <p:nvPr/>
        </p:nvSpPr>
        <p:spPr>
          <a:xfrm>
            <a:off x="2168652" y="3989062"/>
            <a:ext cx="2111186"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Base.uicontrolgroup</a:t>
            </a:r>
            <a:endParaRPr lang="en-US" dirty="0"/>
          </a:p>
        </p:txBody>
      </p:sp>
      <p:sp>
        <p:nvSpPr>
          <p:cNvPr id="11" name="TextBox 10"/>
          <p:cNvSpPr txBox="1"/>
          <p:nvPr/>
        </p:nvSpPr>
        <p:spPr>
          <a:xfrm>
            <a:off x="237593" y="789097"/>
            <a:ext cx="1781706" cy="646331"/>
          </a:xfrm>
          <a:prstGeom prst="rect">
            <a:avLst/>
          </a:prstGeom>
          <a:noFill/>
        </p:spPr>
        <p:txBody>
          <a:bodyPr wrap="none" rtlCol="0">
            <a:spAutoFit/>
          </a:bodyPr>
          <a:lstStyle/>
          <a:p>
            <a:pPr algn="ctr"/>
            <a:r>
              <a:rPr lang="en-US" dirty="0" err="1" smtClean="0"/>
              <a:t>CommandCenter</a:t>
            </a:r>
            <a:endParaRPr lang="en-US" dirty="0" smtClean="0"/>
          </a:p>
          <a:p>
            <a:pPr algn="ctr"/>
            <a:r>
              <a:rPr lang="en-US" dirty="0" smtClean="0"/>
              <a:t>Core</a:t>
            </a:r>
            <a:endParaRPr lang="en-US" dirty="0"/>
          </a:p>
        </p:txBody>
      </p:sp>
      <p:cxnSp>
        <p:nvCxnSpPr>
          <p:cNvPr id="12" name="Curved Connector 11"/>
          <p:cNvCxnSpPr/>
          <p:nvPr/>
        </p:nvCxnSpPr>
        <p:spPr>
          <a:xfrm rot="16200000" flipV="1">
            <a:off x="6126819" y="1741809"/>
            <a:ext cx="291500" cy="15390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26626" y="3989062"/>
            <a:ext cx="18926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GUI</a:t>
            </a:r>
            <a:endParaRPr lang="en-US" dirty="0"/>
          </a:p>
        </p:txBody>
      </p:sp>
      <p:cxnSp>
        <p:nvCxnSpPr>
          <p:cNvPr id="14" name="Curved Connector 13"/>
          <p:cNvCxnSpPr>
            <a:stCxn id="9" idx="1"/>
            <a:endCxn id="7" idx="3"/>
          </p:cNvCxnSpPr>
          <p:nvPr/>
        </p:nvCxnSpPr>
        <p:spPr>
          <a:xfrm rot="10800000">
            <a:off x="4257111" y="1135128"/>
            <a:ext cx="512110" cy="80682"/>
          </a:xfrm>
          <a:prstGeom prst="curvedConnector3">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6" idx="1"/>
            <a:endCxn id="10" idx="3"/>
          </p:cNvCxnSpPr>
          <p:nvPr/>
        </p:nvCxnSpPr>
        <p:spPr>
          <a:xfrm rot="10800000">
            <a:off x="4257111" y="2049529"/>
            <a:ext cx="1535398" cy="376517"/>
          </a:xfrm>
          <a:prstGeom prst="curvedConnector3">
            <a:avLst>
              <a:gd name="adj1" fmla="val 50000"/>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7" idx="1"/>
            <a:endCxn id="8" idx="3"/>
          </p:cNvCxnSpPr>
          <p:nvPr/>
        </p:nvCxnSpPr>
        <p:spPr>
          <a:xfrm rot="10800000" flipV="1">
            <a:off x="2046194" y="1135128"/>
            <a:ext cx="318245" cy="995082"/>
          </a:xfrm>
          <a:prstGeom prst="curvedConnector3">
            <a:avLst>
              <a:gd name="adj1" fmla="val 50000"/>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10" idx="1"/>
            <a:endCxn id="8" idx="3"/>
          </p:cNvCxnSpPr>
          <p:nvPr/>
        </p:nvCxnSpPr>
        <p:spPr>
          <a:xfrm rot="10800000" flipV="1">
            <a:off x="2046194" y="2049528"/>
            <a:ext cx="318245" cy="80682"/>
          </a:xfrm>
          <a:prstGeom prst="curvedConnector3">
            <a:avLst>
              <a:gd name="adj1" fmla="val 50000"/>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482672" y="4019686"/>
            <a:ext cx="5090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482671" y="4337057"/>
            <a:ext cx="509041" cy="0"/>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052936" y="3844938"/>
            <a:ext cx="885114" cy="369332"/>
          </a:xfrm>
          <a:prstGeom prst="rect">
            <a:avLst/>
          </a:prstGeom>
          <a:noFill/>
        </p:spPr>
        <p:txBody>
          <a:bodyPr wrap="none" rtlCol="0">
            <a:spAutoFit/>
          </a:bodyPr>
          <a:lstStyle/>
          <a:p>
            <a:r>
              <a:rPr lang="en-US" dirty="0" smtClean="0"/>
              <a:t>listener</a:t>
            </a:r>
            <a:endParaRPr lang="en-US" dirty="0"/>
          </a:p>
        </p:txBody>
      </p:sp>
      <p:sp>
        <p:nvSpPr>
          <p:cNvPr id="21" name="TextBox 20"/>
          <p:cNvSpPr txBox="1"/>
          <p:nvPr/>
        </p:nvSpPr>
        <p:spPr>
          <a:xfrm>
            <a:off x="6052936" y="4179819"/>
            <a:ext cx="1302408" cy="369332"/>
          </a:xfrm>
          <a:prstGeom prst="rect">
            <a:avLst/>
          </a:prstGeom>
          <a:noFill/>
        </p:spPr>
        <p:txBody>
          <a:bodyPr wrap="none" rtlCol="0">
            <a:spAutoFit/>
          </a:bodyPr>
          <a:lstStyle/>
          <a:p>
            <a:r>
              <a:rPr lang="en-US" dirty="0" smtClean="0"/>
              <a:t>Inheritance</a:t>
            </a:r>
            <a:endParaRPr lang="en-US" dirty="0"/>
          </a:p>
        </p:txBody>
      </p:sp>
      <p:cxnSp>
        <p:nvCxnSpPr>
          <p:cNvPr id="25" name="Curved Connector 24"/>
          <p:cNvCxnSpPr>
            <a:stCxn id="8" idx="2"/>
            <a:endCxn id="6" idx="1"/>
          </p:cNvCxnSpPr>
          <p:nvPr/>
        </p:nvCxnSpPr>
        <p:spPr>
          <a:xfrm rot="5400000" flipH="1" flipV="1">
            <a:off x="3365500" y="160402"/>
            <a:ext cx="161365" cy="4692652"/>
          </a:xfrm>
          <a:prstGeom prst="curvedConnector4">
            <a:avLst>
              <a:gd name="adj1" fmla="val -170000"/>
              <a:gd name="adj2" fmla="val 78107"/>
            </a:avLst>
          </a:prstGeom>
          <a:ln>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481673" y="844966"/>
            <a:ext cx="1892673"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updateprop</a:t>
            </a:r>
            <a:endParaRPr lang="en-US" dirty="0"/>
          </a:p>
        </p:txBody>
      </p:sp>
      <p:cxnSp>
        <p:nvCxnSpPr>
          <p:cNvPr id="27" name="Straight Arrow Connector 26"/>
          <p:cNvCxnSpPr/>
          <p:nvPr/>
        </p:nvCxnSpPr>
        <p:spPr>
          <a:xfrm flipH="1">
            <a:off x="5470758" y="5081883"/>
            <a:ext cx="50904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041022" y="4907135"/>
            <a:ext cx="1729641" cy="369332"/>
          </a:xfrm>
          <a:prstGeom prst="rect">
            <a:avLst/>
          </a:prstGeom>
          <a:noFill/>
        </p:spPr>
        <p:txBody>
          <a:bodyPr wrap="none" rtlCol="0">
            <a:spAutoFit/>
          </a:bodyPr>
          <a:lstStyle/>
          <a:p>
            <a:r>
              <a:rPr lang="en-US" dirty="0" smtClean="0"/>
              <a:t>Listener callback</a:t>
            </a:r>
          </a:p>
        </p:txBody>
      </p:sp>
      <p:cxnSp>
        <p:nvCxnSpPr>
          <p:cNvPr id="29" name="Curved Connector 28"/>
          <p:cNvCxnSpPr/>
          <p:nvPr/>
        </p:nvCxnSpPr>
        <p:spPr>
          <a:xfrm flipV="1">
            <a:off x="6349520" y="1302166"/>
            <a:ext cx="1132153" cy="567323"/>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p:nvPr/>
        </p:nvCxnSpPr>
        <p:spPr>
          <a:xfrm rot="10800000">
            <a:off x="2046196" y="2506730"/>
            <a:ext cx="850031" cy="350888"/>
          </a:xfrm>
          <a:prstGeom prst="curvedConnector3">
            <a:avLst>
              <a:gd name="adj1" fmla="val 50000"/>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8" idx="2"/>
            <a:endCxn id="29" idx="0"/>
          </p:cNvCxnSpPr>
          <p:nvPr/>
        </p:nvCxnSpPr>
        <p:spPr>
          <a:xfrm rot="5400000">
            <a:off x="385584" y="3274789"/>
            <a:ext cx="1401652" cy="26894"/>
          </a:xfrm>
          <a:prstGeom prst="curvedConnector3">
            <a:avLst>
              <a:gd name="adj1" fmla="val 50000"/>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p:nvCxnSpPr>
        <p:spPr>
          <a:xfrm rot="16200000" flipV="1">
            <a:off x="544047" y="2798082"/>
            <a:ext cx="753035" cy="331692"/>
          </a:xfrm>
          <a:prstGeom prst="curvedConnector3">
            <a:avLst>
              <a:gd name="adj1" fmla="val 50000"/>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559695" y="2506730"/>
            <a:ext cx="459604" cy="1482332"/>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9147199" y="4019686"/>
            <a:ext cx="509041" cy="0"/>
          </a:xfrm>
          <a:prstGeom prst="straightConnector1">
            <a:avLst/>
          </a:prstGeom>
          <a:ln>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717463" y="3665896"/>
            <a:ext cx="2474537" cy="646331"/>
          </a:xfrm>
          <a:prstGeom prst="rect">
            <a:avLst/>
          </a:prstGeom>
          <a:noFill/>
        </p:spPr>
        <p:txBody>
          <a:bodyPr wrap="square" rtlCol="0">
            <a:spAutoFit/>
          </a:bodyPr>
          <a:lstStyle/>
          <a:p>
            <a:r>
              <a:rPr lang="en-US" dirty="0" smtClean="0"/>
              <a:t>Destroyed when settings destroyed</a:t>
            </a:r>
            <a:endParaRPr lang="en-US" dirty="0"/>
          </a:p>
        </p:txBody>
      </p:sp>
      <p:cxnSp>
        <p:nvCxnSpPr>
          <p:cNvPr id="39" name="Straight Arrow Connector 38"/>
          <p:cNvCxnSpPr/>
          <p:nvPr/>
        </p:nvCxnSpPr>
        <p:spPr>
          <a:xfrm flipH="1">
            <a:off x="5497046" y="4740650"/>
            <a:ext cx="482753"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052936" y="4569474"/>
            <a:ext cx="851515" cy="369332"/>
          </a:xfrm>
          <a:prstGeom prst="rect">
            <a:avLst/>
          </a:prstGeom>
          <a:noFill/>
        </p:spPr>
        <p:txBody>
          <a:bodyPr wrap="none" rtlCol="0">
            <a:spAutoFit/>
          </a:bodyPr>
          <a:lstStyle/>
          <a:p>
            <a:r>
              <a:rPr lang="en-US" dirty="0" smtClean="0"/>
              <a:t>Handle</a:t>
            </a:r>
            <a:endParaRPr lang="en-US" dirty="0"/>
          </a:p>
        </p:txBody>
      </p:sp>
      <p:cxnSp>
        <p:nvCxnSpPr>
          <p:cNvPr id="41" name="Straight Arrow Connector 40"/>
          <p:cNvCxnSpPr/>
          <p:nvPr/>
        </p:nvCxnSpPr>
        <p:spPr>
          <a:xfrm flipH="1" flipV="1">
            <a:off x="5837410" y="1677345"/>
            <a:ext cx="142390" cy="28716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938050" y="5256419"/>
            <a:ext cx="5253950" cy="1138773"/>
          </a:xfrm>
          <a:prstGeom prst="rect">
            <a:avLst/>
          </a:prstGeom>
          <a:noFill/>
        </p:spPr>
        <p:txBody>
          <a:bodyPr wrap="square" rtlCol="0">
            <a:spAutoFit/>
          </a:bodyPr>
          <a:lstStyle/>
          <a:p>
            <a:r>
              <a:rPr lang="en-US" sz="3200" dirty="0" smtClean="0"/>
              <a:t>Detailed Diagram</a:t>
            </a:r>
          </a:p>
          <a:p>
            <a:pPr marL="457200" indent="-457200">
              <a:buFont typeface="Arial" charset="0"/>
              <a:buChar char="•"/>
            </a:pPr>
            <a:r>
              <a:rPr lang="en-US" dirty="0" smtClean="0"/>
              <a:t>Arrows leaving module of interest (</a:t>
            </a:r>
            <a:r>
              <a:rPr lang="en-US" dirty="0" err="1" smtClean="0"/>
              <a:t>Imaging.test</a:t>
            </a:r>
            <a:r>
              <a:rPr lang="en-US" dirty="0" smtClean="0"/>
              <a:t>) are the only ones users need to worry about</a:t>
            </a:r>
            <a:endParaRPr lang="en-US" dirty="0"/>
          </a:p>
        </p:txBody>
      </p:sp>
    </p:spTree>
    <p:extLst>
      <p:ext uri="{BB962C8B-B14F-4D97-AF65-F5344CB8AC3E}">
        <p14:creationId xmlns:p14="http://schemas.microsoft.com/office/powerpoint/2010/main" val="1532411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Module</a:t>
            </a:r>
            <a:endParaRPr lang="en-US" dirty="0"/>
          </a:p>
        </p:txBody>
      </p:sp>
      <p:sp>
        <p:nvSpPr>
          <p:cNvPr id="3" name="Content Placeholder 2"/>
          <p:cNvSpPr>
            <a:spLocks noGrp="1"/>
          </p:cNvSpPr>
          <p:nvPr>
            <p:ph idx="1"/>
          </p:nvPr>
        </p:nvSpPr>
        <p:spPr>
          <a:xfrm>
            <a:off x="838200" y="1825624"/>
            <a:ext cx="10515600" cy="5032376"/>
          </a:xfrm>
        </p:spPr>
        <p:txBody>
          <a:bodyPr>
            <a:normAutofit/>
          </a:bodyPr>
          <a:lstStyle/>
          <a:p>
            <a:r>
              <a:rPr lang="en-US" sz="2000" dirty="0" smtClean="0"/>
              <a:t>Abstract Methods</a:t>
            </a:r>
          </a:p>
          <a:p>
            <a:pPr lvl="1"/>
            <a:r>
              <a:rPr lang="en-US" sz="1600" dirty="0" smtClean="0"/>
              <a:t>run(obj,statusH,managers,axesH)</a:t>
            </a:r>
          </a:p>
          <a:p>
            <a:pPr lvl="2"/>
            <a:r>
              <a:rPr lang="en-US" sz="1200" dirty="0" smtClean="0"/>
              <a:t>statusH is the handle to a text object, so you can update what your experiment is doing. Note, if you make a custom one and use the same title, it will replace this one.  The title is formatted as: sprintf(‘%s running’,class(module)).</a:t>
            </a:r>
          </a:p>
          <a:p>
            <a:pPr lvl="2"/>
            <a:r>
              <a:rPr lang="en-US" sz="1200" dirty="0" smtClean="0"/>
              <a:t>managers is the ManagerContainer class that wraps all of the manager types.  It is recommended that this is used to control stage and camera.</a:t>
            </a:r>
          </a:p>
          <a:p>
            <a:pPr lvl="2"/>
            <a:r>
              <a:rPr lang="en-US" sz="1200" dirty="0" smtClean="0"/>
              <a:t>axesH is the handle to the data axes of CommandCenter.</a:t>
            </a:r>
          </a:p>
          <a:p>
            <a:pPr lvl="1"/>
            <a:r>
              <a:rPr lang="en-US" sz="1600" dirty="0"/>
              <a:t>a</a:t>
            </a:r>
            <a:r>
              <a:rPr lang="en-US" sz="1600" dirty="0" smtClean="0"/>
              <a:t>bort(obj)</a:t>
            </a:r>
          </a:p>
          <a:p>
            <a:pPr lvl="2"/>
            <a:r>
              <a:rPr lang="en-US" sz="1200" dirty="0" smtClean="0"/>
              <a:t>This should abort the currently executing experiment</a:t>
            </a:r>
            <a:endParaRPr lang="en-US" sz="1100" dirty="0" smtClean="0"/>
          </a:p>
          <a:p>
            <a:pPr lvl="1"/>
            <a:r>
              <a:rPr lang="en-US" sz="1600" dirty="0" smtClean="0"/>
              <a:t>data = GetData(obj,stage,imager)</a:t>
            </a:r>
          </a:p>
          <a:p>
            <a:pPr lvl="2"/>
            <a:r>
              <a:rPr lang="en-US" sz="1200" dirty="0" smtClean="0"/>
              <a:t>This should return some data object/structure/whatever to be saved by the database module(s).</a:t>
            </a:r>
          </a:p>
          <a:p>
            <a:pPr lvl="2"/>
            <a:r>
              <a:rPr lang="en-US" sz="1200" dirty="0" smtClean="0"/>
              <a:t>Stage and Imager correspond to the managers.  Nothing should be set with these managers, only read if desired.</a:t>
            </a:r>
          </a:p>
          <a:p>
            <a:pPr lvl="2"/>
            <a:r>
              <a:rPr lang="en-US" sz="1200" dirty="0" smtClean="0"/>
              <a:t>Note some Database modules might look for specific fields here to save correctly!</a:t>
            </a:r>
          </a:p>
          <a:p>
            <a:r>
              <a:rPr lang="en-US" sz="2000" dirty="0" smtClean="0"/>
              <a:t>“save_request” event.  Fire this when you want to force a save during an experiment run.</a:t>
            </a:r>
          </a:p>
          <a:p>
            <a:pPr lvl="2"/>
            <a:r>
              <a:rPr lang="en-US" sz="1200" dirty="0" smtClean="0"/>
              <a:t>CommandCenter will first go through all autosave modules, then all manual save modules.</a:t>
            </a:r>
          </a:p>
          <a:p>
            <a:r>
              <a:rPr lang="en-US" sz="2000" dirty="0" smtClean="0"/>
              <a:t>Analysis</a:t>
            </a:r>
          </a:p>
          <a:p>
            <a:pPr lvl="2"/>
            <a:r>
              <a:rPr lang="en-US" sz="1200" dirty="0" smtClean="0"/>
              <a:t>This can be done in a few ways.  You could implement your own analysis button in the custom area, or you could have your run method do it at the end.</a:t>
            </a:r>
          </a:p>
          <a:p>
            <a:pPr lvl="2"/>
            <a:r>
              <a:rPr lang="en-US" sz="1200" dirty="0" smtClean="0"/>
              <a:t>In terms of saving, nothing changes.  Your analysis should directly modify your data object, so that when you save, it includes the analysis.  Your database modules could look for certain things to see if there is an analysis.</a:t>
            </a:r>
          </a:p>
        </p:txBody>
      </p:sp>
    </p:spTree>
    <p:extLst>
      <p:ext uri="{BB962C8B-B14F-4D97-AF65-F5344CB8AC3E}">
        <p14:creationId xmlns:p14="http://schemas.microsoft.com/office/powerpoint/2010/main" val="371201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Imaging Module</a:t>
            </a:r>
            <a:endParaRPr lang="en-US" dirty="0"/>
          </a:p>
        </p:txBody>
      </p:sp>
      <p:sp>
        <p:nvSpPr>
          <p:cNvPr id="5" name="Content Placeholder 4"/>
          <p:cNvSpPr>
            <a:spLocks noGrp="1"/>
          </p:cNvSpPr>
          <p:nvPr>
            <p:ph idx="1"/>
          </p:nvPr>
        </p:nvSpPr>
        <p:spPr>
          <a:xfrm>
            <a:off x="838200" y="1574358"/>
            <a:ext cx="10515600" cy="5283642"/>
          </a:xfrm>
        </p:spPr>
        <p:txBody>
          <a:bodyPr>
            <a:normAutofit lnSpcReduction="10000"/>
          </a:bodyPr>
          <a:lstStyle/>
          <a:p>
            <a:r>
              <a:rPr lang="en-US" sz="2000" dirty="0" smtClean="0"/>
              <a:t>Creates/loads/saves calibration property.  This is set by CommandCenter upon calibration.</a:t>
            </a:r>
          </a:p>
          <a:p>
            <a:r>
              <a:rPr lang="en-US" sz="2000" dirty="0" smtClean="0"/>
              <a:t>Abstract properties</a:t>
            </a:r>
          </a:p>
          <a:p>
            <a:pPr lvl="1"/>
            <a:r>
              <a:rPr lang="en-US" sz="1600" dirty="0" smtClean="0"/>
              <a:t>ROI (SetObservable) – current region of interest in format [xMin xMax; yMin yMax]. CommandCenter adjusts for calibration.</a:t>
            </a:r>
          </a:p>
          <a:p>
            <a:pPr lvl="1"/>
            <a:r>
              <a:rPr lang="en-US" sz="1600" dirty="0" smtClean="0"/>
              <a:t>resolution (SetObservable) – current resolution (num pixels in x and y) in format [x y]</a:t>
            </a:r>
          </a:p>
          <a:p>
            <a:pPr lvl="1"/>
            <a:r>
              <a:rPr lang="en-US" sz="1600" dirty="0"/>
              <a:t>c</a:t>
            </a:r>
            <a:r>
              <a:rPr lang="en-US" sz="1600" dirty="0" smtClean="0"/>
              <a:t>ontinuous (SetObservable) – boolean specifiying if continous acquisition is active. </a:t>
            </a:r>
            <a:r>
              <a:rPr lang="en-US" sz="1600" dirty="0"/>
              <a:t> </a:t>
            </a:r>
            <a:r>
              <a:rPr lang="en-US" sz="1600" dirty="0" smtClean="0"/>
              <a:t>Don’t use a get.continuous method here!</a:t>
            </a:r>
          </a:p>
          <a:p>
            <a:r>
              <a:rPr lang="en-US" sz="2000" dirty="0" smtClean="0"/>
              <a:t>Abstract methods</a:t>
            </a:r>
          </a:p>
          <a:p>
            <a:pPr lvl="1"/>
            <a:r>
              <a:rPr lang="en-US" sz="1600" dirty="0" smtClean="0"/>
              <a:t>metric = focus(obj,Managers)</a:t>
            </a:r>
            <a:endParaRPr lang="en-US" sz="1200" dirty="0"/>
          </a:p>
          <a:p>
            <a:pPr lvl="2"/>
            <a:r>
              <a:rPr lang="en-US" sz="1200" dirty="0" smtClean="0"/>
              <a:t>Managers is the handle to the managerContainer where you can find the stage manager or any other one you may need. </a:t>
            </a:r>
            <a:r>
              <a:rPr lang="en-US" sz="1200" smtClean="0"/>
              <a:t>Return peak metric value.</a:t>
            </a:r>
            <a:endParaRPr lang="en-US" sz="1200" dirty="0" smtClean="0"/>
          </a:p>
          <a:p>
            <a:pPr lvl="1"/>
            <a:r>
              <a:rPr lang="en-US" sz="1600" dirty="0" smtClean="0"/>
              <a:t>Im_info = snap(obj,imHandle)</a:t>
            </a:r>
          </a:p>
          <a:p>
            <a:pPr lvl="2"/>
            <a:r>
              <a:rPr lang="en-US" sz="1200" dirty="0" smtClean="0"/>
              <a:t>Take snapshot, and populate cdata of </a:t>
            </a:r>
            <a:r>
              <a:rPr lang="en-US" sz="1200" dirty="0"/>
              <a:t>imHandle. Note, if you make a custom </a:t>
            </a:r>
            <a:r>
              <a:rPr lang="en-US" sz="1200" dirty="0" smtClean="0"/>
              <a:t>modal figure and </a:t>
            </a:r>
            <a:r>
              <a:rPr lang="en-US" sz="1200" dirty="0"/>
              <a:t>use the same </a:t>
            </a:r>
            <a:r>
              <a:rPr lang="en-US" sz="1200" dirty="0" smtClean="0"/>
              <a:t>title as the manager, </a:t>
            </a:r>
            <a:r>
              <a:rPr lang="en-US" sz="1200" dirty="0"/>
              <a:t>it will replace </a:t>
            </a:r>
            <a:r>
              <a:rPr lang="en-US" sz="1200" dirty="0" smtClean="0"/>
              <a:t>it.  </a:t>
            </a:r>
            <a:r>
              <a:rPr lang="en-US" sz="1200" dirty="0"/>
              <a:t>The title is formatted as</a:t>
            </a:r>
            <a:r>
              <a:rPr lang="en-US" sz="1200" dirty="0" smtClean="0"/>
              <a:t>: ‘ImagingManager’.</a:t>
            </a:r>
          </a:p>
          <a:p>
            <a:pPr lvl="1"/>
            <a:r>
              <a:rPr lang="en-US" sz="1600" dirty="0" smtClean="0"/>
              <a:t>startVideo(obj,imHandle)</a:t>
            </a:r>
          </a:p>
          <a:p>
            <a:pPr lvl="2"/>
            <a:r>
              <a:rPr lang="en-US" sz="1200" dirty="0" smtClean="0"/>
              <a:t>Begin acquring continous images, and update the cdata of imHandle.</a:t>
            </a:r>
          </a:p>
          <a:p>
            <a:pPr lvl="2"/>
            <a:r>
              <a:rPr lang="en-US" sz="1200" dirty="0" smtClean="0"/>
              <a:t>This function should return for best performance, but it should also work if it is an infinite loop waiting for the stopVideo</a:t>
            </a:r>
          </a:p>
          <a:p>
            <a:pPr lvl="1"/>
            <a:r>
              <a:rPr lang="en-US" sz="1600" dirty="0" smtClean="0"/>
              <a:t>stopVideo(obj)</a:t>
            </a:r>
          </a:p>
          <a:p>
            <a:r>
              <a:rPr lang="en-US" sz="2000" dirty="0" smtClean="0"/>
              <a:t>Properties that can be altered (not recreated)</a:t>
            </a:r>
          </a:p>
          <a:p>
            <a:pPr lvl="1"/>
            <a:r>
              <a:rPr lang="en-US" sz="1600" dirty="0" smtClean="0"/>
              <a:t>uses_stage – (default is ‘’).  This is useful if your stage is used to scan for your imaging module.  In this case, the location before scanning shouldn’t be stored in the image struct because the ROI has that info.  Also will use the same calibration on your imaging device and stage.  Make sure it is the right name of the stage!</a:t>
            </a:r>
          </a:p>
        </p:txBody>
      </p:sp>
    </p:spTree>
    <p:extLst>
      <p:ext uri="{BB962C8B-B14F-4D97-AF65-F5344CB8AC3E}">
        <p14:creationId xmlns:p14="http://schemas.microsoft.com/office/powerpoint/2010/main" val="569572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Module</a:t>
            </a:r>
            <a:endParaRPr lang="en-US" dirty="0"/>
          </a:p>
        </p:txBody>
      </p:sp>
      <p:sp>
        <p:nvSpPr>
          <p:cNvPr id="3" name="Content Placeholder 2"/>
          <p:cNvSpPr>
            <a:spLocks noGrp="1"/>
          </p:cNvSpPr>
          <p:nvPr>
            <p:ph idx="1"/>
          </p:nvPr>
        </p:nvSpPr>
        <p:spPr>
          <a:xfrm>
            <a:off x="838200" y="1825625"/>
            <a:ext cx="10515600" cy="4705804"/>
          </a:xfrm>
        </p:spPr>
        <p:txBody>
          <a:bodyPr>
            <a:normAutofit/>
          </a:bodyPr>
          <a:lstStyle/>
          <a:p>
            <a:r>
              <a:rPr lang="en-US" sz="2000" dirty="0" smtClean="0"/>
              <a:t>Abstract Properties</a:t>
            </a:r>
          </a:p>
          <a:p>
            <a:pPr lvl="1"/>
            <a:r>
              <a:rPr lang="en-US" sz="1600" dirty="0" smtClean="0"/>
              <a:t>autosave</a:t>
            </a:r>
          </a:p>
          <a:p>
            <a:pPr lvl="2"/>
            <a:r>
              <a:rPr lang="en-US" sz="1200" dirty="0" smtClean="0"/>
              <a:t>If set to true, CommandCenter will call after every image is acquired and every experiment finishes without an abort.  These will not be called from the save button.</a:t>
            </a:r>
          </a:p>
          <a:p>
            <a:pPr lvl="2"/>
            <a:r>
              <a:rPr lang="en-US" sz="1200" dirty="0" smtClean="0"/>
              <a:t>If false, CommandCenter will only call from the save button.</a:t>
            </a:r>
          </a:p>
          <a:p>
            <a:pPr lvl="2"/>
            <a:r>
              <a:rPr lang="en-US" sz="1200" dirty="0" smtClean="0"/>
              <a:t>You are free to make this option configurable in the settings method; CommandCenter will check everytime.</a:t>
            </a:r>
          </a:p>
          <a:p>
            <a:r>
              <a:rPr lang="en-US" sz="2000" dirty="0" smtClean="0"/>
              <a:t>Abstract Methods</a:t>
            </a:r>
          </a:p>
          <a:p>
            <a:pPr lvl="1"/>
            <a:r>
              <a:rPr lang="en-US" sz="1600" dirty="0" smtClean="0"/>
              <a:t>SaveIm and SaveExp – the first argument is the data.</a:t>
            </a:r>
          </a:p>
          <a:p>
            <a:pPr lvl="2"/>
            <a:r>
              <a:rPr lang="en-US" sz="1200" dirty="0" smtClean="0"/>
              <a:t>Because CommandCenter does not deal with storing the data, and queries the active_module for it upon save, you should be aware that changing the active module before you save will cause unexpected outcomes!</a:t>
            </a:r>
          </a:p>
          <a:p>
            <a:pPr lvl="2"/>
            <a:r>
              <a:rPr lang="en-US" sz="1200" dirty="0" smtClean="0"/>
              <a:t>There is one additional argument at the end, and that is the handle to CommandCenter axis.  I can not stop you from changing something there, but I highly discourage it!  Only use it to duplicate your own image if you want.</a:t>
            </a:r>
          </a:p>
        </p:txBody>
      </p:sp>
    </p:spTree>
    <p:extLst>
      <p:ext uri="{BB962C8B-B14F-4D97-AF65-F5344CB8AC3E}">
        <p14:creationId xmlns:p14="http://schemas.microsoft.com/office/powerpoint/2010/main" val="213644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Sources Module</a:t>
            </a:r>
            <a:endParaRPr lang="en-US" dirty="0"/>
          </a:p>
        </p:txBody>
      </p:sp>
      <p:sp>
        <p:nvSpPr>
          <p:cNvPr id="4" name="Content Placeholder 3"/>
          <p:cNvSpPr>
            <a:spLocks noGrp="1"/>
          </p:cNvSpPr>
          <p:nvPr>
            <p:ph idx="1"/>
          </p:nvPr>
        </p:nvSpPr>
        <p:spPr/>
        <p:txBody>
          <a:bodyPr>
            <a:normAutofit/>
          </a:bodyPr>
          <a:lstStyle/>
          <a:p>
            <a:r>
              <a:rPr lang="en-US" sz="2000" dirty="0" smtClean="0"/>
              <a:t>Abstract Properties</a:t>
            </a:r>
          </a:p>
          <a:p>
            <a:pPr lvl="1"/>
            <a:r>
              <a:rPr lang="en-US" sz="1600" dirty="0" smtClean="0"/>
              <a:t>source_on (SetAccess=private, SetObservable)</a:t>
            </a:r>
          </a:p>
          <a:p>
            <a:pPr lvl="2"/>
            <a:r>
              <a:rPr lang="en-US" sz="1200" dirty="0" smtClean="0"/>
              <a:t>This should reflect the current state of the source.  DO NOT use a get.source_on method for this.  Set in on and off methods.  Some devices will fire an event, in which case you can make a listener in the module that sets this property.  You could also make a timer object that checks periodically with the device.</a:t>
            </a:r>
          </a:p>
          <a:p>
            <a:r>
              <a:rPr lang="en-US" sz="2000" dirty="0" smtClean="0"/>
              <a:t>Abstract Methods</a:t>
            </a:r>
          </a:p>
          <a:p>
            <a:pPr lvl="1"/>
            <a:r>
              <a:rPr lang="en-US" sz="1600" dirty="0" smtClean="0"/>
              <a:t>on(obj)</a:t>
            </a:r>
          </a:p>
          <a:p>
            <a:pPr lvl="1"/>
            <a:r>
              <a:rPr lang="en-US" sz="1600" dirty="0" smtClean="0"/>
              <a:t>off(obj)</a:t>
            </a:r>
            <a:endParaRPr lang="en-US" sz="1600" dirty="0"/>
          </a:p>
        </p:txBody>
      </p:sp>
    </p:spTree>
    <p:extLst>
      <p:ext uri="{BB962C8B-B14F-4D97-AF65-F5344CB8AC3E}">
        <p14:creationId xmlns:p14="http://schemas.microsoft.com/office/powerpoint/2010/main" val="1610424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Module</a:t>
            </a:r>
            <a:endParaRPr lang="en-US" dirty="0"/>
          </a:p>
        </p:txBody>
      </p:sp>
      <p:sp>
        <p:nvSpPr>
          <p:cNvPr id="3" name="Content Placeholder 2"/>
          <p:cNvSpPr>
            <a:spLocks noGrp="1"/>
          </p:cNvSpPr>
          <p:nvPr>
            <p:ph idx="1"/>
          </p:nvPr>
        </p:nvSpPr>
        <p:spPr>
          <a:xfrm>
            <a:off x="838200" y="1572768"/>
            <a:ext cx="10515600" cy="5285232"/>
          </a:xfrm>
        </p:spPr>
        <p:txBody>
          <a:bodyPr>
            <a:normAutofit/>
          </a:bodyPr>
          <a:lstStyle/>
          <a:p>
            <a:r>
              <a:rPr lang="en-US" sz="2000" dirty="0"/>
              <a:t>Creates/loads/saves calibration property.  This is set by CommandCenter upon calibration</a:t>
            </a:r>
            <a:r>
              <a:rPr lang="en-US" sz="2000" dirty="0" smtClean="0"/>
              <a:t>.</a:t>
            </a:r>
          </a:p>
          <a:p>
            <a:r>
              <a:rPr lang="en-US" sz="2000" dirty="0" smtClean="0"/>
              <a:t>Abstract Properties</a:t>
            </a:r>
          </a:p>
          <a:p>
            <a:pPr lvl="1"/>
            <a:r>
              <a:rPr lang="en-US" sz="1600" dirty="0" smtClean="0"/>
              <a:t>position (SetAccess=private) – Current position of stage.  Typically a good idea to use a get.position method here!  Command Center does not track this.</a:t>
            </a:r>
          </a:p>
          <a:p>
            <a:pPr lvl="1"/>
            <a:r>
              <a:rPr lang="en-US" sz="1600" dirty="0" smtClean="0"/>
              <a:t>Moving (SetAccess=private,SetObservable) – This is what CommandCenter tracks to determine updates in position!  Do not use a get.Moving method here, or CommandCenter probably will never update the position.</a:t>
            </a:r>
          </a:p>
          <a:p>
            <a:pPr lvl="1"/>
            <a:r>
              <a:rPr lang="en-US" sz="1600" dirty="0" smtClean="0"/>
              <a:t>xRange (Constant) – range of x axis in um</a:t>
            </a:r>
          </a:p>
          <a:p>
            <a:pPr lvl="1"/>
            <a:r>
              <a:rPr lang="en-US" sz="1600" dirty="0" smtClean="0"/>
              <a:t>yRange (Constant) – range of y axis in um</a:t>
            </a:r>
          </a:p>
          <a:p>
            <a:pPr lvl="1"/>
            <a:r>
              <a:rPr lang="en-US" sz="1600" dirty="0" smtClean="0"/>
              <a:t>zRange (Constant) – range of z axis in um [0 is totally fine]</a:t>
            </a:r>
          </a:p>
          <a:p>
            <a:r>
              <a:rPr lang="en-US" sz="2000" dirty="0" smtClean="0"/>
              <a:t>Abstract Methods</a:t>
            </a:r>
          </a:p>
          <a:p>
            <a:pPr lvl="1"/>
            <a:r>
              <a:rPr lang="en-US" sz="1600" dirty="0" smtClean="0"/>
              <a:t>move(obj,x,y,z)</a:t>
            </a:r>
          </a:p>
          <a:p>
            <a:pPr lvl="1"/>
            <a:r>
              <a:rPr lang="en-US" sz="1600" dirty="0" smtClean="0"/>
              <a:t>home(obj)</a:t>
            </a:r>
          </a:p>
          <a:p>
            <a:pPr lvl="1"/>
            <a:r>
              <a:rPr lang="en-US" sz="1600" dirty="0" smtClean="0"/>
              <a:t>abort(obj,immediate) – immediate is a boolean.  Some stages have a “nice” abort where they maintain their position knowledge and a forcefull abort where that is lost.  If you don’t implement both, that is fine, but keep in mind the GUI reflects two levels of aborting.</a:t>
            </a:r>
          </a:p>
          <a:p>
            <a:r>
              <a:rPr lang="en-US" sz="2000" dirty="0" smtClean="0"/>
              <a:t>If this happens to be a galvo or something used to also take an image, it will have a calibration that is used by CommandCenter (the same as the imaging calibration).</a:t>
            </a:r>
          </a:p>
          <a:p>
            <a:pPr lvl="1"/>
            <a:r>
              <a:rPr lang="en-US" sz="1600" dirty="0" smtClean="0"/>
              <a:t>CAUTION here.  You should call the CommandCenter version of moving stage so this calibration is never missed.</a:t>
            </a:r>
            <a:endParaRPr lang="en-US" sz="1600" dirty="0"/>
          </a:p>
        </p:txBody>
      </p:sp>
    </p:spTree>
    <p:extLst>
      <p:ext uri="{BB962C8B-B14F-4D97-AF65-F5344CB8AC3E}">
        <p14:creationId xmlns:p14="http://schemas.microsoft.com/office/powerpoint/2010/main" val="1504605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Module</a:t>
            </a:r>
            <a:endParaRPr lang="en-US" dirty="0"/>
          </a:p>
        </p:txBody>
      </p:sp>
      <p:sp>
        <p:nvSpPr>
          <p:cNvPr id="3" name="Content Placeholder 2"/>
          <p:cNvSpPr>
            <a:spLocks noGrp="1"/>
          </p:cNvSpPr>
          <p:nvPr>
            <p:ph idx="1"/>
          </p:nvPr>
        </p:nvSpPr>
        <p:spPr>
          <a:xfrm>
            <a:off x="838200" y="1825625"/>
            <a:ext cx="10515600" cy="3385004"/>
          </a:xfrm>
        </p:spPr>
        <p:txBody>
          <a:bodyPr>
            <a:normAutofit/>
          </a:bodyPr>
          <a:lstStyle/>
          <a:p>
            <a:r>
              <a:rPr lang="en-US" sz="2400" dirty="0" smtClean="0"/>
              <a:t>Anything goes!</a:t>
            </a:r>
          </a:p>
          <a:p>
            <a:r>
              <a:rPr lang="en-US" sz="2400" dirty="0" smtClean="0"/>
              <a:t>The setting method is created in the parent class, simply because it isn’t used in CommandCenter.</a:t>
            </a:r>
          </a:p>
          <a:p>
            <a:r>
              <a:rPr lang="en-US" sz="2400" dirty="0" smtClean="0"/>
              <a:t>Notes</a:t>
            </a:r>
          </a:p>
          <a:p>
            <a:pPr lvl="1"/>
            <a:r>
              <a:rPr lang="en-US" sz="2000" dirty="0" smtClean="0"/>
              <a:t>Don’t make that class be a superclass of another driver module.  Unexpected behavior can happen depending how your singleton class is implemented.</a:t>
            </a:r>
          </a:p>
          <a:p>
            <a:pPr lvl="1"/>
            <a:r>
              <a:rPr lang="en-US" sz="2000" dirty="0" smtClean="0"/>
              <a:t>If driver A requires driver B, call the singleton creator of driver B in driver A’s creation method</a:t>
            </a:r>
          </a:p>
        </p:txBody>
      </p:sp>
      <p:sp>
        <p:nvSpPr>
          <p:cNvPr id="4" name="Content Placeholder 2"/>
          <p:cNvSpPr txBox="1">
            <a:spLocks/>
          </p:cNvSpPr>
          <p:nvPr/>
        </p:nvSpPr>
        <p:spPr>
          <a:xfrm>
            <a:off x="1654630" y="5210629"/>
            <a:ext cx="5402943" cy="1262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1200" dirty="0" smtClean="0">
                <a:latin typeface="Courier New" panose="02070309020205020404" pitchFamily="49" charset="0"/>
                <a:cs typeface="Courier New" panose="02070309020205020404" pitchFamily="49" charset="0"/>
              </a:rPr>
              <a:t>methods(Access=private</a:t>
            </a:r>
            <a:r>
              <a:rPr lang="en-US" sz="1200"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function obj = </a:t>
            </a:r>
            <a:r>
              <a:rPr lang="en-US" sz="1200" dirty="0" smtClean="0">
                <a:latin typeface="Courier New" panose="02070309020205020404" pitchFamily="49" charset="0"/>
                <a:cs typeface="Courier New" panose="02070309020205020404" pitchFamily="49" charset="0"/>
              </a:rPr>
              <a:t>driverA()</a:t>
            </a:r>
            <a:endParaRPr lang="en-US" sz="12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dirty="0" smtClean="0">
                <a:latin typeface="Courier New" panose="02070309020205020404" pitchFamily="49" charset="0"/>
                <a:cs typeface="Courier New" panose="02070309020205020404" pitchFamily="49" charset="0"/>
              </a:rPr>
              <a:t>        obj.driverB = driverB.instance(singleton_id);</a:t>
            </a:r>
            <a:endParaRPr lang="en-US" sz="12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end</a:t>
            </a:r>
          </a:p>
          <a:p>
            <a:pPr marL="0" indent="0">
              <a:lnSpc>
                <a:spcPct val="120000"/>
              </a:lnSpc>
              <a:spcBef>
                <a:spcPts val="0"/>
              </a:spcBef>
              <a:buNone/>
            </a:pPr>
            <a:r>
              <a:rPr lang="en-US" sz="1200" dirty="0" smtClean="0">
                <a:latin typeface="Courier New" panose="02070309020205020404" pitchFamily="49" charset="0"/>
                <a:cs typeface="Courier New" panose="02070309020205020404" pitchFamily="49" charset="0"/>
              </a:rPr>
              <a:t>end</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9546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a:xfrm>
            <a:off x="996696" y="1690688"/>
            <a:ext cx="10515600" cy="4351338"/>
          </a:xfrm>
        </p:spPr>
        <p:txBody>
          <a:bodyPr>
            <a:normAutofit/>
          </a:bodyPr>
          <a:lstStyle/>
          <a:p>
            <a:r>
              <a:rPr lang="en-US" sz="2000" dirty="0" smtClean="0"/>
              <a:t>To make new versions, it is not good to make a subclass.  Change the class directly, and use commits with GIT to manage versions.  Rename the file to V2 if you really desire, but don’t have V2 inherit the old class!</a:t>
            </a:r>
            <a:endParaRPr lang="en-US" sz="2000" dirty="0"/>
          </a:p>
        </p:txBody>
      </p:sp>
    </p:spTree>
    <p:extLst>
      <p:ext uri="{BB962C8B-B14F-4D97-AF65-F5344CB8AC3E}">
        <p14:creationId xmlns:p14="http://schemas.microsoft.com/office/powerpoint/2010/main" val="324369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Images/Experiments</a:t>
            </a:r>
            <a:endParaRPr lang="en-US" dirty="0"/>
          </a:p>
        </p:txBody>
      </p:sp>
      <p:sp>
        <p:nvSpPr>
          <p:cNvPr id="3" name="Content Placeholder 2"/>
          <p:cNvSpPr>
            <a:spLocks noGrp="1"/>
          </p:cNvSpPr>
          <p:nvPr>
            <p:ph idx="1"/>
          </p:nvPr>
        </p:nvSpPr>
        <p:spPr>
          <a:xfrm>
            <a:off x="838200" y="1825624"/>
            <a:ext cx="10515600" cy="4933521"/>
          </a:xfrm>
        </p:spPr>
        <p:txBody>
          <a:bodyPr>
            <a:normAutofit fontScale="92500" lnSpcReduction="10000"/>
          </a:bodyPr>
          <a:lstStyle/>
          <a:p>
            <a:r>
              <a:rPr lang="en-US" sz="2000" dirty="0" smtClean="0"/>
              <a:t>Loaded autosave modules are saved after every snapshot, but not on save button.</a:t>
            </a:r>
          </a:p>
          <a:p>
            <a:r>
              <a:rPr lang="en-US" sz="2000" dirty="0" smtClean="0"/>
              <a:t>Loaded modules that have autosave set to false are only saved on save button.</a:t>
            </a:r>
          </a:p>
          <a:p>
            <a:r>
              <a:rPr lang="en-US" sz="2000" dirty="0" smtClean="0"/>
              <a:t>Before the data struct is passed to the database module, if git is present, it will add a struct element called “GitData” which specifies branch, commit id, </a:t>
            </a:r>
            <a:r>
              <a:rPr lang="en-US" sz="2000" smtClean="0"/>
              <a:t>remote repo, and err if uncommitted files.</a:t>
            </a:r>
            <a:endParaRPr lang="en-US" sz="2000" dirty="0" smtClean="0"/>
          </a:p>
          <a:p>
            <a:r>
              <a:rPr lang="en-US" sz="2000" dirty="0" smtClean="0"/>
              <a:t>Images</a:t>
            </a:r>
          </a:p>
          <a:p>
            <a:pPr lvl="1"/>
            <a:r>
              <a:rPr lang="en-US" sz="1600" dirty="0" smtClean="0"/>
              <a:t>SmartImage manages active images to integrate with stage and imager ROI.</a:t>
            </a:r>
          </a:p>
          <a:p>
            <a:pPr lvl="1"/>
            <a:r>
              <a:rPr lang="en-US" sz="1600" dirty="0" smtClean="0"/>
              <a:t>Upon save, the info part of the SmartImage is passed to the Database module.</a:t>
            </a:r>
          </a:p>
          <a:p>
            <a:pPr lvl="1"/>
            <a:r>
              <a:rPr lang="en-US" sz="1600" dirty="0" smtClean="0"/>
              <a:t>The fields of the struct (this is done in SmartImage):</a:t>
            </a:r>
          </a:p>
          <a:p>
            <a:pPr lvl="2"/>
            <a:r>
              <a:rPr lang="en-US" sz="1200" dirty="0" smtClean="0"/>
              <a:t>Image (the data array)</a:t>
            </a:r>
          </a:p>
          <a:p>
            <a:pPr lvl="2"/>
            <a:r>
              <a:rPr lang="en-US" sz="1200" dirty="0" smtClean="0"/>
              <a:t>stagePos (the global location of the stage when taken or NaN if no stage was used).</a:t>
            </a:r>
          </a:p>
          <a:p>
            <a:pPr lvl="2"/>
            <a:r>
              <a:rPr lang="en-US" sz="1200" dirty="0" smtClean="0"/>
              <a:t>Stage (cell array of stages as strings that were used when taken)</a:t>
            </a:r>
          </a:p>
          <a:p>
            <a:pPr lvl="2"/>
            <a:r>
              <a:rPr lang="en-US" sz="1200" dirty="0" smtClean="0"/>
              <a:t>realPos (the real position on the sample if QR codes are used)</a:t>
            </a:r>
          </a:p>
          <a:p>
            <a:pPr lvl="2"/>
            <a:r>
              <a:rPr lang="en-US" sz="1200" dirty="0" smtClean="0"/>
              <a:t>ROI (the x and y information of the image when taken)</a:t>
            </a:r>
          </a:p>
          <a:p>
            <a:pPr lvl="2"/>
            <a:r>
              <a:rPr lang="en-US" sz="1200" dirty="0" smtClean="0"/>
              <a:t>ModuleInfo – a structure with all the public fields of the module used to acquire the image (ignores objects).</a:t>
            </a:r>
          </a:p>
          <a:p>
            <a:r>
              <a:rPr lang="en-US" sz="2000" dirty="0" smtClean="0"/>
              <a:t>Experiments</a:t>
            </a:r>
          </a:p>
          <a:p>
            <a:pPr lvl="1"/>
            <a:r>
              <a:rPr lang="en-US" sz="1600" dirty="0" smtClean="0"/>
              <a:t>CommandCenter queries your experiment module for data after an experiment finishes without being aborted.  Whatever is returned from this function call is passed to the database module.  All important parameters should be included in the structure returned by your module.</a:t>
            </a:r>
            <a:endParaRPr lang="en-US" sz="1200" dirty="0"/>
          </a:p>
        </p:txBody>
      </p:sp>
    </p:spTree>
    <p:extLst>
      <p:ext uri="{BB962C8B-B14F-4D97-AF65-F5344CB8AC3E}">
        <p14:creationId xmlns:p14="http://schemas.microsoft.com/office/powerpoint/2010/main" val="3611956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features</a:t>
            </a:r>
            <a:endParaRPr lang="en-US" dirty="0"/>
          </a:p>
        </p:txBody>
      </p:sp>
      <p:sp>
        <p:nvSpPr>
          <p:cNvPr id="3" name="Content Placeholder 2"/>
          <p:cNvSpPr>
            <a:spLocks noGrp="1"/>
          </p:cNvSpPr>
          <p:nvPr>
            <p:ph idx="1"/>
          </p:nvPr>
        </p:nvSpPr>
        <p:spPr/>
        <p:txBody>
          <a:bodyPr>
            <a:normAutofit/>
          </a:bodyPr>
          <a:lstStyle/>
          <a:p>
            <a:r>
              <a:rPr lang="en-US" sz="2000" dirty="0" smtClean="0"/>
              <a:t>Stage visualization</a:t>
            </a:r>
          </a:p>
          <a:p>
            <a:pPr lvl="1"/>
            <a:r>
              <a:rPr lang="en-US" sz="1800" dirty="0" smtClean="0"/>
              <a:t>The stage visualizer opens a new figure with a 3D model showing each of your stage bounds, and the current position.  The semi-transparent plane shows current z plane.</a:t>
            </a:r>
          </a:p>
          <a:p>
            <a:pPr lvl="1"/>
            <a:r>
              <a:rPr lang="en-US" sz="1800" dirty="0" smtClean="0"/>
              <a:t>The camera will always be trained on the current position.  You can rotate the field of view by dragging. </a:t>
            </a:r>
          </a:p>
          <a:p>
            <a:pPr lvl="1"/>
            <a:r>
              <a:rPr lang="en-US" sz="1800" dirty="0" smtClean="0"/>
              <a:t>You can zoom by selcting the zoom button and dragging up or down.</a:t>
            </a:r>
          </a:p>
          <a:p>
            <a:pPr lvl="1"/>
            <a:r>
              <a:rPr lang="en-US" sz="1800" dirty="0" smtClean="0"/>
              <a:t>Provides real-position updates at </a:t>
            </a:r>
            <a:r>
              <a:rPr lang="en-US" sz="1800" smtClean="0"/>
              <a:t>10 fps.</a:t>
            </a:r>
            <a:endParaRPr lang="en-US" sz="1800" dirty="0" smtClean="0"/>
          </a:p>
          <a:p>
            <a:r>
              <a:rPr lang="en-US" sz="2000" dirty="0" smtClean="0"/>
              <a:t>SmartImage</a:t>
            </a:r>
          </a:p>
          <a:p>
            <a:pPr lvl="1"/>
            <a:r>
              <a:rPr lang="en-US" sz="1800" dirty="0" smtClean="0"/>
              <a:t>If the image was taken with the current stack of stages:</a:t>
            </a:r>
          </a:p>
          <a:p>
            <a:pPr lvl="2"/>
            <a:r>
              <a:rPr lang="en-US" sz="1600" dirty="0" smtClean="0"/>
              <a:t>Double click to jog the active stage to clicked position.</a:t>
            </a:r>
          </a:p>
          <a:p>
            <a:pPr lvl="1"/>
            <a:r>
              <a:rPr lang="en-US" sz="1800" dirty="0" smtClean="0"/>
              <a:t>Right click to pop image out or adjust brightness/contrast.</a:t>
            </a:r>
          </a:p>
          <a:p>
            <a:pPr lvl="1"/>
            <a:r>
              <a:rPr lang="en-US" sz="1800" dirty="0" smtClean="0"/>
              <a:t>Click on part of the ROI to get a context menu that allows you to change some properties of it.</a:t>
            </a:r>
          </a:p>
          <a:p>
            <a:pPr lvl="2"/>
            <a:r>
              <a:rPr lang="en-US" sz="1400" dirty="0" smtClean="0"/>
              <a:t>This also allows you to have the ROI be relative to the coordiantes of the current image, or reflect the actual position it is currently set to.</a:t>
            </a:r>
            <a:endParaRPr lang="en-US" sz="1400" dirty="0"/>
          </a:p>
        </p:txBody>
      </p:sp>
    </p:spTree>
    <p:extLst>
      <p:ext uri="{BB962C8B-B14F-4D97-AF65-F5344CB8AC3E}">
        <p14:creationId xmlns:p14="http://schemas.microsoft.com/office/powerpoint/2010/main" val="2196777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 Technical Info (home of modules)</a:t>
            </a:r>
            <a:endParaRPr lang="en-US" dirty="0"/>
          </a:p>
        </p:txBody>
      </p:sp>
      <p:sp>
        <p:nvSpPr>
          <p:cNvPr id="4" name="Text Placeholder 3"/>
          <p:cNvSpPr>
            <a:spLocks noGrp="1"/>
          </p:cNvSpPr>
          <p:nvPr>
            <p:ph idx="1"/>
          </p:nvPr>
        </p:nvSpPr>
        <p:spPr>
          <a:xfrm>
            <a:off x="838200" y="1825625"/>
            <a:ext cx="8991600" cy="4351338"/>
          </a:xfrm>
        </p:spPr>
        <p:txBody>
          <a:bodyPr>
            <a:normAutofit fontScale="70000" lnSpcReduction="20000"/>
          </a:bodyPr>
          <a:lstStyle/>
          <a:p>
            <a:pPr marL="285750" indent="-285750">
              <a:buFont typeface="Arial" panose="020B0604020202020204" pitchFamily="34" charset="0"/>
              <a:buChar char="•"/>
            </a:pPr>
            <a:r>
              <a:rPr lang="en-US" dirty="0" smtClean="0"/>
              <a:t>Public Properties</a:t>
            </a:r>
          </a:p>
          <a:p>
            <a:pPr marL="742950" lvl="1" indent="-285750">
              <a:buFont typeface="Arial" panose="020B0604020202020204" pitchFamily="34" charset="0"/>
              <a:buChar char="•"/>
            </a:pPr>
            <a:r>
              <a:rPr lang="en-US" dirty="0" smtClean="0"/>
              <a:t>Modules: cell array of loaded module objects.</a:t>
            </a:r>
          </a:p>
          <a:p>
            <a:pPr marL="742950" lvl="1" indent="-285750">
              <a:buFont typeface="Arial" panose="020B0604020202020204" pitchFamily="34" charset="0"/>
              <a:buChar char="•"/>
            </a:pPr>
            <a:r>
              <a:rPr lang="en-US" dirty="0" smtClean="0"/>
              <a:t>Active_module: handle to actively selected module in GUI</a:t>
            </a:r>
            <a:endParaRPr lang="en-US" dirty="0"/>
          </a:p>
          <a:p>
            <a:pPr marL="285750" indent="-285750">
              <a:buFont typeface="Arial" panose="020B0604020202020204" pitchFamily="34" charset="0"/>
              <a:buChar char="•"/>
            </a:pPr>
            <a:r>
              <a:rPr lang="en-US" dirty="0" smtClean="0"/>
              <a:t>Under the Hood Properties</a:t>
            </a:r>
          </a:p>
          <a:p>
            <a:pPr marL="742950" lvl="1" indent="-285750">
              <a:buFont typeface="Arial" panose="020B0604020202020204" pitchFamily="34" charset="0"/>
              <a:buChar char="•"/>
            </a:pPr>
            <a:r>
              <a:rPr lang="en-US" dirty="0" smtClean="0"/>
              <a:t>Single or many modules allowed</a:t>
            </a:r>
          </a:p>
          <a:p>
            <a:pPr marL="742950" lvl="1" indent="-285750">
              <a:buFont typeface="Arial" panose="020B0604020202020204" pitchFamily="34" charset="0"/>
              <a:buChar char="•"/>
            </a:pPr>
            <a:r>
              <a:rPr lang="en-US" dirty="0" smtClean="0"/>
              <a:t>Many handles to GUI elements, categorized to important groups.</a:t>
            </a:r>
          </a:p>
          <a:p>
            <a:pPr marL="742950" lvl="1" indent="-285750">
              <a:buFont typeface="Arial" panose="020B0604020202020204" pitchFamily="34" charset="0"/>
              <a:buChar char="•"/>
            </a:pPr>
            <a:r>
              <a:rPr lang="en-US" dirty="0" smtClean="0"/>
              <a:t>Handful of GUI elements “frozen_state”</a:t>
            </a:r>
          </a:p>
          <a:p>
            <a:pPr marL="742950" lvl="1" indent="-285750">
              <a:buFont typeface="Arial" panose="020B0604020202020204" pitchFamily="34" charset="0"/>
              <a:buChar char="•"/>
            </a:pPr>
            <a:r>
              <a:rPr lang="en-US" dirty="0" smtClean="0"/>
              <a:t>Many listeners making sure consistency is maintained at all times.</a:t>
            </a:r>
          </a:p>
          <a:p>
            <a:pPr marL="285750" indent="-285750">
              <a:buFont typeface="Arial" panose="020B0604020202020204" pitchFamily="34" charset="0"/>
              <a:buChar char="•"/>
            </a:pPr>
            <a:r>
              <a:rPr lang="en-US" dirty="0" smtClean="0"/>
              <a:t>Events (Observable properties)</a:t>
            </a:r>
          </a:p>
          <a:p>
            <a:pPr marL="742950" lvl="1" indent="-285750">
              <a:buFont typeface="Arial" panose="020B0604020202020204" pitchFamily="34" charset="0"/>
              <a:buChar char="•"/>
            </a:pPr>
            <a:r>
              <a:rPr lang="en-US" dirty="0" smtClean="0"/>
              <a:t>Modules has been set</a:t>
            </a:r>
          </a:p>
          <a:p>
            <a:pPr marL="742950" lvl="1" indent="-285750">
              <a:buFont typeface="Arial" panose="020B0604020202020204" pitchFamily="34" charset="0"/>
              <a:buChar char="•"/>
            </a:pPr>
            <a:r>
              <a:rPr lang="en-US" dirty="0" smtClean="0"/>
              <a:t>Active_module has been </a:t>
            </a:r>
            <a:r>
              <a:rPr lang="en-US" i="1" dirty="0" smtClean="0"/>
              <a:t>modfied</a:t>
            </a:r>
          </a:p>
          <a:p>
            <a:pPr marL="285750" indent="-285750"/>
            <a:r>
              <a:rPr lang="en-US" dirty="0" smtClean="0"/>
              <a:t>Methods</a:t>
            </a:r>
          </a:p>
          <a:p>
            <a:pPr marL="742950" lvl="1" indent="-285750"/>
            <a:r>
              <a:rPr lang="en-US" dirty="0" smtClean="0"/>
              <a:t>Getting/finding modules by string</a:t>
            </a:r>
          </a:p>
          <a:p>
            <a:pPr marL="742950" lvl="1" indent="-285750"/>
            <a:r>
              <a:rPr lang="en-US" dirty="0" smtClean="0"/>
              <a:t>Enable/disable GUI elements</a:t>
            </a:r>
          </a:p>
          <a:p>
            <a:pPr marL="742950" lvl="1" indent="-285750"/>
            <a:r>
              <a:rPr lang="en-US" dirty="0" smtClean="0"/>
              <a:t>Finding modules in folders</a:t>
            </a:r>
          </a:p>
          <a:p>
            <a:pPr marL="742950" lvl="1" indent="-285750"/>
            <a:r>
              <a:rPr lang="en-US" dirty="0" smtClean="0"/>
              <a:t>Creating/destroying modules and checking upon creating for correctness</a:t>
            </a:r>
          </a:p>
          <a:p>
            <a:pPr marL="742950" lvl="1"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643153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Singleton Class</a:t>
            </a:r>
            <a:endParaRPr lang="en-US" dirty="0"/>
          </a:p>
        </p:txBody>
      </p:sp>
      <p:sp>
        <p:nvSpPr>
          <p:cNvPr id="3" name="Content Placeholder 2"/>
          <p:cNvSpPr>
            <a:spLocks noGrp="1"/>
          </p:cNvSpPr>
          <p:nvPr>
            <p:ph idx="1"/>
          </p:nvPr>
        </p:nvSpPr>
        <p:spPr>
          <a:xfrm>
            <a:off x="838200" y="1825625"/>
            <a:ext cx="10515600" cy="4519516"/>
          </a:xfrm>
        </p:spPr>
        <p:txBody>
          <a:bodyPr>
            <a:normAutofit/>
          </a:bodyPr>
          <a:lstStyle/>
          <a:p>
            <a:r>
              <a:rPr lang="en-US" sz="2000" dirty="0" smtClean="0"/>
              <a:t>All module parents are members of the singleton class, thus all of your classes inherit the singleton class as well.</a:t>
            </a:r>
          </a:p>
          <a:p>
            <a:r>
              <a:rPr lang="en-US" sz="2000" dirty="0" smtClean="0"/>
              <a:t>It walks through the stack on creation to find its child and does some tests to ensure some singleton properties.</a:t>
            </a:r>
          </a:p>
          <a:p>
            <a:r>
              <a:rPr lang="en-US" sz="2000" dirty="0" smtClean="0"/>
              <a:t>There are two ways to implement your class.  One way is to ensure only one instance at all times.  The other, is to give each instance an singleton_id, and ensure that only one singleton_id exists at all times.</a:t>
            </a:r>
          </a:p>
          <a:p>
            <a:pPr lvl="1"/>
            <a:r>
              <a:rPr lang="en-US" sz="1600" dirty="0" smtClean="0"/>
              <a:t>Using a singleton_id requires creation with an argument.  This will only work for driver modules.</a:t>
            </a:r>
          </a:p>
          <a:p>
            <a:r>
              <a:rPr lang="en-US" sz="2000" dirty="0" smtClean="0"/>
              <a:t>See examples on next slide.</a:t>
            </a:r>
          </a:p>
          <a:p>
            <a:pPr lvl="1"/>
            <a:r>
              <a:rPr lang="en-US" sz="1600" dirty="0" smtClean="0"/>
              <a:t>mlock is necessary to keep that function in memory (so Persistent works correctly).  The side-effect is that it keeps the whole file in memory.  A superclass destructor attempts to remove the locked file from memory upon destroying, but this doesn’t work all of the time.</a:t>
            </a:r>
          </a:p>
          <a:p>
            <a:pPr lvl="2"/>
            <a:r>
              <a:rPr lang="en-US" sz="1200" dirty="0" smtClean="0"/>
              <a:t>If you would like to change something while CommandCenter is running, you have two options.  You could uncheck and then recheck the module to hopefully destroy and re-create it.  Or, move the instnace function to a separate file using the @class folder notation.  You will need to specify the sginature of the functino in the static methods portion of the code still!  You can also separate other functions in this manner and work on them without having to reload the module.</a:t>
            </a:r>
          </a:p>
          <a:p>
            <a:pPr lvl="1"/>
            <a:endParaRPr lang="en-US" sz="1600" dirty="0"/>
          </a:p>
        </p:txBody>
      </p:sp>
    </p:spTree>
    <p:extLst>
      <p:ext uri="{BB962C8B-B14F-4D97-AF65-F5344CB8AC3E}">
        <p14:creationId xmlns:p14="http://schemas.microsoft.com/office/powerpoint/2010/main" val="3680182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75773" y="832754"/>
            <a:ext cx="5402943" cy="5872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Method 1 (No singleton_id)</a:t>
            </a:r>
          </a:p>
          <a:p>
            <a:pPr marL="0" indent="0">
              <a:buNone/>
            </a:pPr>
            <a:endParaRPr lang="en-US" sz="2000" dirty="0" smtClean="0"/>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methods(Access=protected)</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function obj = </a:t>
            </a:r>
            <a:r>
              <a:rPr lang="en-US" sz="1100" dirty="0" smtClean="0">
                <a:latin typeface="Courier New" panose="02070309020205020404" pitchFamily="49" charset="0"/>
                <a:cs typeface="Courier New" panose="02070309020205020404" pitchFamily="49" charset="0"/>
              </a:rPr>
              <a:t>Class()</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end</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end</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methods(Static</a:t>
            </a:r>
            <a:r>
              <a:rPr lang="en-US" sz="1100"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function obj = instance</a:t>
            </a:r>
            <a:r>
              <a:rPr lang="en-US" sz="1100" dirty="0" smtClean="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mlock;</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persistent Object</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if isempty(Object) || ~isvalid(Object)</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Object = </a:t>
            </a:r>
            <a:r>
              <a:rPr lang="en-US" sz="1100" dirty="0" smtClean="0">
                <a:latin typeface="Courier New" panose="02070309020205020404" pitchFamily="49" charset="0"/>
                <a:cs typeface="Courier New" panose="02070309020205020404" pitchFamily="49" charset="0"/>
              </a:rPr>
              <a:t>Class();</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end</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obj = Object;</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end</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end</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methods</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end</a:t>
            </a:r>
          </a:p>
        </p:txBody>
      </p:sp>
      <p:sp>
        <p:nvSpPr>
          <p:cNvPr id="6" name="Content Placeholder 2"/>
          <p:cNvSpPr txBox="1">
            <a:spLocks/>
          </p:cNvSpPr>
          <p:nvPr/>
        </p:nvSpPr>
        <p:spPr>
          <a:xfrm>
            <a:off x="4749800" y="832755"/>
            <a:ext cx="7353299" cy="60252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Method 2 (With singleton_id)</a:t>
            </a:r>
          </a:p>
          <a:p>
            <a:pPr marL="0" indent="0">
              <a:buNone/>
            </a:pPr>
            <a:endParaRPr lang="en-US" sz="2000" dirty="0" smtClean="0"/>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methods(Access=protected)</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function obj = </a:t>
            </a:r>
            <a:r>
              <a:rPr lang="en-US" sz="1100" dirty="0" smtClean="0">
                <a:latin typeface="Courier New" panose="02070309020205020404" pitchFamily="49" charset="0"/>
                <a:cs typeface="Courier New" panose="02070309020205020404" pitchFamily="49" charset="0"/>
              </a:rPr>
              <a:t>Class(id)</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end</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end</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methods(Static</a:t>
            </a:r>
            <a:r>
              <a:rPr lang="en-US" sz="1100"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function obj = </a:t>
            </a:r>
            <a:r>
              <a:rPr lang="en-US" sz="1100" dirty="0" smtClean="0">
                <a:latin typeface="Courier New" panose="02070309020205020404" pitchFamily="49" charset="0"/>
                <a:cs typeface="Courier New" panose="02070309020205020404" pitchFamily="49" charset="0"/>
              </a:rPr>
              <a:t>instance(id)</a:t>
            </a:r>
          </a:p>
          <a:p>
            <a:pPr marL="0" indent="0">
              <a:lnSpc>
                <a:spcPct val="120000"/>
              </a:lnSpc>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mlock;</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persistent </a:t>
            </a:r>
            <a:r>
              <a:rPr lang="en-US" sz="1100" dirty="0" smtClean="0">
                <a:latin typeface="Courier New" panose="02070309020205020404" pitchFamily="49" charset="0"/>
                <a:cs typeface="Courier New" panose="02070309020205020404" pitchFamily="49" charset="0"/>
              </a:rPr>
              <a:t>Objects</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if isempty(Objects)</a:t>
            </a:r>
          </a:p>
          <a:p>
            <a:pPr marL="0" indent="0">
              <a:lnSpc>
                <a:spcPct val="120000"/>
              </a:lnSpc>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Objects = Class.empty(1,0);</a:t>
            </a:r>
          </a:p>
          <a:p>
            <a:pPr marL="0" indent="0">
              <a:lnSpc>
                <a:spcPct val="120000"/>
              </a:lnSpc>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end</a:t>
            </a:r>
          </a:p>
          <a:p>
            <a:pPr marL="0" indent="0">
              <a:lnSpc>
                <a:spcPct val="120000"/>
              </a:lnSpc>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for i = 1:numel(Objects)</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if isvalid(Objects(i))%%isequal(id,Objects(i).singleton_id)</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obj = Objects(i);</a:t>
            </a:r>
          </a:p>
          <a:p>
            <a:pPr marL="0" indent="0">
              <a:lnSpc>
                <a:spcPct val="120000"/>
              </a:lnSpc>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return</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end</a:t>
            </a:r>
          </a:p>
          <a:p>
            <a:pPr marL="0" indent="0">
              <a:lnSpc>
                <a:spcPct val="120000"/>
              </a:lnSpc>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end</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obj = </a:t>
            </a:r>
            <a:r>
              <a:rPr lang="en-US" sz="1100" dirty="0" smtClean="0">
                <a:latin typeface="Courier New" panose="02070309020205020404" pitchFamily="49" charset="0"/>
                <a:cs typeface="Courier New" panose="02070309020205020404" pitchFamily="49" charset="0"/>
              </a:rPr>
              <a:t>Class(id);</a:t>
            </a:r>
          </a:p>
          <a:p>
            <a:pPr marL="0" indent="0">
              <a:lnSpc>
                <a:spcPct val="120000"/>
              </a:lnSpc>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obj.singleton_id = id;</a:t>
            </a:r>
          </a:p>
          <a:p>
            <a:pPr marL="0" indent="0">
              <a:lnSpc>
                <a:spcPct val="120000"/>
              </a:lnSpc>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Objects(end+1) = obj;</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end</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end</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methods</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end</a:t>
            </a:r>
          </a:p>
        </p:txBody>
      </p:sp>
      <p:cxnSp>
        <p:nvCxnSpPr>
          <p:cNvPr id="8" name="Straight Arrow Connector 7"/>
          <p:cNvCxnSpPr/>
          <p:nvPr/>
        </p:nvCxnSpPr>
        <p:spPr>
          <a:xfrm flipH="1">
            <a:off x="7129849" y="1587500"/>
            <a:ext cx="1366451" cy="93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20793" y="1042768"/>
            <a:ext cx="3263900" cy="1477328"/>
          </a:xfrm>
          <a:prstGeom prst="rect">
            <a:avLst/>
          </a:prstGeom>
          <a:noFill/>
        </p:spPr>
        <p:txBody>
          <a:bodyPr wrap="square" rtlCol="0">
            <a:spAutoFit/>
          </a:bodyPr>
          <a:lstStyle/>
          <a:p>
            <a:r>
              <a:rPr lang="en-US" dirty="0" smtClean="0"/>
              <a:t>Important, so you can’t accidentally call this from the command line.  Not private, so we can still work with this as a superclass.</a:t>
            </a:r>
            <a:endParaRPr lang="en-US" dirty="0"/>
          </a:p>
        </p:txBody>
      </p:sp>
      <p:cxnSp>
        <p:nvCxnSpPr>
          <p:cNvPr id="11" name="Straight Arrow Connector 10"/>
          <p:cNvCxnSpPr/>
          <p:nvPr/>
        </p:nvCxnSpPr>
        <p:spPr>
          <a:xfrm flipH="1" flipV="1">
            <a:off x="7323151" y="3274841"/>
            <a:ext cx="1399430" cy="9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789198" y="3117704"/>
            <a:ext cx="2931886" cy="646331"/>
          </a:xfrm>
          <a:prstGeom prst="rect">
            <a:avLst/>
          </a:prstGeom>
          <a:noFill/>
        </p:spPr>
        <p:txBody>
          <a:bodyPr wrap="square" rtlCol="0">
            <a:spAutoFit/>
          </a:bodyPr>
          <a:lstStyle/>
          <a:p>
            <a:r>
              <a:rPr lang="en-US" dirty="0" smtClean="0"/>
              <a:t>Objects persists between function calls</a:t>
            </a:r>
            <a:endParaRPr lang="en-US" dirty="0"/>
          </a:p>
        </p:txBody>
      </p:sp>
      <p:cxnSp>
        <p:nvCxnSpPr>
          <p:cNvPr id="15" name="Straight Arrow Connector 14"/>
          <p:cNvCxnSpPr/>
          <p:nvPr/>
        </p:nvCxnSpPr>
        <p:spPr>
          <a:xfrm flipH="1">
            <a:off x="6742706" y="2789364"/>
            <a:ext cx="1913260" cy="313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686800" y="2660800"/>
            <a:ext cx="2931886" cy="369332"/>
          </a:xfrm>
          <a:prstGeom prst="rect">
            <a:avLst/>
          </a:prstGeom>
          <a:noFill/>
        </p:spPr>
        <p:txBody>
          <a:bodyPr wrap="square" rtlCol="0">
            <a:spAutoFit/>
          </a:bodyPr>
          <a:lstStyle/>
          <a:p>
            <a:r>
              <a:rPr lang="en-US" dirty="0" smtClean="0"/>
              <a:t>Keeps this file in memory.</a:t>
            </a:r>
            <a:endParaRPr lang="en-US" dirty="0"/>
          </a:p>
        </p:txBody>
      </p:sp>
    </p:spTree>
    <p:extLst>
      <p:ext uri="{BB962C8B-B14F-4D97-AF65-F5344CB8AC3E}">
        <p14:creationId xmlns:p14="http://schemas.microsoft.com/office/powerpoint/2010/main" val="816476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Module Classes</a:t>
            </a:r>
            <a:endParaRPr lang="en-US" dirty="0"/>
          </a:p>
        </p:txBody>
      </p:sp>
      <p:sp>
        <p:nvSpPr>
          <p:cNvPr id="3" name="Content Placeholder 2"/>
          <p:cNvSpPr>
            <a:spLocks noGrp="1"/>
          </p:cNvSpPr>
          <p:nvPr>
            <p:ph idx="1"/>
          </p:nvPr>
        </p:nvSpPr>
        <p:spPr>
          <a:xfrm>
            <a:off x="838200" y="1825624"/>
            <a:ext cx="10515600" cy="5032376"/>
          </a:xfrm>
        </p:spPr>
        <p:txBody>
          <a:bodyPr>
            <a:normAutofit lnSpcReduction="10000"/>
          </a:bodyPr>
          <a:lstStyle/>
          <a:p>
            <a:r>
              <a:rPr lang="en-US" sz="2000" dirty="0" smtClean="0"/>
              <a:t>All module classes are Singleton (only drivers should invoke singleton_id)</a:t>
            </a:r>
          </a:p>
          <a:p>
            <a:r>
              <a:rPr lang="en-US" sz="2000" dirty="0" smtClean="0"/>
              <a:t>These are the parents of all modules you use</a:t>
            </a:r>
          </a:p>
          <a:p>
            <a:pPr lvl="2"/>
            <a:r>
              <a:rPr lang="en-US" sz="1600" dirty="0" smtClean="0"/>
              <a:t>Experiment		Imaging</a:t>
            </a:r>
          </a:p>
          <a:p>
            <a:pPr lvl="2"/>
            <a:r>
              <a:rPr lang="en-US" sz="1600" dirty="0" smtClean="0"/>
              <a:t>Database		Sources</a:t>
            </a:r>
          </a:p>
          <a:p>
            <a:pPr lvl="2"/>
            <a:r>
              <a:rPr lang="en-US" sz="1600" dirty="0" smtClean="0"/>
              <a:t>Stages			Drivers</a:t>
            </a:r>
          </a:p>
          <a:p>
            <a:r>
              <a:rPr lang="en-US" sz="2000" dirty="0" smtClean="0"/>
              <a:t>They will do some under-the-hood stuff that all modules of that type should be doing, so you don’t have to worry about that.</a:t>
            </a:r>
          </a:p>
          <a:p>
            <a:pPr lvl="2"/>
            <a:r>
              <a:rPr lang="en-US" sz="1600" dirty="0" smtClean="0"/>
              <a:t>For example, the Imaging module takes care of creating the calibration property and loading/saving it upon creation/destruction.</a:t>
            </a:r>
          </a:p>
          <a:p>
            <a:r>
              <a:rPr lang="en-US" sz="2000" dirty="0" smtClean="0"/>
              <a:t>They specify abstract properties and methods.</a:t>
            </a:r>
          </a:p>
          <a:p>
            <a:pPr lvl="2"/>
            <a:r>
              <a:rPr lang="en-US" sz="1400" dirty="0" smtClean="0"/>
              <a:t>Your module classes must create these methods, or an error will occur on creation.</a:t>
            </a:r>
          </a:p>
          <a:p>
            <a:pPr lvl="2"/>
            <a:r>
              <a:rPr lang="en-US" sz="1400" dirty="0" smtClean="0"/>
              <a:t>They must have the same Access permissions as specified in abstract classes.  This is mainly only important when it comes to the SetObservable permission, so CommandCenter can monitor that property.</a:t>
            </a:r>
            <a:endParaRPr lang="en-US" sz="1000" dirty="0"/>
          </a:p>
          <a:p>
            <a:r>
              <a:rPr lang="en-US" sz="2000" dirty="0" smtClean="0"/>
              <a:t>To hide the module from the GUI, make sure the filename ends with “_</a:t>
            </a:r>
            <a:r>
              <a:rPr lang="en-US" sz="2000" smtClean="0"/>
              <a:t>invisible” or has an invisible constant property that is not false (can be empty).</a:t>
            </a:r>
            <a:endParaRPr lang="en-US" sz="2000" dirty="0" smtClean="0"/>
          </a:p>
          <a:p>
            <a:r>
              <a:rPr lang="en-US" sz="2000" dirty="0" smtClean="0"/>
              <a:t>Note: module-specific data is saved in prefs using the full package explicit name, where periods are replaced by underscores.  You can make nested packages within the module package folders.</a:t>
            </a:r>
          </a:p>
        </p:txBody>
      </p:sp>
    </p:spTree>
    <p:extLst>
      <p:ext uri="{BB962C8B-B14F-4D97-AF65-F5344CB8AC3E}">
        <p14:creationId xmlns:p14="http://schemas.microsoft.com/office/powerpoint/2010/main" val="836871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Custom GUI Settings and long-term memory</a:t>
            </a:r>
            <a:endParaRPr lang="en-US" dirty="0"/>
          </a:p>
        </p:txBody>
      </p:sp>
      <p:sp>
        <p:nvSpPr>
          <p:cNvPr id="3" name="Content Placeholder 2"/>
          <p:cNvSpPr>
            <a:spLocks noGrp="1"/>
          </p:cNvSpPr>
          <p:nvPr>
            <p:ph idx="1"/>
          </p:nvPr>
        </p:nvSpPr>
        <p:spPr>
          <a:xfrm>
            <a:off x="838200" y="1825622"/>
            <a:ext cx="10515600" cy="4280979"/>
          </a:xfrm>
        </p:spPr>
        <p:txBody>
          <a:bodyPr>
            <a:normAutofit/>
          </a:bodyPr>
          <a:lstStyle/>
          <a:p>
            <a:r>
              <a:rPr lang="en-US" sz="2000" dirty="0" smtClean="0"/>
              <a:t>Every module has one additional method:</a:t>
            </a:r>
          </a:p>
          <a:p>
            <a:pPr lvl="1"/>
            <a:r>
              <a:rPr lang="en-US" sz="1800" dirty="0" smtClean="0"/>
              <a:t>settings(obj,panelH)</a:t>
            </a:r>
          </a:p>
          <a:p>
            <a:pPr lvl="2"/>
            <a:r>
              <a:rPr lang="en-US" sz="1600" dirty="0" smtClean="0"/>
              <a:t>panelH is the handle to a panel object that is checked and rendered by CommandCenter.</a:t>
            </a:r>
          </a:p>
          <a:p>
            <a:pPr lvl="2"/>
            <a:r>
              <a:rPr lang="en-US" sz="1600" dirty="0" smtClean="0"/>
              <a:t>You should add any GUI elements that you want to it.  Their callbacks should live in the module, and be callable by an outside source (e.g. don’t make Access=private).</a:t>
            </a:r>
          </a:p>
          <a:p>
            <a:pPr lvl="3"/>
            <a:r>
              <a:rPr lang="en-US" sz="1400" dirty="0" smtClean="0"/>
              <a:t>If the callback goes to a property object method, it will not work.  Just wrap that method in the module with the settings.</a:t>
            </a:r>
          </a:p>
          <a:p>
            <a:r>
              <a:rPr lang="en-US" sz="2000" dirty="0" smtClean="0"/>
              <a:t>Every module has an optional property “prefs”.  If defined, upon destruction, it will save all the class properties that are listed in “prefs”.  Note, the properties listed must be public (they can be hidden though).</a:t>
            </a:r>
          </a:p>
          <a:p>
            <a:pPr lvl="1"/>
            <a:r>
              <a:rPr lang="en-US" sz="1600" dirty="0" smtClean="0"/>
              <a:t>prefs can be loaded anytime by calling obj.loadPrefs.  This should probably be done in the constructor.</a:t>
            </a:r>
          </a:p>
          <a:p>
            <a:pPr lvl="1"/>
            <a:r>
              <a:rPr lang="en-US" sz="1600" dirty="0" smtClean="0"/>
              <a:t>Errors will be supressed to warnings.</a:t>
            </a:r>
            <a:endParaRPr lang="en-US" sz="1200" dirty="0"/>
          </a:p>
          <a:p>
            <a:r>
              <a:rPr lang="en-US" sz="2000" dirty="0" smtClean="0"/>
              <a:t>All modules have a protected logger property.  This allows users to log custom events if desired.  Note, managers do some logging as well, so it might be redundant – one exception is the stage manager, which does not do any logging of movements.</a:t>
            </a:r>
          </a:p>
        </p:txBody>
      </p:sp>
    </p:spTree>
    <p:extLst>
      <p:ext uri="{BB962C8B-B14F-4D97-AF65-F5344CB8AC3E}">
        <p14:creationId xmlns:p14="http://schemas.microsoft.com/office/powerpoint/2010/main" val="1731313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Settings (Cont.)</a:t>
            </a:r>
            <a:endParaRPr lang="en-US" dirty="0"/>
          </a:p>
        </p:txBody>
      </p:sp>
      <p:sp>
        <p:nvSpPr>
          <p:cNvPr id="3" name="Content Placeholder 2"/>
          <p:cNvSpPr>
            <a:spLocks noGrp="1"/>
          </p:cNvSpPr>
          <p:nvPr>
            <p:ph idx="1"/>
          </p:nvPr>
        </p:nvSpPr>
        <p:spPr>
          <a:xfrm>
            <a:off x="671947" y="1555668"/>
            <a:ext cx="11353800" cy="5302332"/>
          </a:xfrm>
        </p:spPr>
        <p:txBody>
          <a:bodyPr>
            <a:normAutofit fontScale="92500"/>
          </a:bodyPr>
          <a:lstStyle/>
          <a:p>
            <a:r>
              <a:rPr lang="en-US" sz="2000" dirty="0" smtClean="0"/>
              <a:t>This method is defined in the Base.Module class which is inherited.  The user can certainly overwrite it to provide more custom functionality.  It can also be called and will return handles.</a:t>
            </a:r>
          </a:p>
          <a:p>
            <a:r>
              <a:rPr lang="en-US" sz="2000" dirty="0" smtClean="0"/>
              <a:t>The other option is to use the default </a:t>
            </a:r>
            <a:r>
              <a:rPr lang="en-US" sz="2000" dirty="0" smtClean="0"/>
              <a:t>functionality </a:t>
            </a:r>
            <a:r>
              <a:rPr lang="en-US" sz="2000" dirty="0" smtClean="0"/>
              <a:t>(note any </a:t>
            </a:r>
            <a:r>
              <a:rPr lang="en-US" sz="2000" dirty="0" err="1" smtClean="0"/>
              <a:t>prefs</a:t>
            </a:r>
            <a:r>
              <a:rPr lang="en-US" sz="2000" dirty="0" smtClean="0"/>
              <a:t> used have to be </a:t>
            </a:r>
            <a:r>
              <a:rPr lang="en-US" sz="2000" dirty="0" smtClean="0"/>
              <a:t>accessible outside the class):</a:t>
            </a:r>
            <a:endParaRPr lang="en-US" sz="1600" dirty="0" smtClean="0"/>
          </a:p>
          <a:p>
            <a:pPr lvl="1"/>
            <a:r>
              <a:rPr lang="en-US" sz="1600" dirty="0" smtClean="0"/>
              <a:t>This will look for </a:t>
            </a:r>
            <a:r>
              <a:rPr lang="en-US" sz="1600" dirty="0" err="1" smtClean="0"/>
              <a:t>prefs</a:t>
            </a:r>
            <a:r>
              <a:rPr lang="en-US" sz="1600" dirty="0" smtClean="0"/>
              <a:t>, but can be overridden by </a:t>
            </a:r>
            <a:r>
              <a:rPr lang="en-US" sz="1600" dirty="0" err="1" smtClean="0"/>
              <a:t>show_prefs</a:t>
            </a:r>
            <a:r>
              <a:rPr lang="en-US" sz="1600" dirty="0" smtClean="0"/>
              <a:t>.  This is the order they will be displayed as well.</a:t>
            </a:r>
          </a:p>
          <a:p>
            <a:pPr lvl="1"/>
            <a:r>
              <a:rPr lang="en-US" sz="1600" dirty="0" smtClean="0"/>
              <a:t>The name in the GUI will be the name of property with underscores replaced as spaces.</a:t>
            </a:r>
          </a:p>
          <a:p>
            <a:pPr lvl="1"/>
            <a:r>
              <a:rPr lang="en-US" sz="1600" dirty="0" smtClean="0"/>
              <a:t>If a default value is specified, it will try and choose the best UI input type</a:t>
            </a:r>
          </a:p>
          <a:p>
            <a:pPr lvl="1"/>
            <a:r>
              <a:rPr lang="en-US" sz="1600" dirty="0" smtClean="0"/>
              <a:t>If no default value is specified, it will use a string.  Knowing this, you can use the set.property method to cast to appropriate type.</a:t>
            </a:r>
          </a:p>
          <a:p>
            <a:pPr lvl="1"/>
            <a:r>
              <a:rPr lang="en-US" sz="1600" dirty="0" smtClean="0"/>
              <a:t>If the default value is a cell array </a:t>
            </a:r>
            <a:r>
              <a:rPr lang="mr-IN" sz="1600" dirty="0" smtClean="0"/>
              <a:t>–</a:t>
            </a:r>
            <a:r>
              <a:rPr lang="en-US" sz="1600" dirty="0" smtClean="0"/>
              <a:t> it will assume this means multiple choice.  If no choice has been selected when settings are initialized, it will default to first value</a:t>
            </a:r>
            <a:r>
              <a:rPr lang="en-US" sz="1600" dirty="0" smtClean="0"/>
              <a:t>.</a:t>
            </a:r>
          </a:p>
          <a:p>
            <a:pPr lvl="1"/>
            <a:r>
              <a:rPr lang="en-US" sz="1600" dirty="0" smtClean="0"/>
              <a:t>If the default value is a function handle </a:t>
            </a:r>
            <a:r>
              <a:rPr lang="mr-IN" sz="1600" dirty="0" smtClean="0"/>
              <a:t>–</a:t>
            </a:r>
            <a:r>
              <a:rPr lang="en-US" sz="1600" dirty="0" smtClean="0"/>
              <a:t> it will assume this means multiple choice. The function will be called to get the options.  This function should take no inputs, and return a cell array with char/numeric.</a:t>
            </a:r>
            <a:endParaRPr lang="en-US" sz="1600" dirty="0"/>
          </a:p>
          <a:p>
            <a:pPr lvl="1"/>
            <a:r>
              <a:rPr lang="en-US" sz="1600" dirty="0" smtClean="0"/>
              <a:t>It will use a generic callback that tries to set the property with the value in the input field.</a:t>
            </a:r>
          </a:p>
          <a:p>
            <a:pPr lvl="1"/>
            <a:r>
              <a:rPr lang="en-US" sz="1600" dirty="0" smtClean="0"/>
              <a:t>Listeners will then update the GUI to the value actually set.  </a:t>
            </a:r>
            <a:r>
              <a:rPr lang="en-US" sz="1600" dirty="0" err="1"/>
              <a:t>s</a:t>
            </a:r>
            <a:r>
              <a:rPr lang="en-US" sz="1600" dirty="0" err="1" smtClean="0"/>
              <a:t>et.property</a:t>
            </a:r>
            <a:r>
              <a:rPr lang="en-US" sz="1600" dirty="0" smtClean="0"/>
              <a:t> methods can be used to validate input or set property of other objects</a:t>
            </a:r>
            <a:r>
              <a:rPr lang="en-US" sz="1600" dirty="0" smtClean="0"/>
              <a:t>.  NOTE: this also updates the GUI with ANY modification of these parameters.</a:t>
            </a:r>
          </a:p>
          <a:p>
            <a:pPr lvl="2"/>
            <a:r>
              <a:rPr lang="en-US" sz="1200" dirty="0" smtClean="0"/>
              <a:t>If a property has a </a:t>
            </a:r>
            <a:r>
              <a:rPr lang="en-US" sz="1200" dirty="0" err="1" smtClean="0"/>
              <a:t>set.method</a:t>
            </a:r>
            <a:r>
              <a:rPr lang="en-US" sz="1200" dirty="0" smtClean="0"/>
              <a:t> to update a different object’s property, the USER should setup a listener to this property as well to keep up to date. See </a:t>
            </a:r>
            <a:r>
              <a:rPr lang="en-US" sz="1200" dirty="0" err="1" smtClean="0"/>
              <a:t>updateprop.m</a:t>
            </a:r>
            <a:r>
              <a:rPr lang="en-US" sz="1200" dirty="0" smtClean="0"/>
              <a:t> to make this easier even (callback to streamline).</a:t>
            </a:r>
            <a:endParaRPr lang="en-US" sz="1200" dirty="0" smtClean="0"/>
          </a:p>
          <a:p>
            <a:pPr lvl="1"/>
            <a:r>
              <a:rPr lang="en-US" sz="1600" dirty="0" smtClean="0"/>
              <a:t>If output is requested, it will return the handle to the panel returned by </a:t>
            </a:r>
            <a:r>
              <a:rPr lang="en-US" sz="1600" dirty="0" err="1" smtClean="0"/>
              <a:t>Base.uicontrolgroup</a:t>
            </a:r>
            <a:r>
              <a:rPr lang="en-US" sz="1600" dirty="0" smtClean="0"/>
              <a:t>.</a:t>
            </a:r>
          </a:p>
          <a:p>
            <a:pPr lvl="1"/>
            <a:r>
              <a:rPr lang="en-US" sz="1600" dirty="0" smtClean="0"/>
              <a:t>TIP: make sure you use the set.property methods that MATLAB provides to clean input and assert correct formatting!</a:t>
            </a:r>
          </a:p>
          <a:p>
            <a:pPr lvl="1"/>
            <a:r>
              <a:rPr lang="en-US" sz="1600" dirty="0" smtClean="0"/>
              <a:t>TIP: if you want your own callbacks, you can overwrite the settings method, call the super method then change the callbacks.  Look at </a:t>
            </a:r>
            <a:r>
              <a:rPr lang="en-US" sz="1600" dirty="0" err="1" smtClean="0"/>
              <a:t>Base.uicontrolgroup</a:t>
            </a:r>
            <a:r>
              <a:rPr lang="en-US" sz="1600" dirty="0" smtClean="0"/>
              <a:t> for details.</a:t>
            </a:r>
            <a:endParaRPr lang="en-US" sz="1600" dirty="0"/>
          </a:p>
        </p:txBody>
      </p:sp>
    </p:spTree>
    <p:extLst>
      <p:ext uri="{BB962C8B-B14F-4D97-AF65-F5344CB8AC3E}">
        <p14:creationId xmlns:p14="http://schemas.microsoft.com/office/powerpoint/2010/main" val="2327677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24642</TotalTime>
  <Words>2836</Words>
  <Application>Microsoft Macintosh PowerPoint</Application>
  <PresentationFormat>Widescreen</PresentationFormat>
  <Paragraphs>276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Calibri Light</vt:lpstr>
      <vt:lpstr>Courier New</vt:lpstr>
      <vt:lpstr>Mangal</vt:lpstr>
      <vt:lpstr>Arial</vt:lpstr>
      <vt:lpstr>Office Theme</vt:lpstr>
      <vt:lpstr>PowerPoint Presentation</vt:lpstr>
      <vt:lpstr>Saving Images/Experiments</vt:lpstr>
      <vt:lpstr>A few features</vt:lpstr>
      <vt:lpstr>Manager Technical Info (home of modules)</vt:lpstr>
      <vt:lpstr>The Singleton Class</vt:lpstr>
      <vt:lpstr>PowerPoint Presentation</vt:lpstr>
      <vt:lpstr>Abstract Module Classes</vt:lpstr>
      <vt:lpstr>Module Custom GUI Settings and long-term memory</vt:lpstr>
      <vt:lpstr>Modules Settings (Cont.)</vt:lpstr>
      <vt:lpstr>PowerPoint Presentation</vt:lpstr>
      <vt:lpstr>PowerPoint Presentation</vt:lpstr>
      <vt:lpstr>Experiment Module</vt:lpstr>
      <vt:lpstr>Imaging Module</vt:lpstr>
      <vt:lpstr>Database Module</vt:lpstr>
      <vt:lpstr>Sources Module</vt:lpstr>
      <vt:lpstr>Stage Module</vt:lpstr>
      <vt:lpstr>Driver Module</vt:lpstr>
      <vt:lpstr>Notes</vt:lpstr>
    </vt:vector>
  </TitlesOfParts>
  <Company>Massachusetts Institute of Technology</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Experiment</dc:creator>
  <cp:lastModifiedBy>Microsoft Office User</cp:lastModifiedBy>
  <cp:revision>198</cp:revision>
  <dcterms:created xsi:type="dcterms:W3CDTF">2015-04-24T17:39:02Z</dcterms:created>
  <dcterms:modified xsi:type="dcterms:W3CDTF">2017-06-18T16:06:47Z</dcterms:modified>
</cp:coreProperties>
</file>