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5.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4" r:id="rId3"/>
    <p:sldId id="271" r:id="rId4"/>
    <p:sldId id="283" r:id="rId5"/>
    <p:sldId id="282" r:id="rId6"/>
    <p:sldId id="277" r:id="rId7"/>
    <p:sldId id="274" r:id="rId8"/>
    <p:sldId id="284" r:id="rId9"/>
    <p:sldId id="281" r:id="rId10"/>
    <p:sldId id="266" r:id="rId11"/>
    <p:sldId id="257" r:id="rId12"/>
    <p:sldId id="260" r:id="rId13"/>
    <p:sldId id="267" r:id="rId14"/>
    <p:sldId id="269" r:id="rId15"/>
    <p:sldId id="278" r:id="rId16"/>
    <p:sldId id="265" r:id="rId17"/>
    <p:sldId id="280" r:id="rId18"/>
    <p:sldId id="275"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gdalene Walters" initials="MW"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8"/>
    <p:restoredTop sz="72638"/>
  </p:normalViewPr>
  <p:slideViewPr>
    <p:cSldViewPr snapToGrid="0" snapToObjects="1">
      <p:cViewPr>
        <p:scale>
          <a:sx n="86" d="100"/>
          <a:sy n="86" d="100"/>
        </p:scale>
        <p:origin x="-96" y="144"/>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6T18:35:15.103" idx="8">
    <p:pos x="10" y="10"/>
    <p:text>talk about 6:35 tomorrow and then triage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6-21T10:20:17.577" idx="2">
    <p:pos x="10" y="10"/>
    <p:text>Maybe add in a section on genetics background and then main objective</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8-07T17:08:11.296" idx="9">
    <p:pos x="1848" y="2712"/>
    <p:text>Should i say that we are trying to control for sampling density?</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8-06T18:30:34.295" idx="6">
    <p:pos x="7152" y="1210"/>
    <p:text>including all of the graphs</p:text>
    <p:extLst>
      <p:ext uri="{C676402C-5697-4E1C-873F-D02D1690AC5C}">
        <p15:threadingInfo xmlns:p15="http://schemas.microsoft.com/office/powerpoint/2012/main" timeZoneBias="240"/>
      </p:ext>
    </p:extLst>
  </p:cm>
  <p:cm authorId="1" dt="2018-08-06T18:32:55.868" idx="7">
    <p:pos x="7152" y="1306"/>
    <p:text>make a statement say that out of this many instances where we tried this test, this many came out as significant, so we hypothesize that the tolerance of the HA to substitutions is fluctuating substantially on a sub by sub basis.</p:text>
    <p:extLst>
      <p:ext uri="{C676402C-5697-4E1C-873F-D02D1690AC5C}">
        <p15:threadingInfo xmlns:p15="http://schemas.microsoft.com/office/powerpoint/2012/main" timeZoneBias="240">
          <p15:parentCm authorId="1" idx="6"/>
        </p15:threadingInfo>
      </p:ext>
    </p:extLst>
  </p:cm>
  <p:cm authorId="1" dt="2018-08-07T19:12:35.197" idx="11">
    <p:pos x="10" y="10"/>
    <p:text>which 9 to whatever cluster is that other blue group that is floating in space. </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8-06T18:25:57.391" idx="3">
    <p:pos x="7404" y="1374"/>
    <p:text/>
    <p:extLst>
      <p:ext uri="{C676402C-5697-4E1C-873F-D02D1690AC5C}">
        <p15:threadingInfo xmlns:p15="http://schemas.microsoft.com/office/powerpoint/2012/main" timeZoneBias="240"/>
      </p:ext>
    </p:extLst>
  </p:cm>
  <p:cm authorId="1" dt="2018-08-06T18:26:01.420" idx="4">
    <p:pos x="10" y="10"/>
    <p:text>make the green a lighter green</p:text>
    <p:extLst>
      <p:ext uri="{C676402C-5697-4E1C-873F-D02D1690AC5C}">
        <p15:threadingInfo xmlns:p15="http://schemas.microsoft.com/office/powerpoint/2012/main" timeZoneBias="240"/>
      </p:ext>
    </p:extLst>
  </p:cm>
  <p:cm authorId="1" dt="2018-08-06T18:27:18.247" idx="5">
    <p:pos x="10" y="106"/>
    <p:text>invert the color on the graphic using some kind of photo editing software</p:text>
    <p:extLst>
      <p:ext uri="{C676402C-5697-4E1C-873F-D02D1690AC5C}">
        <p15:threadingInfo xmlns:p15="http://schemas.microsoft.com/office/powerpoint/2012/main" timeZoneBias="240">
          <p15:parentCm authorId="1" idx="4"/>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26F0D3-5565-634A-A3E5-338CDE3A80A0}" type="datetimeFigureOut">
              <a:rPr lang="en-US" smtClean="0"/>
              <a:t>8/8/18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C4A42-81D8-4749-AC09-DED28F30A21D}" type="slidenum">
              <a:rPr lang="en-US" smtClean="0"/>
              <a:t>‹#›</a:t>
            </a:fld>
            <a:endParaRPr lang="en-US"/>
          </a:p>
        </p:txBody>
      </p:sp>
    </p:spTree>
    <p:extLst>
      <p:ext uri="{BB962C8B-B14F-4D97-AF65-F5344CB8AC3E}">
        <p14:creationId xmlns:p14="http://schemas.microsoft.com/office/powerpoint/2010/main" val="109998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a:t>
            </a:fld>
            <a:endParaRPr lang="en-US"/>
          </a:p>
        </p:txBody>
      </p:sp>
    </p:spTree>
    <p:extLst>
      <p:ext uri="{BB962C8B-B14F-4D97-AF65-F5344CB8AC3E}">
        <p14:creationId xmlns:p14="http://schemas.microsoft.com/office/powerpoint/2010/main" val="190940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Make sure to say that NS:S metric stands for the nonsynonymous to synonymous neighbors</a:t>
            </a:r>
          </a:p>
          <a:p>
            <a:r>
              <a:rPr lang="en-US" baseline="0" dirty="0" smtClean="0"/>
              <a:t>Did this for the most connected sequence of each of the top twenty clusters</a:t>
            </a:r>
          </a:p>
          <a:p>
            <a:endParaRPr lang="en-US" baseline="0" dirty="0" smtClean="0"/>
          </a:p>
          <a:p>
            <a:r>
              <a:rPr lang="en-US" baseline="0" dirty="0" smtClean="0"/>
              <a:t>**maybe clarify here</a:t>
            </a:r>
          </a:p>
          <a:p>
            <a:endParaRPr lang="en-US" baseline="0" dirty="0" smtClean="0"/>
          </a:p>
          <a:p>
            <a:r>
              <a:rPr lang="en-US" baseline="0" dirty="0" smtClean="0"/>
              <a:t># </a:t>
            </a:r>
            <a:r>
              <a:rPr lang="en-US" baseline="0" dirty="0" err="1" smtClean="0"/>
              <a:t>synon</a:t>
            </a:r>
            <a:r>
              <a:rPr lang="en-US" baseline="0" dirty="0" smtClean="0"/>
              <a:t> is proportional to the local sampling density </a:t>
            </a:r>
            <a:r>
              <a:rPr lang="en-US" baseline="0" dirty="0" err="1" smtClean="0"/>
              <a:t>bc</a:t>
            </a:r>
            <a:r>
              <a:rPr lang="en-US" baseline="0" dirty="0" smtClean="0"/>
              <a:t> we assume that they don't affect the functionality of the protein</a:t>
            </a:r>
          </a:p>
          <a:p>
            <a:endParaRPr lang="en-US" baseline="0" dirty="0" smtClean="0"/>
          </a:p>
          <a:p>
            <a:r>
              <a:rPr lang="en-US" baseline="0" dirty="0" smtClean="0"/>
              <a:t>hope to control for the fact that there is different sampling density around different clusters. </a:t>
            </a:r>
          </a:p>
        </p:txBody>
      </p:sp>
      <p:sp>
        <p:nvSpPr>
          <p:cNvPr id="4" name="Slide Number Placeholder 3"/>
          <p:cNvSpPr>
            <a:spLocks noGrp="1"/>
          </p:cNvSpPr>
          <p:nvPr>
            <p:ph type="sldNum" sz="quarter" idx="10"/>
          </p:nvPr>
        </p:nvSpPr>
        <p:spPr/>
        <p:txBody>
          <a:bodyPr/>
          <a:lstStyle/>
          <a:p>
            <a:fld id="{71DC4A42-81D8-4749-AC09-DED28F30A21D}" type="slidenum">
              <a:rPr lang="en-US" smtClean="0"/>
              <a:t>11</a:t>
            </a:fld>
            <a:endParaRPr lang="en-US"/>
          </a:p>
        </p:txBody>
      </p:sp>
    </p:spTree>
    <p:extLst>
      <p:ext uri="{BB962C8B-B14F-4D97-AF65-F5344CB8AC3E}">
        <p14:creationId xmlns:p14="http://schemas.microsoft.com/office/powerpoint/2010/main" val="15749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sequences</a:t>
            </a:r>
            <a:r>
              <a:rPr lang="en-US" baseline="0" dirty="0" smtClean="0"/>
              <a:t> ended being highly related at the amino acid level, was able to group into some cohorts that only differed by 1 – 3 amino acids</a:t>
            </a:r>
          </a:p>
          <a:p>
            <a:endParaRPr lang="en-US" dirty="0" smtClean="0"/>
          </a:p>
          <a:p>
            <a:r>
              <a:rPr lang="en-US" dirty="0" smtClean="0"/>
              <a:t>Between</a:t>
            </a:r>
            <a:r>
              <a:rPr lang="en-US" baseline="0" dirty="0" smtClean="0"/>
              <a:t> 9 connections between sequences, 6 had significant differences in NS:S ratios</a:t>
            </a:r>
          </a:p>
          <a:p>
            <a:r>
              <a:rPr lang="en-US" baseline="0" dirty="0" smtClean="0"/>
              <a:t>2/6 had significant differences associated with a single amino acid changes</a:t>
            </a:r>
          </a:p>
          <a:p>
            <a:endParaRPr lang="en-US" baseline="0" dirty="0" smtClean="0"/>
          </a:p>
          <a:p>
            <a:r>
              <a:rPr lang="en-US" baseline="0" dirty="0" smtClean="0"/>
              <a:t>This is seen in the bottom right graph which I’m going to zoom in on </a:t>
            </a:r>
          </a:p>
          <a:p>
            <a:endParaRPr lang="en-US" baseline="0" dirty="0" smtClean="0"/>
          </a:p>
          <a:p>
            <a:r>
              <a:rPr lang="en-US" baseline="0" dirty="0" smtClean="0"/>
              <a:t>Hypothesize that HA’s tolerance to substitutions fluctuates substantially on a substitution by substitution basis. </a:t>
            </a:r>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12</a:t>
            </a:fld>
            <a:endParaRPr lang="en-US"/>
          </a:p>
        </p:txBody>
      </p:sp>
    </p:spTree>
    <p:extLst>
      <p:ext uri="{BB962C8B-B14F-4D97-AF65-F5344CB8AC3E}">
        <p14:creationId xmlns:p14="http://schemas.microsoft.com/office/powerpoint/2010/main" val="326220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13</a:t>
            </a:fld>
            <a:endParaRPr lang="en-US"/>
          </a:p>
        </p:txBody>
      </p:sp>
    </p:spTree>
    <p:extLst>
      <p:ext uri="{BB962C8B-B14F-4D97-AF65-F5344CB8AC3E}">
        <p14:creationId xmlns:p14="http://schemas.microsoft.com/office/powerpoint/2010/main" val="918469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identified all NS</a:t>
            </a:r>
            <a:r>
              <a:rPr lang="en-US" baseline="0" dirty="0" smtClean="0"/>
              <a:t> subs</a:t>
            </a:r>
          </a:p>
          <a:p>
            <a:r>
              <a:rPr lang="en-US" baseline="0" dirty="0" smtClean="0"/>
              <a:t>2.) identified all substitutions which shouldn’t be permitted per DMS data (allowed in &lt;1% of all trials)</a:t>
            </a:r>
          </a:p>
          <a:p>
            <a:r>
              <a:rPr lang="en-US" baseline="0" dirty="0" smtClean="0"/>
              <a:t>3.) looked at availability to ensure that the times that they weren’t being seen wasn’t the result of inaccessibility via the amino acid code. </a:t>
            </a:r>
          </a:p>
          <a:p>
            <a:endParaRPr lang="en-US" baseline="0" dirty="0" smtClean="0"/>
          </a:p>
          <a:p>
            <a:r>
              <a:rPr lang="en-US" baseline="0" dirty="0" smtClean="0"/>
              <a:t>Found four mutations which exhibited patterns of observation inconsistent with assumption about sampling density.</a:t>
            </a:r>
          </a:p>
          <a:p>
            <a:r>
              <a:rPr lang="en-US" baseline="0" dirty="0" smtClean="0"/>
              <a:t>Assumption about sampling density: more likely to see rarer substitutions at the end of the sampling period because sampling sizes are higher. </a:t>
            </a:r>
          </a:p>
          <a:p>
            <a:endParaRPr lang="en-US" baseline="0" dirty="0" smtClean="0"/>
          </a:p>
          <a:p>
            <a:r>
              <a:rPr lang="en-US" baseline="0" dirty="0" smtClean="0"/>
              <a:t>explanation of what DMS data is would be helpful. walkthrough the experiment. look at the </a:t>
            </a:r>
            <a:r>
              <a:rPr lang="en-US" baseline="0" dirty="0" err="1" smtClean="0"/>
              <a:t>freq</a:t>
            </a:r>
            <a:r>
              <a:rPr lang="en-US" baseline="0" dirty="0" smtClean="0"/>
              <a:t> of things at beginning and end to see what was tolerated. these </a:t>
            </a:r>
            <a:r>
              <a:rPr lang="en-US" baseline="0" dirty="0" err="1" smtClean="0"/>
              <a:t>muts</a:t>
            </a:r>
            <a:r>
              <a:rPr lang="en-US" baseline="0" dirty="0" smtClean="0"/>
              <a:t> usually drop out suggesting that they render the protein non-functional, but we do see some of these in nature. </a:t>
            </a:r>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14</a:t>
            </a:fld>
            <a:endParaRPr lang="en-US"/>
          </a:p>
        </p:txBody>
      </p:sp>
    </p:spTree>
    <p:extLst>
      <p:ext uri="{BB962C8B-B14F-4D97-AF65-F5344CB8AC3E}">
        <p14:creationId xmlns:p14="http://schemas.microsoft.com/office/powerpoint/2010/main" val="374497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15</a:t>
            </a:fld>
            <a:endParaRPr lang="en-US"/>
          </a:p>
        </p:txBody>
      </p:sp>
    </p:spTree>
    <p:extLst>
      <p:ext uri="{BB962C8B-B14F-4D97-AF65-F5344CB8AC3E}">
        <p14:creationId xmlns:p14="http://schemas.microsoft.com/office/powerpoint/2010/main" val="345530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of them have been previously hypothesized and shown to be implicated in immune escape. known to be targets of natural selection for antigenic variants. </a:t>
            </a:r>
          </a:p>
          <a:p>
            <a:r>
              <a:rPr lang="en-US" baseline="0" dirty="0" smtClean="0"/>
              <a:t>--find graphic that shows the different antigenic sites and then point to them and show where those positions are </a:t>
            </a:r>
          </a:p>
          <a:p>
            <a:endParaRPr lang="en-US" baseline="0" dirty="0" smtClean="0"/>
          </a:p>
        </p:txBody>
      </p:sp>
      <p:sp>
        <p:nvSpPr>
          <p:cNvPr id="4" name="Slide Number Placeholder 3"/>
          <p:cNvSpPr>
            <a:spLocks noGrp="1"/>
          </p:cNvSpPr>
          <p:nvPr>
            <p:ph type="sldNum" sz="quarter" idx="10"/>
          </p:nvPr>
        </p:nvSpPr>
        <p:spPr/>
        <p:txBody>
          <a:bodyPr/>
          <a:lstStyle/>
          <a:p>
            <a:fld id="{71DC4A42-81D8-4749-AC09-DED28F30A21D}" type="slidenum">
              <a:rPr lang="en-US" smtClean="0"/>
              <a:t>16</a:t>
            </a:fld>
            <a:endParaRPr lang="en-US"/>
          </a:p>
        </p:txBody>
      </p:sp>
    </p:spTree>
    <p:extLst>
      <p:ext uri="{BB962C8B-B14F-4D97-AF65-F5344CB8AC3E}">
        <p14:creationId xmlns:p14="http://schemas.microsoft.com/office/powerpoint/2010/main" val="1784099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r142g mutation was associated with the 2014-2015</a:t>
            </a:r>
            <a:r>
              <a:rPr lang="en-US" baseline="0" dirty="0" smtClean="0"/>
              <a:t> flu epidemic when the vaccine was ineffective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1DC4A42-81D8-4749-AC09-DED28F30A21D}" type="slidenum">
              <a:rPr lang="en-US" smtClean="0"/>
              <a:t>17</a:t>
            </a:fld>
            <a:endParaRPr lang="en-US"/>
          </a:p>
        </p:txBody>
      </p:sp>
    </p:spTree>
    <p:extLst>
      <p:ext uri="{BB962C8B-B14F-4D97-AF65-F5344CB8AC3E}">
        <p14:creationId xmlns:p14="http://schemas.microsoft.com/office/powerpoint/2010/main" val="1793752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the</a:t>
            </a:r>
            <a:r>
              <a:rPr lang="en-US" baseline="0" dirty="0" smtClean="0"/>
              <a:t> structure picture here again. </a:t>
            </a:r>
          </a:p>
          <a:p>
            <a:endParaRPr lang="en-US" baseline="0" dirty="0" smtClean="0"/>
          </a:p>
          <a:p>
            <a:r>
              <a:rPr lang="en-US" baseline="0" dirty="0" smtClean="0"/>
              <a:t>put a lab pic on this slide. </a:t>
            </a:r>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18</a:t>
            </a:fld>
            <a:endParaRPr lang="en-US"/>
          </a:p>
        </p:txBody>
      </p:sp>
    </p:spTree>
    <p:extLst>
      <p:ext uri="{BB962C8B-B14F-4D97-AF65-F5344CB8AC3E}">
        <p14:creationId xmlns:p14="http://schemas.microsoft.com/office/powerpoint/2010/main" val="574354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here of the molecule?</a:t>
            </a:r>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19</a:t>
            </a:fld>
            <a:endParaRPr lang="en-US"/>
          </a:p>
        </p:txBody>
      </p:sp>
    </p:spTree>
    <p:extLst>
      <p:ext uri="{BB962C8B-B14F-4D97-AF65-F5344CB8AC3E}">
        <p14:creationId xmlns:p14="http://schemas.microsoft.com/office/powerpoint/2010/main" val="1333542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2</a:t>
            </a:fld>
            <a:endParaRPr lang="en-US"/>
          </a:p>
        </p:txBody>
      </p:sp>
    </p:spTree>
    <p:extLst>
      <p:ext uri="{BB962C8B-B14F-4D97-AF65-F5344CB8AC3E}">
        <p14:creationId xmlns:p14="http://schemas.microsoft.com/office/powerpoint/2010/main" val="135453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my project these </a:t>
            </a:r>
            <a:r>
              <a:rPr lang="en-US" dirty="0" err="1" smtClean="0"/>
              <a:t>epistatic</a:t>
            </a:r>
            <a:r>
              <a:rPr lang="en-US" dirty="0" smtClean="0"/>
              <a:t> effects</a:t>
            </a:r>
            <a:r>
              <a:rPr lang="en-US" baseline="0" dirty="0" smtClean="0"/>
              <a:t> </a:t>
            </a:r>
          </a:p>
          <a:p>
            <a:endParaRPr lang="en-US" baseline="0" dirty="0" smtClean="0"/>
          </a:p>
          <a:p>
            <a:r>
              <a:rPr lang="en-US" baseline="0" dirty="0" smtClean="0"/>
              <a:t>Have one mutation that is </a:t>
            </a:r>
            <a:r>
              <a:rPr lang="en-US" baseline="0" dirty="0" err="1" smtClean="0"/>
              <a:t>globablly</a:t>
            </a:r>
            <a:r>
              <a:rPr lang="en-US" baseline="0" dirty="0" smtClean="0"/>
              <a:t> stabilizing, might allow for a large amount of nonsynonymous substitutions.</a:t>
            </a:r>
          </a:p>
          <a:p>
            <a:r>
              <a:rPr lang="en-US" baseline="0" dirty="0" smtClean="0"/>
              <a:t>Have a subsequent mutation that allows for an immune escape response</a:t>
            </a:r>
          </a:p>
          <a:p>
            <a:r>
              <a:rPr lang="en-US" baseline="0" dirty="0" smtClean="0"/>
              <a:t>The first mutation’s effects </a:t>
            </a:r>
            <a:r>
              <a:rPr lang="en-US" baseline="0" dirty="0" err="1" smtClean="0"/>
              <a:t>epistatically</a:t>
            </a:r>
            <a:r>
              <a:rPr lang="en-US" baseline="0" dirty="0" smtClean="0"/>
              <a:t> allow for immune escape responses to be seen. </a:t>
            </a:r>
          </a:p>
          <a:p>
            <a:endParaRPr lang="en-US" baseline="0" dirty="0" smtClean="0"/>
          </a:p>
          <a:p>
            <a:r>
              <a:rPr lang="en-US" baseline="0" dirty="0" smtClean="0"/>
              <a:t>main protein involved in the immune recognition.</a:t>
            </a:r>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3</a:t>
            </a:fld>
            <a:endParaRPr lang="en-US"/>
          </a:p>
        </p:txBody>
      </p:sp>
    </p:spTree>
    <p:extLst>
      <p:ext uri="{BB962C8B-B14F-4D97-AF65-F5344CB8AC3E}">
        <p14:creationId xmlns:p14="http://schemas.microsoft.com/office/powerpoint/2010/main" val="1020553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all of this data, need to make sense of it. </a:t>
            </a:r>
          </a:p>
          <a:p>
            <a:r>
              <a:rPr lang="en-US" dirty="0" smtClean="0"/>
              <a:t>Try to see how it changes in time and sequence space.</a:t>
            </a:r>
          </a:p>
          <a:p>
            <a:r>
              <a:rPr lang="en-US" dirty="0" smtClean="0"/>
              <a:t>Generated</a:t>
            </a:r>
            <a:r>
              <a:rPr lang="en-US" baseline="0" dirty="0" smtClean="0"/>
              <a:t> a sample schematic</a:t>
            </a:r>
          </a:p>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4</a:t>
            </a:fld>
            <a:endParaRPr lang="en-US"/>
          </a:p>
        </p:txBody>
      </p:sp>
    </p:spTree>
    <p:extLst>
      <p:ext uri="{BB962C8B-B14F-4D97-AF65-F5344CB8AC3E}">
        <p14:creationId xmlns:p14="http://schemas.microsoft.com/office/powerpoint/2010/main" val="2115818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5</a:t>
            </a:fld>
            <a:endParaRPr lang="en-US"/>
          </a:p>
        </p:txBody>
      </p:sp>
    </p:spTree>
    <p:extLst>
      <p:ext uri="{BB962C8B-B14F-4D97-AF65-F5344CB8AC3E}">
        <p14:creationId xmlns:p14="http://schemas.microsoft.com/office/powerpoint/2010/main" val="85880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all of this data, need to make sense of it. </a:t>
            </a:r>
          </a:p>
          <a:p>
            <a:r>
              <a:rPr lang="en-US" dirty="0" smtClean="0"/>
              <a:t>Try to see how it changes in time and sequence space.</a:t>
            </a:r>
          </a:p>
          <a:p>
            <a:r>
              <a:rPr lang="en-US" dirty="0" smtClean="0"/>
              <a:t>Generated</a:t>
            </a:r>
            <a:r>
              <a:rPr lang="en-US" baseline="0" dirty="0" smtClean="0"/>
              <a:t> a sample schematic</a:t>
            </a:r>
          </a:p>
          <a:p>
            <a:endParaRPr lang="en-US" dirty="0"/>
          </a:p>
        </p:txBody>
      </p:sp>
      <p:sp>
        <p:nvSpPr>
          <p:cNvPr id="4" name="Slide Number Placeholder 3"/>
          <p:cNvSpPr>
            <a:spLocks noGrp="1"/>
          </p:cNvSpPr>
          <p:nvPr>
            <p:ph type="sldNum" sz="quarter" idx="10"/>
          </p:nvPr>
        </p:nvSpPr>
        <p:spPr/>
        <p:txBody>
          <a:bodyPr/>
          <a:lstStyle/>
          <a:p>
            <a:fld id="{71DC4A42-81D8-4749-AC09-DED28F30A21D}" type="slidenum">
              <a:rPr lang="en-US" smtClean="0"/>
              <a:t>6</a:t>
            </a:fld>
            <a:endParaRPr lang="en-US"/>
          </a:p>
        </p:txBody>
      </p:sp>
    </p:spTree>
    <p:extLst>
      <p:ext uri="{BB962C8B-B14F-4D97-AF65-F5344CB8AC3E}">
        <p14:creationId xmlns:p14="http://schemas.microsoft.com/office/powerpoint/2010/main" val="395383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evaluated on a nucleotide level</a:t>
            </a:r>
          </a:p>
          <a:p>
            <a:r>
              <a:rPr lang="en-US" baseline="0" dirty="0" smtClean="0"/>
              <a:t>Introduction to how substitutions are denoted as “A5T”</a:t>
            </a:r>
          </a:p>
          <a:p>
            <a:endParaRPr lang="en-US" baseline="0" dirty="0" smtClean="0"/>
          </a:p>
          <a:p>
            <a:r>
              <a:rPr lang="en-US" baseline="0" dirty="0" smtClean="0"/>
              <a:t>first show this, then need to move into slide about the clusters that we actually see.</a:t>
            </a:r>
          </a:p>
          <a:p>
            <a:endParaRPr lang="en-US" baseline="0" dirty="0" smtClean="0"/>
          </a:p>
          <a:p>
            <a:r>
              <a:rPr lang="en-US" baseline="0" dirty="0" smtClean="0"/>
              <a:t>example, one cluster, top twenty. </a:t>
            </a:r>
          </a:p>
          <a:p>
            <a:endParaRPr lang="en-US" baseline="0" dirty="0" smtClean="0"/>
          </a:p>
          <a:p>
            <a:r>
              <a:rPr lang="en-US" baseline="0" dirty="0" smtClean="0"/>
              <a:t>instead of clusters</a:t>
            </a:r>
          </a:p>
          <a:p>
            <a:endParaRPr lang="en-US" baseline="0" dirty="0" smtClean="0"/>
          </a:p>
          <a:p>
            <a:r>
              <a:rPr lang="en-US" baseline="0" dirty="0" smtClean="0"/>
              <a:t>focal sequences: sequences of high degree in the graph. </a:t>
            </a:r>
          </a:p>
        </p:txBody>
      </p:sp>
      <p:sp>
        <p:nvSpPr>
          <p:cNvPr id="4" name="Slide Number Placeholder 3"/>
          <p:cNvSpPr>
            <a:spLocks noGrp="1"/>
          </p:cNvSpPr>
          <p:nvPr>
            <p:ph type="sldNum" sz="quarter" idx="10"/>
          </p:nvPr>
        </p:nvSpPr>
        <p:spPr/>
        <p:txBody>
          <a:bodyPr/>
          <a:lstStyle/>
          <a:p>
            <a:fld id="{71DC4A42-81D8-4749-AC09-DED28F30A21D}" type="slidenum">
              <a:rPr lang="en-US" smtClean="0"/>
              <a:t>7</a:t>
            </a:fld>
            <a:endParaRPr lang="en-US"/>
          </a:p>
        </p:txBody>
      </p:sp>
    </p:spTree>
    <p:extLst>
      <p:ext uri="{BB962C8B-B14F-4D97-AF65-F5344CB8AC3E}">
        <p14:creationId xmlns:p14="http://schemas.microsoft.com/office/powerpoint/2010/main" val="622669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highlight the sequence</a:t>
            </a:r>
            <a:r>
              <a:rPr lang="en-US" baseline="0" dirty="0" smtClean="0"/>
              <a:t> with the most neighbors</a:t>
            </a:r>
          </a:p>
          <a:p>
            <a:r>
              <a:rPr lang="en-US" baseline="0" dirty="0" smtClean="0"/>
              <a:t>Cloud of very closely related sequences.</a:t>
            </a:r>
          </a:p>
          <a:p>
            <a:r>
              <a:rPr lang="en-US" baseline="0" dirty="0" smtClean="0"/>
              <a:t>Total number of single </a:t>
            </a:r>
            <a:r>
              <a:rPr lang="en-US" baseline="0" dirty="0" err="1" smtClean="0"/>
              <a:t>nuc</a:t>
            </a:r>
            <a:r>
              <a:rPr lang="en-US" baseline="0" dirty="0" smtClean="0"/>
              <a:t> neighbors and break it up into NS and S.</a:t>
            </a:r>
          </a:p>
          <a:p>
            <a:r>
              <a:rPr lang="en-US" baseline="0" dirty="0" smtClean="0"/>
              <a:t>--neighbors include both a large number of </a:t>
            </a:r>
            <a:r>
              <a:rPr lang="en-US" baseline="0" dirty="0" err="1" smtClean="0"/>
              <a:t>synon</a:t>
            </a:r>
            <a:r>
              <a:rPr lang="en-US" baseline="0" dirty="0" smtClean="0"/>
              <a:t> neighbors and ns neighbors.</a:t>
            </a:r>
          </a:p>
          <a:p>
            <a:r>
              <a:rPr lang="en-US" baseline="0" dirty="0" smtClean="0"/>
              <a:t>--there’s reasonable belief that these are all viable subs as they were isolated from quite sick patients in the hospital. </a:t>
            </a:r>
          </a:p>
          <a:p>
            <a:r>
              <a:rPr lang="en-US" baseline="0" dirty="0" smtClean="0"/>
              <a:t>HEEM UH GLOOT IN IN </a:t>
            </a:r>
          </a:p>
          <a:p>
            <a:endParaRPr lang="en-US" baseline="0" dirty="0" smtClean="0"/>
          </a:p>
          <a:p>
            <a:r>
              <a:rPr lang="en-US" baseline="0" dirty="0" smtClean="0"/>
              <a:t>Consider whether I want to emphasize that the first two steps are what we expect to see in evolution (single </a:t>
            </a:r>
            <a:r>
              <a:rPr lang="en-US" baseline="0" dirty="0" err="1" smtClean="0"/>
              <a:t>nuc</a:t>
            </a:r>
            <a:r>
              <a:rPr lang="en-US" baseline="0" dirty="0" smtClean="0"/>
              <a:t> changes)</a:t>
            </a:r>
          </a:p>
          <a:p>
            <a:r>
              <a:rPr lang="en-US" baseline="0" dirty="0" smtClean="0"/>
              <a:t>Capturing diversity at such high resolution that not only do we see the branching that we expect in a phylogeny but that we see other structures too. </a:t>
            </a:r>
          </a:p>
          <a:p>
            <a:endParaRPr lang="en-US" baseline="0" dirty="0" smtClean="0"/>
          </a:p>
          <a:p>
            <a:r>
              <a:rPr lang="en-US" baseline="0" dirty="0" smtClean="0"/>
              <a:t>Emphasize that there are 726 vertices (just semi difficult to see)</a:t>
            </a:r>
          </a:p>
          <a:p>
            <a:endParaRPr lang="en-US" baseline="0" dirty="0" smtClean="0"/>
          </a:p>
          <a:p>
            <a:r>
              <a:rPr lang="en-US" baseline="0" dirty="0" err="1" smtClean="0"/>
              <a:t>Symmetrys</a:t>
            </a:r>
            <a:r>
              <a:rPr lang="en-US" baseline="0" dirty="0" smtClean="0"/>
              <a:t> in </a:t>
            </a:r>
            <a:r>
              <a:rPr lang="en-US" baseline="0" dirty="0" err="1" smtClean="0"/>
              <a:t>dist</a:t>
            </a:r>
            <a:r>
              <a:rPr lang="en-US" baseline="0" dirty="0" smtClean="0"/>
              <a:t> </a:t>
            </a:r>
            <a:r>
              <a:rPr lang="en-US" baseline="0" dirty="0" err="1" smtClean="0"/>
              <a:t>struct</a:t>
            </a:r>
            <a:r>
              <a:rPr lang="en-US" baseline="0" dirty="0" smtClean="0"/>
              <a:t> cause degeneracy in representation. We can expect that </a:t>
            </a:r>
            <a:r>
              <a:rPr lang="en-US" baseline="0" dirty="0" err="1" smtClean="0"/>
              <a:t>tho</a:t>
            </a:r>
            <a:r>
              <a:rPr lang="en-US" baseline="0" dirty="0" smtClean="0"/>
              <a:t> so that’s a strength of this method. </a:t>
            </a:r>
          </a:p>
        </p:txBody>
      </p:sp>
      <p:sp>
        <p:nvSpPr>
          <p:cNvPr id="4" name="Slide Number Placeholder 3"/>
          <p:cNvSpPr>
            <a:spLocks noGrp="1"/>
          </p:cNvSpPr>
          <p:nvPr>
            <p:ph type="sldNum" sz="quarter" idx="10"/>
          </p:nvPr>
        </p:nvSpPr>
        <p:spPr/>
        <p:txBody>
          <a:bodyPr/>
          <a:lstStyle/>
          <a:p>
            <a:fld id="{71DC4A42-81D8-4749-AC09-DED28F30A21D}" type="slidenum">
              <a:rPr lang="en-US" smtClean="0"/>
              <a:t>8</a:t>
            </a:fld>
            <a:endParaRPr lang="en-US"/>
          </a:p>
        </p:txBody>
      </p:sp>
    </p:spTree>
    <p:extLst>
      <p:ext uri="{BB962C8B-B14F-4D97-AF65-F5344CB8AC3E}">
        <p14:creationId xmlns:p14="http://schemas.microsoft.com/office/powerpoint/2010/main" val="907673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Had about 20,000 unique sequences. Utilized the top twenty largest clusters to cut this down to ~5500</a:t>
            </a:r>
            <a:r>
              <a:rPr lang="en-US" baseline="0" dirty="0" smtClean="0"/>
              <a:t> to make graphics easier.</a:t>
            </a:r>
          </a:p>
          <a:p>
            <a:r>
              <a:rPr lang="en-US" baseline="0" dirty="0" err="1" smtClean="0"/>
              <a:t>wmds</a:t>
            </a:r>
            <a:r>
              <a:rPr lang="en-US" baseline="0" dirty="0" smtClean="0"/>
              <a:t> is like </a:t>
            </a:r>
            <a:r>
              <a:rPr lang="en-US" baseline="0" dirty="0" err="1" smtClean="0"/>
              <a:t>pca</a:t>
            </a:r>
            <a:endParaRPr lang="en-US" baseline="0" dirty="0" smtClean="0"/>
          </a:p>
          <a:p>
            <a:endParaRPr lang="en-US" baseline="0" dirty="0" smtClean="0"/>
          </a:p>
          <a:p>
            <a:endParaRPr lang="en-US" baseline="0" dirty="0" smtClean="0"/>
          </a:p>
          <a:p>
            <a:endParaRPr lang="en-US" baseline="0" dirty="0" smtClean="0"/>
          </a:p>
          <a:p>
            <a:r>
              <a:rPr lang="en-US" baseline="0" dirty="0" smtClean="0"/>
              <a:t>cluster: individual sequence and it's neighbors </a:t>
            </a:r>
          </a:p>
          <a:p>
            <a:r>
              <a:rPr lang="en-US" baseline="0" dirty="0" smtClean="0"/>
              <a:t>each point is either a </a:t>
            </a:r>
            <a:r>
              <a:rPr lang="en-US" baseline="0" dirty="0" err="1" smtClean="0"/>
              <a:t>seq</a:t>
            </a:r>
            <a:r>
              <a:rPr lang="en-US" baseline="0" dirty="0" smtClean="0"/>
              <a:t> with a lot of neighbors or one of those neighbors</a:t>
            </a:r>
          </a:p>
          <a:p>
            <a:endParaRPr lang="en-US" baseline="0" dirty="0" smtClean="0"/>
          </a:p>
          <a:p>
            <a:r>
              <a:rPr lang="en-US" baseline="0" dirty="0" smtClean="0"/>
              <a:t>this is clusters of clusters.</a:t>
            </a:r>
          </a:p>
          <a:p>
            <a:endParaRPr lang="en-US" baseline="0" dirty="0" smtClean="0"/>
          </a:p>
          <a:p>
            <a:endParaRPr lang="en-US" baseline="0" dirty="0" smtClean="0"/>
          </a:p>
          <a:p>
            <a:r>
              <a:rPr lang="en-US" baseline="0" dirty="0" smtClean="0"/>
              <a:t>each flu season, you see a cluster of clusters</a:t>
            </a:r>
          </a:p>
          <a:p>
            <a:endParaRPr lang="en-US" baseline="0" dirty="0" smtClean="0"/>
          </a:p>
          <a:p>
            <a:endParaRPr lang="en-US" baseline="0" dirty="0" smtClean="0"/>
          </a:p>
          <a:p>
            <a:r>
              <a:rPr lang="en-US" baseline="0" dirty="0" smtClean="0"/>
              <a:t>*****get rid of a lot of the white space. </a:t>
            </a:r>
          </a:p>
          <a:p>
            <a:r>
              <a:rPr lang="en-US" baseline="0" dirty="0" smtClean="0"/>
              <a:t>*****label the individual flu clusters. </a:t>
            </a:r>
          </a:p>
          <a:p>
            <a:endParaRPr lang="en-US" baseline="0" dirty="0" smtClean="0"/>
          </a:p>
          <a:p>
            <a:endParaRPr lang="en-US" baseline="0" dirty="0" smtClean="0"/>
          </a:p>
          <a:p>
            <a:r>
              <a:rPr lang="en-US" baseline="0" dirty="0" err="1" smtClean="0"/>
              <a:t>Mds</a:t>
            </a:r>
            <a:r>
              <a:rPr lang="en-US" baseline="0" dirty="0" smtClean="0"/>
              <a:t> in 3d would have the little blue cluster from report hovering (closer in sequence space)</a:t>
            </a:r>
          </a:p>
          <a:p>
            <a:r>
              <a:rPr lang="en-US" baseline="0" dirty="0" smtClean="0"/>
              <a:t>--quite unusual for the flu (usually only has one dominant clade but at the time has two)</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1DC4A42-81D8-4749-AC09-DED28F30A21D}" type="slidenum">
              <a:rPr lang="en-US" smtClean="0"/>
              <a:t>9</a:t>
            </a:fld>
            <a:endParaRPr lang="en-US"/>
          </a:p>
        </p:txBody>
      </p:sp>
    </p:spTree>
    <p:extLst>
      <p:ext uri="{BB962C8B-B14F-4D97-AF65-F5344CB8AC3E}">
        <p14:creationId xmlns:p14="http://schemas.microsoft.com/office/powerpoint/2010/main" val="132594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C283E-FB55-134A-A04A-307E33BA6D06}" type="datetime1">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2904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C7A1D-0B88-9C42-BBBE-B223F84E9B56}" type="datetime1">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1623705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6B2C9E-77DC-364C-BADB-1F6BCED9E7DD}" type="datetime1">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154993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7464CD-942A-8D48-B16F-CC7E314EEE76}" type="datetime1">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73240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6C6B33-2644-3C4A-BCA9-FED4C45B612F}" type="datetime1">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18598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38F342-D63E-CB4C-8A02-B1EEB85612FE}" type="datetime1">
              <a:rPr lang="en-US" smtClean="0"/>
              <a:t>8/8/18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122217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22D3AD-2938-1A4F-AEA5-B2FBD9F3FF85}" type="datetime1">
              <a:rPr lang="en-US" smtClean="0"/>
              <a:t>8/8/18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49091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19D746-7043-E849-A45F-2FDE1AC1618F}" type="datetime1">
              <a:rPr lang="en-US" smtClean="0"/>
              <a:t>8/8/18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190031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AF932-1C83-0944-BEF1-14C2205D6156}" type="datetime1">
              <a:rPr lang="en-US" smtClean="0"/>
              <a:t>8/8/18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55582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8C122-08F1-154E-BE49-1E50C196829E}" type="datetime1">
              <a:rPr lang="en-US" smtClean="0"/>
              <a:t>8/8/18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20904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60191-580B-994A-AE63-B7DAC705F975}" type="datetime1">
              <a:rPr lang="en-US" smtClean="0"/>
              <a:t>8/8/18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8BFA-AB50-D349-826F-B5EB338E7451}" type="slidenum">
              <a:rPr lang="en-US" smtClean="0"/>
              <a:t>‹#›</a:t>
            </a:fld>
            <a:endParaRPr lang="en-US"/>
          </a:p>
        </p:txBody>
      </p:sp>
    </p:spTree>
    <p:extLst>
      <p:ext uri="{BB962C8B-B14F-4D97-AF65-F5344CB8AC3E}">
        <p14:creationId xmlns:p14="http://schemas.microsoft.com/office/powerpoint/2010/main" val="139497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C18A2-AF2D-3D40-8E5E-C37630D7B60B}" type="datetime1">
              <a:rPr lang="en-US" smtClean="0"/>
              <a:t>8/8/18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A8BFA-AB50-D349-826F-B5EB338E7451}" type="slidenum">
              <a:rPr lang="en-US" smtClean="0"/>
              <a:t>‹#›</a:t>
            </a:fld>
            <a:endParaRPr lang="en-US"/>
          </a:p>
        </p:txBody>
      </p:sp>
    </p:spTree>
    <p:extLst>
      <p:ext uri="{BB962C8B-B14F-4D97-AF65-F5344CB8AC3E}">
        <p14:creationId xmlns:p14="http://schemas.microsoft.com/office/powerpoint/2010/main" val="88048663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 Id="rId3"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comments" Target="../comments/comment3.xml"/><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comments" Target="../comments/comment4.xml"/><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comments" Target="../comments/comment5.xml"/><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tiff"/><Relationship Id="rId5" Type="http://schemas.openxmlformats.org/officeDocument/2006/relationships/image" Target="../media/image2.tiff"/><Relationship Id="rId6"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Computational detection and characterization of </a:t>
            </a:r>
            <a:r>
              <a:rPr lang="en-US" sz="3600" dirty="0" err="1" smtClean="0"/>
              <a:t>epistatic</a:t>
            </a:r>
            <a:r>
              <a:rPr lang="en-US" sz="3600" dirty="0" smtClean="0"/>
              <a:t> interactions in influenza A </a:t>
            </a:r>
            <a:r>
              <a:rPr lang="en-US" sz="3600" dirty="0" err="1" smtClean="0"/>
              <a:t>hemagglutinin</a:t>
            </a:r>
            <a:r>
              <a:rPr lang="en-US" sz="3600" dirty="0" smtClean="0"/>
              <a:t> protein surveillance sequences and deep mutational scanning data</a:t>
            </a:r>
            <a:endParaRPr lang="en-US" sz="3600" dirty="0"/>
          </a:p>
        </p:txBody>
      </p:sp>
      <p:sp>
        <p:nvSpPr>
          <p:cNvPr id="3" name="Subtitle 2"/>
          <p:cNvSpPr>
            <a:spLocks noGrp="1"/>
          </p:cNvSpPr>
          <p:nvPr>
            <p:ph type="subTitle" idx="1"/>
          </p:nvPr>
        </p:nvSpPr>
        <p:spPr/>
        <p:txBody>
          <a:bodyPr/>
          <a:lstStyle/>
          <a:p>
            <a:r>
              <a:rPr lang="en-US" dirty="0" smtClean="0"/>
              <a:t>Magdalene Walters</a:t>
            </a:r>
            <a:r>
              <a:rPr lang="en-US" baseline="30000" dirty="0" smtClean="0"/>
              <a:t>1</a:t>
            </a:r>
            <a:r>
              <a:rPr lang="en-US" dirty="0" smtClean="0"/>
              <a:t>, David McCandlish</a:t>
            </a:r>
            <a:r>
              <a:rPr lang="en-US" baseline="30000" dirty="0" smtClean="0"/>
              <a:t>2</a:t>
            </a:r>
          </a:p>
          <a:p>
            <a:r>
              <a:rPr lang="en-US" sz="1400" baseline="30000" dirty="0" smtClean="0"/>
              <a:t>1</a:t>
            </a:r>
            <a:r>
              <a:rPr lang="en-US" sz="1400" dirty="0" smtClean="0"/>
              <a:t>Undergraduate Research Program</a:t>
            </a:r>
          </a:p>
          <a:p>
            <a:r>
              <a:rPr lang="en-US" sz="1400" baseline="30000" dirty="0" smtClean="0"/>
              <a:t>2</a:t>
            </a:r>
            <a:r>
              <a:rPr lang="en-US" sz="1400" dirty="0" smtClean="0"/>
              <a:t>Cold Spring Harbor Laboratory</a:t>
            </a:r>
            <a:endParaRPr lang="en-US" sz="1400" baseline="30000" dirty="0"/>
          </a:p>
        </p:txBody>
      </p:sp>
      <p:sp>
        <p:nvSpPr>
          <p:cNvPr id="4" name="Slide Number Placeholder 3"/>
          <p:cNvSpPr>
            <a:spLocks noGrp="1"/>
          </p:cNvSpPr>
          <p:nvPr>
            <p:ph type="sldNum" sz="quarter" idx="12"/>
          </p:nvPr>
        </p:nvSpPr>
        <p:spPr/>
        <p:txBody>
          <a:bodyPr/>
          <a:lstStyle/>
          <a:p>
            <a:fld id="{8AAA8BFA-AB50-D349-826F-B5EB338E7451}" type="slidenum">
              <a:rPr lang="en-US" smtClean="0"/>
              <a:t>1</a:t>
            </a:fld>
            <a:endParaRPr lang="en-US"/>
          </a:p>
        </p:txBody>
      </p:sp>
      <p:pic>
        <p:nvPicPr>
          <p:cNvPr id="9" name="Picture 8"/>
          <p:cNvPicPr>
            <a:picLocks noChangeAspect="1"/>
          </p:cNvPicPr>
          <p:nvPr/>
        </p:nvPicPr>
        <p:blipFill>
          <a:blip r:embed="rId3"/>
          <a:stretch>
            <a:fillRect/>
          </a:stretch>
        </p:blipFill>
        <p:spPr>
          <a:xfrm>
            <a:off x="8969288" y="273797"/>
            <a:ext cx="2973354" cy="714302"/>
          </a:xfrm>
          <a:prstGeom prst="rect">
            <a:avLst/>
          </a:prstGeom>
        </p:spPr>
      </p:pic>
      <p:pic>
        <p:nvPicPr>
          <p:cNvPr id="11" name="Picture 10"/>
          <p:cNvPicPr>
            <a:picLocks noChangeAspect="1"/>
          </p:cNvPicPr>
          <p:nvPr/>
        </p:nvPicPr>
        <p:blipFill>
          <a:blip r:embed="rId4"/>
          <a:stretch>
            <a:fillRect/>
          </a:stretch>
        </p:blipFill>
        <p:spPr>
          <a:xfrm>
            <a:off x="297246" y="205808"/>
            <a:ext cx="1637572" cy="782291"/>
          </a:xfrm>
          <a:prstGeom prst="rect">
            <a:avLst/>
          </a:prstGeom>
        </p:spPr>
      </p:pic>
    </p:spTree>
    <p:extLst>
      <p:ext uri="{BB962C8B-B14F-4D97-AF65-F5344CB8AC3E}">
        <p14:creationId xmlns:p14="http://schemas.microsoft.com/office/powerpoint/2010/main" val="700040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tx2">
                    <a:lumMod val="75000"/>
                  </a:schemeClr>
                </a:solidFill>
              </a:rPr>
              <a:t>Biological </a:t>
            </a:r>
            <a:r>
              <a:rPr lang="en-US" dirty="0" smtClean="0">
                <a:solidFill>
                  <a:schemeClr val="tx2">
                    <a:lumMod val="75000"/>
                  </a:schemeClr>
                </a:solidFill>
              </a:rPr>
              <a:t>Background</a:t>
            </a:r>
          </a:p>
          <a:p>
            <a:pPr marL="514350" indent="-514350">
              <a:buFont typeface="+mj-lt"/>
              <a:buAutoNum type="arabicPeriod"/>
            </a:pPr>
            <a:r>
              <a:rPr lang="en-US" dirty="0" smtClean="0">
                <a:solidFill>
                  <a:schemeClr val="tx2">
                    <a:lumMod val="75000"/>
                  </a:schemeClr>
                </a:solidFill>
              </a:rPr>
              <a:t>Project Motivation</a:t>
            </a:r>
            <a:endParaRPr lang="en-US" dirty="0">
              <a:solidFill>
                <a:schemeClr val="tx2">
                  <a:lumMod val="75000"/>
                </a:schemeClr>
              </a:solidFill>
            </a:endParaRPr>
          </a:p>
          <a:p>
            <a:pPr marL="514350" indent="-514350">
              <a:buFont typeface="+mj-lt"/>
              <a:buAutoNum type="arabicPeriod"/>
            </a:pPr>
            <a:r>
              <a:rPr lang="en-US" dirty="0">
                <a:solidFill>
                  <a:schemeClr val="tx1">
                    <a:lumMod val="65000"/>
                  </a:schemeClr>
                </a:solidFill>
              </a:rPr>
              <a:t>Network Analysis</a:t>
            </a:r>
          </a:p>
          <a:p>
            <a:pPr marL="971550" lvl="1" indent="-514350">
              <a:buFont typeface="+mj-lt"/>
              <a:buAutoNum type="arabicPeriod"/>
            </a:pPr>
            <a:r>
              <a:rPr lang="en-US" dirty="0">
                <a:solidFill>
                  <a:schemeClr val="tx1">
                    <a:lumMod val="65000"/>
                  </a:schemeClr>
                </a:solidFill>
              </a:rPr>
              <a:t>Visualization</a:t>
            </a:r>
          </a:p>
          <a:p>
            <a:pPr marL="514350" indent="-514350">
              <a:buFont typeface="+mj-lt"/>
              <a:buAutoNum type="arabicPeriod"/>
            </a:pPr>
            <a:r>
              <a:rPr lang="en-US" dirty="0"/>
              <a:t>NS:S ratio metric</a:t>
            </a:r>
          </a:p>
          <a:p>
            <a:pPr marL="514350" indent="-514350">
              <a:buFont typeface="+mj-lt"/>
              <a:buAutoNum type="arabicPeriod"/>
            </a:pPr>
            <a:r>
              <a:rPr lang="en-US" dirty="0">
                <a:solidFill>
                  <a:schemeClr val="tx2">
                    <a:lumMod val="75000"/>
                  </a:schemeClr>
                </a:solidFill>
              </a:rPr>
              <a:t>Observed sequences that are not tolerated under high throughput mutagenesis</a:t>
            </a:r>
          </a:p>
          <a:p>
            <a:pPr marL="514350" indent="-514350">
              <a:buFont typeface="+mj-lt"/>
              <a:buAutoNum type="arabicPeriod"/>
            </a:pPr>
            <a:r>
              <a:rPr lang="en-US" dirty="0" smtClean="0">
                <a:solidFill>
                  <a:schemeClr val="tx2">
                    <a:lumMod val="75000"/>
                  </a:schemeClr>
                </a:solidFill>
              </a:rPr>
              <a:t>Discussion</a:t>
            </a:r>
            <a:endParaRPr lang="en-US" dirty="0">
              <a:solidFill>
                <a:schemeClr val="tx2">
                  <a:lumMod val="75000"/>
                </a:schemeClr>
              </a:solidFill>
            </a:endParaRPr>
          </a:p>
        </p:txBody>
      </p:sp>
      <p:sp>
        <p:nvSpPr>
          <p:cNvPr id="4" name="Slide Number Placeholder 3"/>
          <p:cNvSpPr>
            <a:spLocks noGrp="1"/>
          </p:cNvSpPr>
          <p:nvPr>
            <p:ph type="sldNum" sz="quarter" idx="12"/>
          </p:nvPr>
        </p:nvSpPr>
        <p:spPr/>
        <p:txBody>
          <a:bodyPr/>
          <a:lstStyle/>
          <a:p>
            <a:fld id="{8AAA8BFA-AB50-D349-826F-B5EB338E7451}" type="slidenum">
              <a:rPr lang="en-US" smtClean="0"/>
              <a:t>10</a:t>
            </a:fld>
            <a:endParaRPr lang="en-US"/>
          </a:p>
        </p:txBody>
      </p:sp>
      <p:pic>
        <p:nvPicPr>
          <p:cNvPr id="5" name="Picture 4"/>
          <p:cNvPicPr>
            <a:picLocks noChangeAspect="1"/>
          </p:cNvPicPr>
          <p:nvPr/>
        </p:nvPicPr>
        <p:blipFill>
          <a:blip r:embed="rId2"/>
          <a:stretch>
            <a:fillRect/>
          </a:stretch>
        </p:blipFill>
        <p:spPr>
          <a:xfrm>
            <a:off x="8969288" y="273797"/>
            <a:ext cx="2973354" cy="714302"/>
          </a:xfrm>
          <a:prstGeom prst="rect">
            <a:avLst/>
          </a:prstGeom>
        </p:spPr>
      </p:pic>
      <p:pic>
        <p:nvPicPr>
          <p:cNvPr id="6" name="Picture 5"/>
          <p:cNvPicPr>
            <a:picLocks noChangeAspect="1"/>
          </p:cNvPicPr>
          <p:nvPr/>
        </p:nvPicPr>
        <p:blipFill>
          <a:blip r:embed="rId3"/>
          <a:stretch>
            <a:fillRect/>
          </a:stretch>
        </p:blipFill>
        <p:spPr>
          <a:xfrm>
            <a:off x="297246" y="205808"/>
            <a:ext cx="1637572" cy="782291"/>
          </a:xfrm>
          <a:prstGeom prst="rect">
            <a:avLst/>
          </a:prstGeom>
        </p:spPr>
      </p:pic>
    </p:spTree>
    <p:extLst>
      <p:ext uri="{BB962C8B-B14F-4D97-AF65-F5344CB8AC3E}">
        <p14:creationId xmlns:p14="http://schemas.microsoft.com/office/powerpoint/2010/main" val="194092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1138"/>
            <a:ext cx="10515600" cy="1325563"/>
          </a:xfrm>
        </p:spPr>
        <p:txBody>
          <a:bodyPr>
            <a:normAutofit/>
          </a:bodyPr>
          <a:lstStyle/>
          <a:p>
            <a:r>
              <a:rPr lang="en-US" sz="3600" dirty="0" smtClean="0"/>
              <a:t>Substitution tolerance of different sequence backgrounds</a:t>
            </a:r>
            <a:endParaRPr lang="en-US" sz="3600" dirty="0"/>
          </a:p>
        </p:txBody>
      </p:sp>
      <p:sp>
        <p:nvSpPr>
          <p:cNvPr id="3" name="Content Placeholder 2"/>
          <p:cNvSpPr>
            <a:spLocks noGrp="1"/>
          </p:cNvSpPr>
          <p:nvPr>
            <p:ph sz="half" idx="1"/>
          </p:nvPr>
        </p:nvSpPr>
        <p:spPr>
          <a:xfrm>
            <a:off x="838200" y="2099070"/>
            <a:ext cx="5181600" cy="4351338"/>
          </a:xfrm>
        </p:spPr>
        <p:txBody>
          <a:bodyPr/>
          <a:lstStyle/>
          <a:p>
            <a:r>
              <a:rPr lang="en-US" dirty="0" smtClean="0"/>
              <a:t>Identified focal sequences</a:t>
            </a:r>
          </a:p>
          <a:p>
            <a:r>
              <a:rPr lang="en-US" dirty="0" smtClean="0"/>
              <a:t>Evaluated </a:t>
            </a:r>
            <a:r>
              <a:rPr lang="en-US" dirty="0" smtClean="0"/>
              <a:t>at the amino acid level</a:t>
            </a:r>
          </a:p>
          <a:p>
            <a:r>
              <a:rPr lang="en-US" dirty="0" smtClean="0"/>
              <a:t>Possible because of amino acid code redundancy</a:t>
            </a:r>
          </a:p>
          <a:p>
            <a:r>
              <a:rPr lang="en-US" dirty="0" smtClean="0"/>
              <a:t>Describes the mutational tolerance of a certain sequence background</a:t>
            </a:r>
          </a:p>
          <a:p>
            <a:endParaRPr lang="en-US" dirty="0"/>
          </a:p>
        </p:txBody>
      </p:sp>
      <p:sp>
        <p:nvSpPr>
          <p:cNvPr id="4" name="Slide Number Placeholder 3"/>
          <p:cNvSpPr>
            <a:spLocks noGrp="1"/>
          </p:cNvSpPr>
          <p:nvPr>
            <p:ph type="sldNum" sz="quarter" idx="12"/>
          </p:nvPr>
        </p:nvSpPr>
        <p:spPr/>
        <p:txBody>
          <a:bodyPr/>
          <a:lstStyle/>
          <a:p>
            <a:fld id="{8AAA8BFA-AB50-D349-826F-B5EB338E7451}" type="slidenum">
              <a:rPr lang="en-US" smtClean="0"/>
              <a:t>11</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
        <p:nvSpPr>
          <p:cNvPr id="86" name="Rectangle 85"/>
          <p:cNvSpPr/>
          <p:nvPr/>
        </p:nvSpPr>
        <p:spPr>
          <a:xfrm>
            <a:off x="0" y="6488668"/>
            <a:ext cx="1755802" cy="369332"/>
          </a:xfrm>
          <a:prstGeom prst="rect">
            <a:avLst/>
          </a:prstGeom>
        </p:spPr>
        <p:txBody>
          <a:bodyPr wrap="none">
            <a:spAutoFit/>
          </a:bodyPr>
          <a:lstStyle/>
          <a:p>
            <a:r>
              <a:rPr lang="en-US" dirty="0" smtClean="0"/>
              <a:t>NS:S ratio metric</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1583557"/>
            <a:ext cx="5627557" cy="470963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9799" y="1583556"/>
            <a:ext cx="5627557" cy="470963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5260" y="1583556"/>
            <a:ext cx="5627557" cy="4709637"/>
          </a:xfrm>
          <a:prstGeom prst="rect">
            <a:avLst/>
          </a:prstGeom>
        </p:spPr>
      </p:pic>
      <p:sp>
        <p:nvSpPr>
          <p:cNvPr id="12" name="TextBox 11"/>
          <p:cNvSpPr txBox="1"/>
          <p:nvPr/>
        </p:nvSpPr>
        <p:spPr>
          <a:xfrm>
            <a:off x="709848" y="2461111"/>
            <a:ext cx="5335412" cy="2554545"/>
          </a:xfrm>
          <a:prstGeom prst="rect">
            <a:avLst/>
          </a:prstGeom>
          <a:noFill/>
        </p:spPr>
        <p:txBody>
          <a:bodyPr wrap="square" rtlCol="0">
            <a:spAutoFit/>
          </a:bodyPr>
          <a:lstStyle/>
          <a:p>
            <a:r>
              <a:rPr lang="en-US" sz="3200" dirty="0"/>
              <a:t>Number of nonsynonymous sequences: </a:t>
            </a:r>
            <a:r>
              <a:rPr lang="en-US" sz="3200" dirty="0" smtClean="0"/>
              <a:t>44</a:t>
            </a:r>
          </a:p>
          <a:p>
            <a:r>
              <a:rPr lang="en-US" sz="3200" dirty="0" smtClean="0"/>
              <a:t>Number of synonymous sequences: 76</a:t>
            </a:r>
          </a:p>
          <a:p>
            <a:r>
              <a:rPr lang="en-US" sz="3200" dirty="0" smtClean="0"/>
              <a:t>NS:S ratio</a:t>
            </a:r>
            <a:r>
              <a:rPr lang="en-US" sz="3200" dirty="0"/>
              <a:t>: </a:t>
            </a:r>
            <a:r>
              <a:rPr lang="en-US" sz="3200" dirty="0" smtClean="0"/>
              <a:t>44 </a:t>
            </a:r>
            <a:r>
              <a:rPr lang="en-US" sz="3200" dirty="0"/>
              <a:t>/ </a:t>
            </a:r>
            <a:r>
              <a:rPr lang="en-US" sz="3200" dirty="0" smtClean="0"/>
              <a:t>76 = </a:t>
            </a:r>
            <a:r>
              <a:rPr lang="en-US" sz="3200" dirty="0"/>
              <a:t>0.5789474</a:t>
            </a:r>
          </a:p>
        </p:txBody>
      </p:sp>
    </p:spTree>
    <p:extLst>
      <p:ext uri="{BB962C8B-B14F-4D97-AF65-F5344CB8AC3E}">
        <p14:creationId xmlns:p14="http://schemas.microsoft.com/office/powerpoint/2010/main" val="145668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6882" y="163022"/>
            <a:ext cx="10515600" cy="1325563"/>
          </a:xfrm>
        </p:spPr>
        <p:txBody>
          <a:bodyPr>
            <a:normAutofit/>
          </a:bodyPr>
          <a:lstStyle/>
          <a:p>
            <a:r>
              <a:rPr lang="en-US" sz="4000" dirty="0" smtClean="0"/>
              <a:t>‘r142g’ and ‘n121k’ resulted in significant changes in NS:S ratio</a:t>
            </a:r>
            <a:endParaRPr lang="en-US" sz="4000" dirty="0"/>
          </a:p>
        </p:txBody>
      </p:sp>
      <p:sp>
        <p:nvSpPr>
          <p:cNvPr id="10" name="Content Placeholder 9"/>
          <p:cNvSpPr>
            <a:spLocks noGrp="1"/>
          </p:cNvSpPr>
          <p:nvPr>
            <p:ph sz="half" idx="1"/>
          </p:nvPr>
        </p:nvSpPr>
        <p:spPr>
          <a:xfrm>
            <a:off x="156882" y="1641619"/>
            <a:ext cx="5181600" cy="4351338"/>
          </a:xfrm>
        </p:spPr>
        <p:txBody>
          <a:bodyPr>
            <a:normAutofit/>
          </a:bodyPr>
          <a:lstStyle/>
          <a:p>
            <a:r>
              <a:rPr lang="en-US" sz="2000" dirty="0" smtClean="0"/>
              <a:t>‘r142g’ was associated with an increase in NS:S ratio from ~0.57 to 0.9 (p = 0.001545, 2-sample test for equality of proportions)</a:t>
            </a:r>
          </a:p>
          <a:p>
            <a:r>
              <a:rPr lang="en-US" sz="2000" dirty="0" smtClean="0"/>
              <a:t>‘n121k’ was associated with a decrease in NS:S ratio from 0.9 to 0.7 (p = 0.04358, </a:t>
            </a:r>
            <a:r>
              <a:rPr lang="en-US" sz="2000" dirty="0"/>
              <a:t>2-sample test for equality of proportions</a:t>
            </a:r>
            <a:r>
              <a:rPr lang="en-US" sz="2000" dirty="0" smtClean="0"/>
              <a:t>)</a:t>
            </a:r>
          </a:p>
          <a:p>
            <a:r>
              <a:rPr lang="en-US" sz="2000" dirty="0" smtClean="0"/>
              <a:t>These substitutions were seen repeatedly in transitions between other sequences of the top twenty clusters</a:t>
            </a:r>
            <a:endParaRPr lang="en-US" sz="2000" dirty="0"/>
          </a:p>
        </p:txBody>
      </p:sp>
      <p:sp>
        <p:nvSpPr>
          <p:cNvPr id="4" name="Slide Number Placeholder 3"/>
          <p:cNvSpPr>
            <a:spLocks noGrp="1"/>
          </p:cNvSpPr>
          <p:nvPr>
            <p:ph type="sldNum" sz="quarter" idx="12"/>
          </p:nvPr>
        </p:nvSpPr>
        <p:spPr/>
        <p:txBody>
          <a:bodyPr/>
          <a:lstStyle/>
          <a:p>
            <a:fld id="{8AAA8BFA-AB50-D349-826F-B5EB338E7451}" type="slidenum">
              <a:rPr lang="en-US" smtClean="0"/>
              <a:t>12</a:t>
            </a:fld>
            <a:endParaRPr lang="en-US"/>
          </a:p>
        </p:txBody>
      </p:sp>
      <p:pic>
        <p:nvPicPr>
          <p:cNvPr id="14" name="Content Placeholder 1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36832" y="1048500"/>
            <a:ext cx="6501532" cy="5221397"/>
          </a:xfr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928" y="59177"/>
            <a:ext cx="10018059" cy="6675783"/>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175" y="59177"/>
            <a:ext cx="10018059" cy="6675783"/>
          </a:xfrm>
          <a:prstGeom prst="rect">
            <a:avLst/>
          </a:prstGeom>
        </p:spPr>
      </p:pic>
      <p:sp>
        <p:nvSpPr>
          <p:cNvPr id="3" name="Right Arrow 2"/>
          <p:cNvSpPr/>
          <p:nvPr/>
        </p:nvSpPr>
        <p:spPr>
          <a:xfrm>
            <a:off x="7595719" y="2727487"/>
            <a:ext cx="263046" cy="1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388047" y="6227080"/>
            <a:ext cx="263046" cy="1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578297" y="6145992"/>
            <a:ext cx="263046" cy="1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18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grpId="0" nodeType="clickEffect">
                                  <p:stCondLst>
                                    <p:cond delay="0"/>
                                  </p:stCondLst>
                                  <p:childTnLst>
                                    <p:animEffect transition="out" filter="dissolve">
                                      <p:cBhvr>
                                        <p:cTn id="37" dur="500"/>
                                        <p:tgtEl>
                                          <p:spTgt spid="10">
                                            <p:txEl>
                                              <p:pRg st="0" end="0"/>
                                            </p:txEl>
                                          </p:spTgt>
                                        </p:tgtEl>
                                      </p:cBhvr>
                                    </p:animEffect>
                                    <p:set>
                                      <p:cBhvr>
                                        <p:cTn id="38" dur="1" fill="hold">
                                          <p:stCondLst>
                                            <p:cond delay="499"/>
                                          </p:stCondLst>
                                        </p:cTn>
                                        <p:tgtEl>
                                          <p:spTgt spid="10">
                                            <p:txEl>
                                              <p:pRg st="0" end="0"/>
                                            </p:txEl>
                                          </p:spTgt>
                                        </p:tgtEl>
                                        <p:attrNameLst>
                                          <p:attrName>style.visibility</p:attrName>
                                        </p:attrNameLst>
                                      </p:cBhvr>
                                      <p:to>
                                        <p:strVal val="hidden"/>
                                      </p:to>
                                    </p:set>
                                  </p:childTnLst>
                                </p:cTn>
                              </p:par>
                              <p:par>
                                <p:cTn id="39" presetID="9" presetClass="exit" presetSubtype="0" fill="hold" grpId="0" nodeType="withEffect">
                                  <p:stCondLst>
                                    <p:cond delay="0"/>
                                  </p:stCondLst>
                                  <p:childTnLst>
                                    <p:animEffect transition="out" filter="dissolve">
                                      <p:cBhvr>
                                        <p:cTn id="40" dur="500"/>
                                        <p:tgtEl>
                                          <p:spTgt spid="10">
                                            <p:txEl>
                                              <p:pRg st="1" end="1"/>
                                            </p:txEl>
                                          </p:spTgt>
                                        </p:tgtEl>
                                      </p:cBhvr>
                                    </p:animEffect>
                                    <p:set>
                                      <p:cBhvr>
                                        <p:cTn id="41" dur="1" fill="hold">
                                          <p:stCondLst>
                                            <p:cond delay="499"/>
                                          </p:stCondLst>
                                        </p:cTn>
                                        <p:tgtEl>
                                          <p:spTgt spid="10">
                                            <p:txEl>
                                              <p:pRg st="1" end="1"/>
                                            </p:txEl>
                                          </p:spTgt>
                                        </p:tgtEl>
                                        <p:attrNameLst>
                                          <p:attrName>style.visibility</p:attrName>
                                        </p:attrNameLst>
                                      </p:cBhvr>
                                      <p:to>
                                        <p:strVal val="hidden"/>
                                      </p:to>
                                    </p:set>
                                  </p:childTnLst>
                                </p:cTn>
                              </p:par>
                              <p:par>
                                <p:cTn id="42" presetID="9" presetClass="exit" presetSubtype="0" fill="hold" grpId="0" nodeType="withEffect">
                                  <p:stCondLst>
                                    <p:cond delay="0"/>
                                  </p:stCondLst>
                                  <p:childTnLst>
                                    <p:animEffect transition="out" filter="dissolve">
                                      <p:cBhvr>
                                        <p:cTn id="43" dur="500"/>
                                        <p:tgtEl>
                                          <p:spTgt spid="10">
                                            <p:txEl>
                                              <p:pRg st="2" end="2"/>
                                            </p:txEl>
                                          </p:spTgt>
                                        </p:tgtEl>
                                      </p:cBhvr>
                                    </p:animEffect>
                                    <p:set>
                                      <p:cBhvr>
                                        <p:cTn id="44" dur="1" fill="hold">
                                          <p:stCondLst>
                                            <p:cond delay="499"/>
                                          </p:stCondLst>
                                        </p:cTn>
                                        <p:tgtEl>
                                          <p:spTgt spid="10">
                                            <p:txEl>
                                              <p:pRg st="2" end="2"/>
                                            </p:txEl>
                                          </p:spTgt>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9" presetClass="exit" presetSubtype="0" fill="hold" grpId="1" nodeType="withEffect">
                                  <p:stCondLst>
                                    <p:cond delay="0"/>
                                  </p:stCondLst>
                                  <p:childTnLst>
                                    <p:animEffect transition="out" filter="dissolve">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uiExpand="1" build="p"/>
      <p:bldP spid="3" grpId="0" animBg="1"/>
      <p:bldP spid="16"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tx2">
                    <a:lumMod val="75000"/>
                  </a:schemeClr>
                </a:solidFill>
              </a:rPr>
              <a:t>Biological </a:t>
            </a:r>
            <a:r>
              <a:rPr lang="en-US" dirty="0" smtClean="0">
                <a:solidFill>
                  <a:schemeClr val="tx2">
                    <a:lumMod val="75000"/>
                  </a:schemeClr>
                </a:solidFill>
              </a:rPr>
              <a:t>Background</a:t>
            </a:r>
          </a:p>
          <a:p>
            <a:pPr marL="514350" indent="-514350">
              <a:buFont typeface="+mj-lt"/>
              <a:buAutoNum type="arabicPeriod"/>
            </a:pPr>
            <a:r>
              <a:rPr lang="en-US" dirty="0" smtClean="0">
                <a:solidFill>
                  <a:schemeClr val="tx2">
                    <a:lumMod val="75000"/>
                  </a:schemeClr>
                </a:solidFill>
              </a:rPr>
              <a:t>Project Motivation</a:t>
            </a:r>
            <a:endParaRPr lang="en-US" dirty="0">
              <a:solidFill>
                <a:schemeClr val="tx2">
                  <a:lumMod val="75000"/>
                </a:schemeClr>
              </a:solidFill>
            </a:endParaRPr>
          </a:p>
          <a:p>
            <a:pPr marL="514350" indent="-514350">
              <a:buFont typeface="+mj-lt"/>
              <a:buAutoNum type="arabicPeriod"/>
            </a:pPr>
            <a:r>
              <a:rPr lang="en-US" dirty="0">
                <a:solidFill>
                  <a:schemeClr val="tx1">
                    <a:lumMod val="65000"/>
                  </a:schemeClr>
                </a:solidFill>
              </a:rPr>
              <a:t>Network Analysis</a:t>
            </a:r>
          </a:p>
          <a:p>
            <a:pPr marL="971550" lvl="1" indent="-514350">
              <a:buFont typeface="+mj-lt"/>
              <a:buAutoNum type="arabicPeriod"/>
            </a:pPr>
            <a:r>
              <a:rPr lang="en-US" dirty="0">
                <a:solidFill>
                  <a:schemeClr val="tx1">
                    <a:lumMod val="65000"/>
                  </a:schemeClr>
                </a:solidFill>
              </a:rPr>
              <a:t>Visualization</a:t>
            </a:r>
          </a:p>
          <a:p>
            <a:pPr marL="514350" indent="-514350">
              <a:buFont typeface="+mj-lt"/>
              <a:buAutoNum type="arabicPeriod"/>
            </a:pPr>
            <a:r>
              <a:rPr lang="en-US" dirty="0">
                <a:solidFill>
                  <a:schemeClr val="tx2">
                    <a:lumMod val="75000"/>
                  </a:schemeClr>
                </a:solidFill>
              </a:rPr>
              <a:t>NS:S ratio metric</a:t>
            </a:r>
          </a:p>
          <a:p>
            <a:pPr marL="514350" indent="-514350">
              <a:buFont typeface="+mj-lt"/>
              <a:buAutoNum type="arabicPeriod"/>
            </a:pPr>
            <a:r>
              <a:rPr lang="en-US" dirty="0"/>
              <a:t>Observed sequences that are not tolerated under high throughput mutagenesis</a:t>
            </a:r>
          </a:p>
          <a:p>
            <a:pPr marL="514350" indent="-514350">
              <a:buFont typeface="+mj-lt"/>
              <a:buAutoNum type="arabicPeriod"/>
            </a:pPr>
            <a:r>
              <a:rPr lang="en-US" dirty="0" smtClean="0">
                <a:solidFill>
                  <a:schemeClr val="tx2">
                    <a:lumMod val="75000"/>
                  </a:schemeClr>
                </a:solidFill>
              </a:rPr>
              <a:t>Discussion</a:t>
            </a:r>
            <a:endParaRPr lang="en-US" dirty="0">
              <a:solidFill>
                <a:schemeClr val="tx2">
                  <a:lumMod val="75000"/>
                </a:schemeClr>
              </a:solidFill>
            </a:endParaRPr>
          </a:p>
        </p:txBody>
      </p:sp>
      <p:sp>
        <p:nvSpPr>
          <p:cNvPr id="4" name="Slide Number Placeholder 3"/>
          <p:cNvSpPr>
            <a:spLocks noGrp="1"/>
          </p:cNvSpPr>
          <p:nvPr>
            <p:ph type="sldNum" sz="quarter" idx="12"/>
          </p:nvPr>
        </p:nvSpPr>
        <p:spPr/>
        <p:txBody>
          <a:bodyPr/>
          <a:lstStyle/>
          <a:p>
            <a:fld id="{8AAA8BFA-AB50-D349-826F-B5EB338E7451}" type="slidenum">
              <a:rPr lang="en-US" smtClean="0"/>
              <a:t>13</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Tree>
    <p:extLst>
      <p:ext uri="{BB962C8B-B14F-4D97-AF65-F5344CB8AC3E}">
        <p14:creationId xmlns:p14="http://schemas.microsoft.com/office/powerpoint/2010/main" val="406812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699" y="987425"/>
            <a:ext cx="3932237" cy="1600200"/>
          </a:xfrm>
        </p:spPr>
        <p:txBody>
          <a:bodyPr>
            <a:normAutofit/>
          </a:bodyPr>
          <a:lstStyle/>
          <a:p>
            <a:r>
              <a:rPr lang="en-US" sz="3600" dirty="0" smtClean="0"/>
              <a:t>DMS data informs unexpected substitutions</a:t>
            </a:r>
            <a:endParaRPr lang="en-US" sz="3600" dirty="0"/>
          </a:p>
        </p:txBody>
      </p:sp>
      <p:sp>
        <p:nvSpPr>
          <p:cNvPr id="11" name="Content Placeholder 10"/>
          <p:cNvSpPr>
            <a:spLocks noGrp="1"/>
          </p:cNvSpPr>
          <p:nvPr>
            <p:ph type="body" sz="half" idx="2"/>
          </p:nvPr>
        </p:nvSpPr>
        <p:spPr>
          <a:xfrm>
            <a:off x="803699" y="1992552"/>
            <a:ext cx="3932237" cy="3811588"/>
          </a:xfrm>
        </p:spPr>
        <p:txBody>
          <a:bodyPr>
            <a:normAutofit/>
          </a:bodyPr>
          <a:lstStyle/>
          <a:p>
            <a:endParaRPr lang="en-US" dirty="0" smtClean="0"/>
          </a:p>
          <a:p>
            <a:endParaRPr lang="en-US" dirty="0"/>
          </a:p>
          <a:p>
            <a:pPr marL="285750" indent="-285750">
              <a:buFont typeface="Arial" charset="0"/>
              <a:buChar char="•"/>
            </a:pPr>
            <a:r>
              <a:rPr lang="en-US" dirty="0" smtClean="0"/>
              <a:t>Only certain mutations allow for a single nucleotide change to result in a specific substitution</a:t>
            </a:r>
          </a:p>
          <a:p>
            <a:pPr marL="742950" lvl="1" indent="-285750">
              <a:buFont typeface="Arial" charset="0"/>
              <a:buChar char="•"/>
            </a:pPr>
            <a:r>
              <a:rPr lang="en-US" sz="1600" dirty="0" smtClean="0"/>
              <a:t>Example: switching from isoleucine to arginine</a:t>
            </a:r>
          </a:p>
        </p:txBody>
      </p:sp>
      <p:sp>
        <p:nvSpPr>
          <p:cNvPr id="4" name="Slide Number Placeholder 3"/>
          <p:cNvSpPr>
            <a:spLocks noGrp="1"/>
          </p:cNvSpPr>
          <p:nvPr>
            <p:ph type="sldNum" sz="quarter" idx="12"/>
          </p:nvPr>
        </p:nvSpPr>
        <p:spPr/>
        <p:txBody>
          <a:bodyPr/>
          <a:lstStyle/>
          <a:p>
            <a:fld id="{8AAA8BFA-AB50-D349-826F-B5EB338E7451}" type="slidenum">
              <a:rPr lang="en-US" smtClean="0"/>
              <a:t>14</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
        <p:nvSpPr>
          <p:cNvPr id="95" name="Rectangle 94"/>
          <p:cNvSpPr/>
          <p:nvPr/>
        </p:nvSpPr>
        <p:spPr>
          <a:xfrm>
            <a:off x="0" y="6488668"/>
            <a:ext cx="3944028" cy="369332"/>
          </a:xfrm>
          <a:prstGeom prst="rect">
            <a:avLst/>
          </a:prstGeom>
        </p:spPr>
        <p:txBody>
          <a:bodyPr wrap="none">
            <a:spAutoFit/>
          </a:bodyPr>
          <a:lstStyle/>
          <a:p>
            <a:r>
              <a:rPr lang="en-US" dirty="0" smtClean="0"/>
              <a:t>Uncommon, yet recurrent, substitutions</a:t>
            </a:r>
            <a:endParaRPr lang="en-US" dirty="0"/>
          </a:p>
        </p:txBody>
      </p:sp>
      <p:sp>
        <p:nvSpPr>
          <p:cNvPr id="14" name="TextBox 13"/>
          <p:cNvSpPr txBox="1"/>
          <p:nvPr/>
        </p:nvSpPr>
        <p:spPr>
          <a:xfrm>
            <a:off x="6982690" y="2788834"/>
            <a:ext cx="931025" cy="1569660"/>
          </a:xfrm>
          <a:prstGeom prst="rect">
            <a:avLst/>
          </a:prstGeom>
          <a:noFill/>
        </p:spPr>
        <p:txBody>
          <a:bodyPr wrap="square" rtlCol="0">
            <a:spAutoFit/>
          </a:bodyPr>
          <a:lstStyle/>
          <a:p>
            <a:r>
              <a:rPr lang="en-US" sz="3200" b="1" dirty="0" smtClean="0"/>
              <a:t>ATT</a:t>
            </a:r>
          </a:p>
          <a:p>
            <a:r>
              <a:rPr lang="en-US" sz="3200" b="1" dirty="0" smtClean="0"/>
              <a:t>ATC</a:t>
            </a:r>
          </a:p>
          <a:p>
            <a:r>
              <a:rPr lang="en-US" sz="3200" b="1" dirty="0" smtClean="0"/>
              <a:t>ATA</a:t>
            </a:r>
            <a:endParaRPr lang="en-US" sz="3200" b="1" dirty="0"/>
          </a:p>
        </p:txBody>
      </p:sp>
      <p:sp>
        <p:nvSpPr>
          <p:cNvPr id="94" name="TextBox 93"/>
          <p:cNvSpPr txBox="1"/>
          <p:nvPr/>
        </p:nvSpPr>
        <p:spPr>
          <a:xfrm>
            <a:off x="8610600" y="1781336"/>
            <a:ext cx="1074790" cy="3046988"/>
          </a:xfrm>
          <a:prstGeom prst="rect">
            <a:avLst/>
          </a:prstGeom>
          <a:noFill/>
        </p:spPr>
        <p:txBody>
          <a:bodyPr wrap="square" rtlCol="0">
            <a:spAutoFit/>
          </a:bodyPr>
          <a:lstStyle/>
          <a:p>
            <a:r>
              <a:rPr lang="en-US" sz="3200" b="1" dirty="0" smtClean="0"/>
              <a:t>CGT</a:t>
            </a:r>
          </a:p>
          <a:p>
            <a:r>
              <a:rPr lang="en-US" sz="3200" b="1" dirty="0" smtClean="0"/>
              <a:t>CGC</a:t>
            </a:r>
          </a:p>
          <a:p>
            <a:r>
              <a:rPr lang="en-US" sz="3200" b="1" dirty="0" smtClean="0"/>
              <a:t>CGA</a:t>
            </a:r>
          </a:p>
          <a:p>
            <a:r>
              <a:rPr lang="en-US" sz="3200" b="1" dirty="0" smtClean="0"/>
              <a:t>CGG</a:t>
            </a:r>
          </a:p>
          <a:p>
            <a:r>
              <a:rPr lang="en-US" sz="3200" b="1" dirty="0" smtClean="0"/>
              <a:t>AGA</a:t>
            </a:r>
          </a:p>
          <a:p>
            <a:r>
              <a:rPr lang="en-US" sz="3200" b="1" dirty="0" smtClean="0"/>
              <a:t>AGG</a:t>
            </a:r>
            <a:endParaRPr lang="en-US" sz="3200" b="1" dirty="0"/>
          </a:p>
        </p:txBody>
      </p:sp>
      <p:sp>
        <p:nvSpPr>
          <p:cNvPr id="18" name="Right Arrow 17"/>
          <p:cNvSpPr/>
          <p:nvPr/>
        </p:nvSpPr>
        <p:spPr>
          <a:xfrm>
            <a:off x="7880465" y="3898346"/>
            <a:ext cx="696885" cy="345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7812" y="4289773"/>
            <a:ext cx="1320800" cy="990600"/>
          </a:xfrm>
          <a:prstGeom prst="rect">
            <a:avLst/>
          </a:prstGeom>
        </p:spPr>
      </p:pic>
      <p:pic>
        <p:nvPicPr>
          <p:cNvPr id="1026" name="Picture 2" descr="https://lh3.googleusercontent.com/umE69BfgPk3mU8Jj4fDadNYI6SUeuYQxln1kn5SZGG1BzGZEpHB-_J0rqOehVeTZ1KHwXz-Z58xol1w8w2uMmq0RjMnY9wq-4EHjEqZkvKjaq7ZgckZkKKuW907cclqeWzxMCUWWiwtr56Fng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2756" y="2575864"/>
            <a:ext cx="7402634" cy="2514343"/>
          </a:xfrm>
          <a:prstGeom prst="rect">
            <a:avLst/>
          </a:prstGeom>
          <a:noFill/>
          <a:extLst>
            <a:ext uri="{909E8E84-426E-40DD-AFC4-6F175D3DCCD1}">
              <a14:hiddenFill xmlns:a14="http://schemas.microsoft.com/office/drawing/2010/main">
                <a:solidFill>
                  <a:srgbClr val="FFFFFF"/>
                </a:solidFill>
              </a14:hiddenFill>
            </a:ext>
          </a:extLst>
        </p:spPr>
      </p:pic>
      <p:pic>
        <p:nvPicPr>
          <p:cNvPr id="20" name="Content Placeholder 19"/>
          <p:cNvPicPr>
            <a:picLocks noGrp="1" noChangeAspect="1"/>
          </p:cNvPicPr>
          <p:nvPr>
            <p:ph type="pic" idx="1"/>
          </p:nvPr>
        </p:nvPicPr>
        <p:blipFill>
          <a:blip r:embed="rId7">
            <a:extLst>
              <a:ext uri="{28A0092B-C50C-407E-A947-70E740481C1C}">
                <a14:useLocalDpi xmlns:a14="http://schemas.microsoft.com/office/drawing/2010/main" val="0"/>
              </a:ext>
            </a:extLst>
          </a:blip>
          <a:srcRect t="1813" b="1813"/>
          <a:stretch>
            <a:fillRect/>
          </a:stretch>
        </p:blipFill>
        <p:spPr>
          <a:xfrm>
            <a:off x="5491250" y="1311006"/>
            <a:ext cx="6172200" cy="4873625"/>
          </a:xfrm>
        </p:spPr>
      </p:pic>
    </p:spTree>
    <p:extLst>
      <p:ext uri="{BB962C8B-B14F-4D97-AF65-F5344CB8AC3E}">
        <p14:creationId xmlns:p14="http://schemas.microsoft.com/office/powerpoint/2010/main" val="126874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4" grpId="0"/>
      <p:bldP spid="94" grpId="0"/>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tx2">
                    <a:lumMod val="75000"/>
                  </a:schemeClr>
                </a:solidFill>
              </a:rPr>
              <a:t>Biological </a:t>
            </a:r>
            <a:r>
              <a:rPr lang="en-US" dirty="0" smtClean="0">
                <a:solidFill>
                  <a:schemeClr val="tx2">
                    <a:lumMod val="75000"/>
                  </a:schemeClr>
                </a:solidFill>
              </a:rPr>
              <a:t>Background</a:t>
            </a:r>
          </a:p>
          <a:p>
            <a:pPr marL="514350" indent="-514350">
              <a:buFont typeface="+mj-lt"/>
              <a:buAutoNum type="arabicPeriod"/>
            </a:pPr>
            <a:r>
              <a:rPr lang="en-US" dirty="0" smtClean="0">
                <a:solidFill>
                  <a:schemeClr val="tx2">
                    <a:lumMod val="75000"/>
                  </a:schemeClr>
                </a:solidFill>
              </a:rPr>
              <a:t>Project Motivation</a:t>
            </a:r>
            <a:endParaRPr lang="en-US" dirty="0">
              <a:solidFill>
                <a:schemeClr val="tx2">
                  <a:lumMod val="75000"/>
                </a:schemeClr>
              </a:solidFill>
            </a:endParaRPr>
          </a:p>
          <a:p>
            <a:pPr marL="514350" indent="-514350">
              <a:buFont typeface="+mj-lt"/>
              <a:buAutoNum type="arabicPeriod"/>
            </a:pPr>
            <a:r>
              <a:rPr lang="en-US" dirty="0">
                <a:solidFill>
                  <a:schemeClr val="tx1">
                    <a:lumMod val="65000"/>
                  </a:schemeClr>
                </a:solidFill>
              </a:rPr>
              <a:t>Network Analysis</a:t>
            </a:r>
          </a:p>
          <a:p>
            <a:pPr marL="971550" lvl="1" indent="-514350">
              <a:buFont typeface="+mj-lt"/>
              <a:buAutoNum type="arabicPeriod"/>
            </a:pPr>
            <a:r>
              <a:rPr lang="en-US" dirty="0">
                <a:solidFill>
                  <a:schemeClr val="tx1">
                    <a:lumMod val="65000"/>
                  </a:schemeClr>
                </a:solidFill>
              </a:rPr>
              <a:t>Visualization</a:t>
            </a:r>
          </a:p>
          <a:p>
            <a:pPr marL="514350" indent="-514350">
              <a:buFont typeface="+mj-lt"/>
              <a:buAutoNum type="arabicPeriod"/>
            </a:pPr>
            <a:r>
              <a:rPr lang="en-US" dirty="0">
                <a:solidFill>
                  <a:schemeClr val="tx2">
                    <a:lumMod val="75000"/>
                  </a:schemeClr>
                </a:solidFill>
              </a:rPr>
              <a:t>NS:S ratio metric</a:t>
            </a:r>
          </a:p>
          <a:p>
            <a:pPr marL="514350" indent="-514350">
              <a:buFont typeface="+mj-lt"/>
              <a:buAutoNum type="arabicPeriod"/>
            </a:pPr>
            <a:r>
              <a:rPr lang="en-US" dirty="0">
                <a:solidFill>
                  <a:schemeClr val="tx2">
                    <a:lumMod val="75000"/>
                  </a:schemeClr>
                </a:solidFill>
              </a:rPr>
              <a:t>Uncommon, yet recurrent, substitutions</a:t>
            </a:r>
          </a:p>
          <a:p>
            <a:pPr marL="514350" indent="-514350">
              <a:buFont typeface="+mj-lt"/>
              <a:buAutoNum type="arabicPeriod"/>
            </a:pPr>
            <a:r>
              <a:rPr lang="en-US" dirty="0"/>
              <a:t>Discussion</a:t>
            </a:r>
          </a:p>
        </p:txBody>
      </p:sp>
      <p:sp>
        <p:nvSpPr>
          <p:cNvPr id="4" name="Slide Number Placeholder 3"/>
          <p:cNvSpPr>
            <a:spLocks noGrp="1"/>
          </p:cNvSpPr>
          <p:nvPr>
            <p:ph type="sldNum" sz="quarter" idx="12"/>
          </p:nvPr>
        </p:nvSpPr>
        <p:spPr/>
        <p:txBody>
          <a:bodyPr/>
          <a:lstStyle/>
          <a:p>
            <a:fld id="{8AAA8BFA-AB50-D349-826F-B5EB338E7451}" type="slidenum">
              <a:rPr lang="en-US" smtClean="0"/>
              <a:t>15</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Tree>
    <p:extLst>
      <p:ext uri="{BB962C8B-B14F-4D97-AF65-F5344CB8AC3E}">
        <p14:creationId xmlns:p14="http://schemas.microsoft.com/office/powerpoint/2010/main" val="1219359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539" y="811652"/>
            <a:ext cx="10515600" cy="1325563"/>
          </a:xfrm>
        </p:spPr>
        <p:txBody>
          <a:bodyPr>
            <a:normAutofit/>
          </a:bodyPr>
          <a:lstStyle/>
          <a:p>
            <a:r>
              <a:rPr lang="en-US" sz="3600" dirty="0" smtClean="0"/>
              <a:t>Results</a:t>
            </a:r>
            <a:endParaRPr lang="en-US" sz="3600" dirty="0"/>
          </a:p>
        </p:txBody>
      </p:sp>
      <p:sp>
        <p:nvSpPr>
          <p:cNvPr id="3" name="Content Placeholder 2"/>
          <p:cNvSpPr>
            <a:spLocks noGrp="1"/>
          </p:cNvSpPr>
          <p:nvPr>
            <p:ph sz="half" idx="1"/>
          </p:nvPr>
        </p:nvSpPr>
        <p:spPr/>
        <p:txBody>
          <a:bodyPr>
            <a:normAutofit/>
          </a:bodyPr>
          <a:lstStyle/>
          <a:p>
            <a:r>
              <a:rPr lang="en-US" dirty="0" smtClean="0"/>
              <a:t>Identified ‘r142g’ and ‘n121k’ as substitutions that resulted in a significant change in NS:S ratio.</a:t>
            </a:r>
          </a:p>
          <a:p>
            <a:r>
              <a:rPr lang="en-US" dirty="0" smtClean="0"/>
              <a:t>Identified  ‘s124r’, ‘i140r’, ‘v213e’, and ‘g275d’ as substitutions which were unexpected per DMS data, yet recurrent. </a:t>
            </a:r>
          </a:p>
        </p:txBody>
      </p:sp>
      <p:sp>
        <p:nvSpPr>
          <p:cNvPr id="4" name="Slide Number Placeholder 3"/>
          <p:cNvSpPr>
            <a:spLocks noGrp="1"/>
          </p:cNvSpPr>
          <p:nvPr>
            <p:ph type="sldNum" sz="quarter" idx="12"/>
          </p:nvPr>
        </p:nvSpPr>
        <p:spPr/>
        <p:txBody>
          <a:bodyPr/>
          <a:lstStyle/>
          <a:p>
            <a:fld id="{8AAA8BFA-AB50-D349-826F-B5EB338E7451}" type="slidenum">
              <a:rPr lang="en-US" smtClean="0"/>
              <a:t>16</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
        <p:nvSpPr>
          <p:cNvPr id="9" name="Rectangle 8"/>
          <p:cNvSpPr/>
          <p:nvPr/>
        </p:nvSpPr>
        <p:spPr>
          <a:xfrm>
            <a:off x="0" y="6488668"/>
            <a:ext cx="1165704" cy="369332"/>
          </a:xfrm>
          <a:prstGeom prst="rect">
            <a:avLst/>
          </a:prstGeom>
        </p:spPr>
        <p:txBody>
          <a:bodyPr wrap="none">
            <a:spAutoFit/>
          </a:bodyPr>
          <a:lstStyle/>
          <a:p>
            <a:r>
              <a:rPr lang="en-US" dirty="0" smtClean="0"/>
              <a:t>Discussion</a:t>
            </a:r>
            <a:endParaRPr lang="en-US" dirty="0"/>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2145" r="48544"/>
          <a:stretch/>
        </p:blipFill>
        <p:spPr>
          <a:xfrm>
            <a:off x="8736286" y="1525954"/>
            <a:ext cx="1419652" cy="4889389"/>
          </a:xfrm>
          <a:prstGeom prst="rect">
            <a:avLst/>
          </a:prstGeom>
        </p:spPr>
      </p:pic>
      <p:sp>
        <p:nvSpPr>
          <p:cNvPr id="12" name="Right Arrow 11"/>
          <p:cNvSpPr/>
          <p:nvPr/>
        </p:nvSpPr>
        <p:spPr>
          <a:xfrm>
            <a:off x="8291786" y="2481534"/>
            <a:ext cx="889000" cy="101144"/>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10605" y="1982513"/>
            <a:ext cx="999717" cy="1200329"/>
          </a:xfrm>
          <a:prstGeom prst="rect">
            <a:avLst/>
          </a:prstGeom>
          <a:noFill/>
        </p:spPr>
        <p:txBody>
          <a:bodyPr wrap="square" rtlCol="0">
            <a:spAutoFit/>
          </a:bodyPr>
          <a:lstStyle/>
          <a:p>
            <a:r>
              <a:rPr lang="en-US" dirty="0" smtClean="0"/>
              <a:t>121, 124, </a:t>
            </a:r>
          </a:p>
          <a:p>
            <a:r>
              <a:rPr lang="en-US" dirty="0" smtClean="0"/>
              <a:t>140, and 142</a:t>
            </a:r>
            <a:endParaRPr lang="en-US" dirty="0"/>
          </a:p>
        </p:txBody>
      </p:sp>
      <p:sp>
        <p:nvSpPr>
          <p:cNvPr id="15" name="Left Arrow 14"/>
          <p:cNvSpPr/>
          <p:nvPr/>
        </p:nvSpPr>
        <p:spPr>
          <a:xfrm>
            <a:off x="9797250" y="1864989"/>
            <a:ext cx="803188" cy="117524"/>
          </a:xfrm>
          <a:prstGeom prst="lef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581902" y="1717033"/>
            <a:ext cx="635000" cy="369332"/>
          </a:xfrm>
          <a:prstGeom prst="rect">
            <a:avLst/>
          </a:prstGeom>
          <a:noFill/>
        </p:spPr>
        <p:txBody>
          <a:bodyPr wrap="square" rtlCol="0">
            <a:spAutoFit/>
          </a:bodyPr>
          <a:lstStyle/>
          <a:p>
            <a:r>
              <a:rPr lang="en-US" smtClean="0"/>
              <a:t>213</a:t>
            </a:r>
            <a:endParaRPr lang="en-US"/>
          </a:p>
        </p:txBody>
      </p:sp>
      <p:sp>
        <p:nvSpPr>
          <p:cNvPr id="17" name="Left Arrow 16"/>
          <p:cNvSpPr/>
          <p:nvPr/>
        </p:nvSpPr>
        <p:spPr>
          <a:xfrm>
            <a:off x="9596132" y="4508378"/>
            <a:ext cx="985770" cy="104932"/>
          </a:xfrm>
          <a:prstGeom prst="lef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581902" y="4376178"/>
            <a:ext cx="535724" cy="369332"/>
          </a:xfrm>
          <a:prstGeom prst="rect">
            <a:avLst/>
          </a:prstGeom>
          <a:noFill/>
        </p:spPr>
        <p:txBody>
          <a:bodyPr wrap="none" rtlCol="0">
            <a:spAutoFit/>
          </a:bodyPr>
          <a:lstStyle/>
          <a:p>
            <a:r>
              <a:rPr lang="en-US" smtClean="0"/>
              <a:t>275</a:t>
            </a:r>
            <a:endParaRPr lang="en-US"/>
          </a:p>
        </p:txBody>
      </p:sp>
      <p:sp>
        <p:nvSpPr>
          <p:cNvPr id="19" name="TextBox 18"/>
          <p:cNvSpPr txBox="1"/>
          <p:nvPr/>
        </p:nvSpPr>
        <p:spPr>
          <a:xfrm>
            <a:off x="6981848" y="2347440"/>
            <a:ext cx="1487027" cy="369332"/>
          </a:xfrm>
          <a:prstGeom prst="rect">
            <a:avLst/>
          </a:prstGeom>
          <a:noFill/>
        </p:spPr>
        <p:txBody>
          <a:bodyPr wrap="square" rtlCol="0">
            <a:spAutoFit/>
          </a:bodyPr>
          <a:lstStyle/>
          <a:p>
            <a:r>
              <a:rPr lang="en-US" dirty="0" smtClean="0"/>
              <a:t>121 and 142</a:t>
            </a:r>
            <a:endParaRPr lang="en-US" dirty="0"/>
          </a:p>
        </p:txBody>
      </p:sp>
      <p:sp>
        <p:nvSpPr>
          <p:cNvPr id="7" name="TextBox 6"/>
          <p:cNvSpPr txBox="1"/>
          <p:nvPr/>
        </p:nvSpPr>
        <p:spPr>
          <a:xfrm>
            <a:off x="8644249" y="6370201"/>
            <a:ext cx="2473377" cy="276999"/>
          </a:xfrm>
          <a:prstGeom prst="rect">
            <a:avLst/>
          </a:prstGeom>
          <a:noFill/>
        </p:spPr>
        <p:txBody>
          <a:bodyPr wrap="square" rtlCol="0">
            <a:spAutoFit/>
          </a:bodyPr>
          <a:lstStyle/>
          <a:p>
            <a:r>
              <a:rPr lang="en-US" sz="1200" dirty="0" smtClean="0"/>
              <a:t>Stray and Pittman, 2012</a:t>
            </a:r>
            <a:endParaRPr lang="en-US" sz="1200" dirty="0"/>
          </a:p>
        </p:txBody>
      </p:sp>
    </p:spTree>
    <p:extLst>
      <p:ext uri="{BB962C8B-B14F-4D97-AF65-F5344CB8AC3E}">
        <p14:creationId xmlns:p14="http://schemas.microsoft.com/office/powerpoint/2010/main" val="96535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animBg="1"/>
      <p:bldP spid="16" grpId="0"/>
      <p:bldP spid="17" grpId="0" animBg="1"/>
      <p:bldP spid="18" grpId="0"/>
      <p:bldP spid="19" grpId="0"/>
      <p:bldP spid="1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Implications and suggestions for future work</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Identified substitutions are located in positions relevant in recognition by the immune system.</a:t>
            </a:r>
          </a:p>
          <a:p>
            <a:pPr lvl="1"/>
            <a:r>
              <a:rPr lang="en-US" dirty="0" smtClean="0"/>
              <a:t>‘r142g’ associated with vaccine ineffectiveness from 2014 - 2015</a:t>
            </a:r>
          </a:p>
          <a:p>
            <a:r>
              <a:rPr lang="en-US" dirty="0" smtClean="0"/>
              <a:t>With </a:t>
            </a:r>
            <a:r>
              <a:rPr lang="en-US" dirty="0"/>
              <a:t>increasing surveillance sequences, it should become easier to identify changes in the NS:S ratio as the result of single amino acid changes</a:t>
            </a:r>
            <a:r>
              <a:rPr lang="en-US" dirty="0" smtClean="0"/>
              <a:t>.</a:t>
            </a:r>
          </a:p>
          <a:p>
            <a:r>
              <a:rPr lang="en-US" dirty="0" smtClean="0"/>
              <a:t>Examine the unexpected mutations to identify possibly permissive mutations which </a:t>
            </a:r>
            <a:r>
              <a:rPr lang="en-US" smtClean="0"/>
              <a:t>precede </a:t>
            </a:r>
            <a:r>
              <a:rPr lang="en-US" smtClean="0"/>
              <a:t>them. </a:t>
            </a:r>
            <a:endParaRPr lang="en-US" dirty="0" smtClean="0"/>
          </a:p>
          <a:p>
            <a:r>
              <a:rPr lang="en-US" dirty="0"/>
              <a:t>Identification of permissive mutations with </a:t>
            </a:r>
            <a:r>
              <a:rPr lang="en-US" dirty="0" err="1"/>
              <a:t>epistatic</a:t>
            </a:r>
            <a:r>
              <a:rPr lang="en-US" dirty="0"/>
              <a:t> effects can allow for vaccine development efforts to prepare for periods of high strain diversity.</a:t>
            </a:r>
          </a:p>
          <a:p>
            <a:endParaRPr lang="en-US" dirty="0" smtClean="0"/>
          </a:p>
          <a:p>
            <a:pPr marL="0" indent="0">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8AAA8BFA-AB50-D349-826F-B5EB338E7451}" type="slidenum">
              <a:rPr lang="en-US" smtClean="0"/>
              <a:t>17</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
        <p:nvSpPr>
          <p:cNvPr id="9" name="Rectangle 8"/>
          <p:cNvSpPr/>
          <p:nvPr/>
        </p:nvSpPr>
        <p:spPr>
          <a:xfrm>
            <a:off x="0" y="6488668"/>
            <a:ext cx="1165704" cy="369332"/>
          </a:xfrm>
          <a:prstGeom prst="rect">
            <a:avLst/>
          </a:prstGeom>
        </p:spPr>
        <p:txBody>
          <a:bodyPr wrap="none">
            <a:spAutoFit/>
          </a:bodyPr>
          <a:lstStyle/>
          <a:p>
            <a:r>
              <a:rPr lang="en-US" dirty="0" smtClean="0"/>
              <a:t>Discussion</a:t>
            </a:r>
            <a:endParaRPr lang="en-US" dirty="0"/>
          </a:p>
        </p:txBody>
      </p:sp>
    </p:spTree>
    <p:extLst>
      <p:ext uri="{BB962C8B-B14F-4D97-AF65-F5344CB8AC3E}">
        <p14:creationId xmlns:p14="http://schemas.microsoft.com/office/powerpoint/2010/main" val="125292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smtClean="0"/>
              <a:t>Acknowledgments</a:t>
            </a:r>
            <a:endParaRPr lang="en-US" sz="3600" dirty="0"/>
          </a:p>
        </p:txBody>
      </p:sp>
      <p:sp>
        <p:nvSpPr>
          <p:cNvPr id="3" name="Content Placeholder 2"/>
          <p:cNvSpPr>
            <a:spLocks noGrp="1"/>
          </p:cNvSpPr>
          <p:nvPr>
            <p:ph idx="1"/>
          </p:nvPr>
        </p:nvSpPr>
        <p:spPr/>
        <p:txBody>
          <a:bodyPr/>
          <a:lstStyle/>
          <a:p>
            <a:r>
              <a:rPr lang="en-US" dirty="0" err="1" smtClean="0"/>
              <a:t>McCandlish</a:t>
            </a:r>
            <a:r>
              <a:rPr lang="en-US" dirty="0" smtClean="0"/>
              <a:t> Lab</a:t>
            </a:r>
          </a:p>
          <a:p>
            <a:pPr lvl="1"/>
            <a:r>
              <a:rPr lang="en-US" dirty="0" smtClean="0"/>
              <a:t>David </a:t>
            </a:r>
            <a:r>
              <a:rPr lang="en-US" dirty="0" err="1" smtClean="0"/>
              <a:t>McCandlish</a:t>
            </a:r>
            <a:endParaRPr lang="en-US" dirty="0" smtClean="0"/>
          </a:p>
          <a:p>
            <a:pPr lvl="1"/>
            <a:r>
              <a:rPr lang="en-US" dirty="0" err="1"/>
              <a:t>Juannan</a:t>
            </a:r>
            <a:r>
              <a:rPr lang="en-US" dirty="0"/>
              <a:t> </a:t>
            </a:r>
            <a:r>
              <a:rPr lang="en-US" dirty="0" smtClean="0"/>
              <a:t>Zhou</a:t>
            </a:r>
          </a:p>
          <a:p>
            <a:pPr lvl="1"/>
            <a:r>
              <a:rPr lang="en-US" dirty="0"/>
              <a:t>Anna </a:t>
            </a:r>
            <a:r>
              <a:rPr lang="en-US" dirty="0" err="1" smtClean="0"/>
              <a:t>Posfai</a:t>
            </a:r>
            <a:endParaRPr lang="en-US" dirty="0" smtClean="0"/>
          </a:p>
          <a:p>
            <a:pPr lvl="1"/>
            <a:r>
              <a:rPr lang="en-US" dirty="0"/>
              <a:t>Tong </a:t>
            </a:r>
            <a:r>
              <a:rPr lang="en-US" dirty="0" smtClean="0"/>
              <a:t>Liang</a:t>
            </a:r>
          </a:p>
          <a:p>
            <a:r>
              <a:rPr lang="en-US" dirty="0" smtClean="0"/>
              <a:t>URP Staff</a:t>
            </a:r>
          </a:p>
          <a:p>
            <a:pPr marL="0" indent="0">
              <a:buNone/>
            </a:pPr>
            <a:endParaRPr lang="en-US" dirty="0"/>
          </a:p>
        </p:txBody>
      </p:sp>
      <p:sp>
        <p:nvSpPr>
          <p:cNvPr id="4" name="Slide Number Placeholder 3"/>
          <p:cNvSpPr>
            <a:spLocks noGrp="1"/>
          </p:cNvSpPr>
          <p:nvPr>
            <p:ph type="sldNum" sz="quarter" idx="12"/>
          </p:nvPr>
        </p:nvSpPr>
        <p:spPr/>
        <p:txBody>
          <a:bodyPr/>
          <a:lstStyle/>
          <a:p>
            <a:fld id="{8AAA8BFA-AB50-D349-826F-B5EB338E7451}" type="slidenum">
              <a:rPr lang="en-US" smtClean="0"/>
              <a:t>18</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Tree>
    <p:extLst>
      <p:ext uri="{BB962C8B-B14F-4D97-AF65-F5344CB8AC3E}">
        <p14:creationId xmlns:p14="http://schemas.microsoft.com/office/powerpoint/2010/main" val="1579906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Work Cited</a:t>
            </a:r>
            <a:endParaRPr lang="en-US" sz="3600" dirty="0"/>
          </a:p>
        </p:txBody>
      </p:sp>
      <p:sp>
        <p:nvSpPr>
          <p:cNvPr id="3" name="Content Placeholder 2"/>
          <p:cNvSpPr>
            <a:spLocks noGrp="1"/>
          </p:cNvSpPr>
          <p:nvPr>
            <p:ph idx="1"/>
          </p:nvPr>
        </p:nvSpPr>
        <p:spPr/>
        <p:txBody>
          <a:bodyPr>
            <a:normAutofit/>
          </a:bodyPr>
          <a:lstStyle/>
          <a:p>
            <a:pPr marL="457200" indent="-457200">
              <a:buNone/>
            </a:pPr>
            <a:r>
              <a:rPr lang="en-US" sz="1600" dirty="0" smtClean="0">
                <a:latin typeface="Calibri" charset="0"/>
                <a:ea typeface="Calibri" charset="0"/>
                <a:cs typeface="Calibri" charset="0"/>
              </a:rPr>
              <a:t>Lee, </a:t>
            </a:r>
            <a:r>
              <a:rPr lang="en-US" sz="1600" dirty="0" err="1" smtClean="0">
                <a:latin typeface="Calibri" charset="0"/>
                <a:ea typeface="Calibri" charset="0"/>
                <a:cs typeface="Calibri" charset="0"/>
              </a:rPr>
              <a:t>Juhye</a:t>
            </a:r>
            <a:r>
              <a:rPr lang="en-US" sz="1600" dirty="0" smtClean="0">
                <a:latin typeface="Calibri" charset="0"/>
                <a:ea typeface="Calibri" charset="0"/>
                <a:cs typeface="Calibri" charset="0"/>
              </a:rPr>
              <a:t> M, et al. “Deep Mutational Scanning of </a:t>
            </a:r>
            <a:r>
              <a:rPr lang="en-US" sz="1600" dirty="0" err="1" smtClean="0">
                <a:latin typeface="Calibri" charset="0"/>
                <a:ea typeface="Calibri" charset="0"/>
                <a:cs typeface="Calibri" charset="0"/>
              </a:rPr>
              <a:t>Hemagglutinin</a:t>
            </a:r>
            <a:r>
              <a:rPr lang="en-US" sz="1600" dirty="0" smtClean="0">
                <a:latin typeface="Calibri" charset="0"/>
                <a:ea typeface="Calibri" charset="0"/>
                <a:cs typeface="Calibri" charset="0"/>
              </a:rPr>
              <a:t> Helps Predict Evolutionary Fates of Human H3N2 Influenza Variants.” </a:t>
            </a:r>
            <a:r>
              <a:rPr lang="en-US" sz="1600" i="1" dirty="0" err="1" smtClean="0">
                <a:latin typeface="Calibri" charset="0"/>
                <a:ea typeface="Calibri" charset="0"/>
                <a:cs typeface="Calibri" charset="0"/>
              </a:rPr>
              <a:t>BioRxiv</a:t>
            </a:r>
            <a:r>
              <a:rPr lang="en-US" sz="1600" dirty="0" smtClean="0">
                <a:latin typeface="Calibri" charset="0"/>
                <a:ea typeface="Calibri" charset="0"/>
                <a:cs typeface="Calibri" charset="0"/>
              </a:rPr>
              <a:t>, 10 Apr. 2018, pp. 1–16., doi:10.1101/298364.</a:t>
            </a:r>
          </a:p>
          <a:p>
            <a:pPr marL="457200" indent="-457200">
              <a:buNone/>
            </a:pPr>
            <a:r>
              <a:rPr lang="en-US" sz="1600" dirty="0" smtClean="0">
                <a:latin typeface="Calibri" charset="0"/>
                <a:ea typeface="Calibri" charset="0"/>
                <a:cs typeface="Calibri" charset="0"/>
              </a:rPr>
              <a:t>Lu, Y., et al. “Production and Stabilization of the </a:t>
            </a:r>
            <a:r>
              <a:rPr lang="en-US" sz="1600" dirty="0" err="1" smtClean="0">
                <a:latin typeface="Calibri" charset="0"/>
                <a:ea typeface="Calibri" charset="0"/>
                <a:cs typeface="Calibri" charset="0"/>
              </a:rPr>
              <a:t>Trimeric</a:t>
            </a:r>
            <a:r>
              <a:rPr lang="en-US" sz="1600" dirty="0" smtClean="0">
                <a:latin typeface="Calibri" charset="0"/>
                <a:ea typeface="Calibri" charset="0"/>
                <a:cs typeface="Calibri" charset="0"/>
              </a:rPr>
              <a:t> Influenza </a:t>
            </a:r>
            <a:r>
              <a:rPr lang="en-US" sz="1600" dirty="0" err="1" smtClean="0">
                <a:latin typeface="Calibri" charset="0"/>
                <a:ea typeface="Calibri" charset="0"/>
                <a:cs typeface="Calibri" charset="0"/>
              </a:rPr>
              <a:t>Hemagglutinin</a:t>
            </a:r>
            <a:r>
              <a:rPr lang="en-US" sz="1600" dirty="0" smtClean="0">
                <a:latin typeface="Calibri" charset="0"/>
                <a:ea typeface="Calibri" charset="0"/>
                <a:cs typeface="Calibri" charset="0"/>
              </a:rPr>
              <a:t> Stem Domain for Potentially Broadly Protective Influenza Vaccines.” </a:t>
            </a:r>
            <a:r>
              <a:rPr lang="en-US" sz="1600" i="1" dirty="0" smtClean="0">
                <a:latin typeface="Calibri" charset="0"/>
                <a:ea typeface="Calibri" charset="0"/>
                <a:cs typeface="Calibri" charset="0"/>
              </a:rPr>
              <a:t>Proceedings of the National Academy of Sciences</a:t>
            </a:r>
            <a:r>
              <a:rPr lang="en-US" sz="1600" dirty="0" smtClean="0">
                <a:latin typeface="Calibri" charset="0"/>
                <a:ea typeface="Calibri" charset="0"/>
                <a:cs typeface="Calibri" charset="0"/>
              </a:rPr>
              <a:t>, vol. 111, no. 1, 7 Jan. 2014, pp. 125–130., doi:10.1073/pnas.1308701110</a:t>
            </a:r>
            <a:r>
              <a:rPr lang="en-US" sz="1600" dirty="0" smtClean="0">
                <a:latin typeface="Calibri" charset="0"/>
                <a:ea typeface="Calibri" charset="0"/>
                <a:cs typeface="Calibri" charset="0"/>
              </a:rPr>
              <a:t>.</a:t>
            </a:r>
          </a:p>
          <a:p>
            <a:pPr marL="457200" indent="-457200">
              <a:buNone/>
            </a:pPr>
            <a:r>
              <a:rPr lang="en-US" sz="1600" dirty="0" smtClean="0">
                <a:latin typeface="Calibri" charset="0"/>
                <a:ea typeface="Calibri" charset="0"/>
                <a:cs typeface="Calibri" charset="0"/>
              </a:rPr>
              <a:t>Stray, Pittman. “Subtype and antigenic site-specific differences in biophysical influences on evolution of influenza virus </a:t>
            </a:r>
            <a:r>
              <a:rPr lang="en-US" sz="1600" dirty="0" err="1" smtClean="0">
                <a:latin typeface="Calibri" charset="0"/>
                <a:ea typeface="Calibri" charset="0"/>
                <a:cs typeface="Calibri" charset="0"/>
              </a:rPr>
              <a:t>hemagglutinin</a:t>
            </a:r>
            <a:r>
              <a:rPr lang="en-US" sz="1600" dirty="0" smtClean="0">
                <a:latin typeface="Calibri" charset="0"/>
                <a:ea typeface="Calibri" charset="0"/>
                <a:cs typeface="Calibri" charset="0"/>
              </a:rPr>
              <a:t>”. </a:t>
            </a:r>
            <a:r>
              <a:rPr lang="en-US" sz="1600" i="1" dirty="0" smtClean="0">
                <a:latin typeface="Calibri" charset="0"/>
                <a:ea typeface="Calibri" charset="0"/>
                <a:cs typeface="Calibri" charset="0"/>
              </a:rPr>
              <a:t>Virology Journal.</a:t>
            </a:r>
            <a:r>
              <a:rPr lang="en-US" sz="1600" dirty="0" smtClean="0">
                <a:latin typeface="Calibri" charset="0"/>
                <a:ea typeface="Calibri" charset="0"/>
                <a:cs typeface="Calibri" charset="0"/>
              </a:rPr>
              <a:t> Vol. 9. 2012. pp. 1-16.</a:t>
            </a:r>
            <a:endParaRPr lang="en-US" sz="1600" dirty="0" smtClean="0">
              <a:latin typeface="Calibri" charset="0"/>
              <a:ea typeface="Calibri" charset="0"/>
              <a:cs typeface="Calibri" charset="0"/>
            </a:endParaRPr>
          </a:p>
          <a:p>
            <a:pPr marL="457200" indent="-457200">
              <a:buNone/>
            </a:pPr>
            <a:endParaRPr lang="en-US" sz="1600" dirty="0">
              <a:latin typeface="Calibri" charset="0"/>
              <a:ea typeface="Calibri" charset="0"/>
              <a:cs typeface="Calibri" charset="0"/>
            </a:endParaRPr>
          </a:p>
        </p:txBody>
      </p:sp>
      <p:sp>
        <p:nvSpPr>
          <p:cNvPr id="4" name="Slide Number Placeholder 3"/>
          <p:cNvSpPr>
            <a:spLocks noGrp="1"/>
          </p:cNvSpPr>
          <p:nvPr>
            <p:ph type="sldNum" sz="quarter" idx="12"/>
          </p:nvPr>
        </p:nvSpPr>
        <p:spPr/>
        <p:txBody>
          <a:bodyPr/>
          <a:lstStyle/>
          <a:p>
            <a:fld id="{8AAA8BFA-AB50-D349-826F-B5EB338E7451}" type="slidenum">
              <a:rPr lang="en-US" smtClean="0"/>
              <a:t>19</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Tree>
    <p:extLst>
      <p:ext uri="{BB962C8B-B14F-4D97-AF65-F5344CB8AC3E}">
        <p14:creationId xmlns:p14="http://schemas.microsoft.com/office/powerpoint/2010/main" val="275603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92866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Biological Background</a:t>
            </a:r>
          </a:p>
          <a:p>
            <a:pPr marL="514350" indent="-514350">
              <a:buFont typeface="+mj-lt"/>
              <a:buAutoNum type="arabicPeriod"/>
            </a:pPr>
            <a:r>
              <a:rPr lang="en-US" dirty="0" smtClean="0">
                <a:solidFill>
                  <a:schemeClr val="tx1">
                    <a:lumMod val="65000"/>
                  </a:schemeClr>
                </a:solidFill>
              </a:rPr>
              <a:t>Project Motivation</a:t>
            </a:r>
          </a:p>
          <a:p>
            <a:pPr marL="514350" indent="-514350">
              <a:buFont typeface="+mj-lt"/>
              <a:buAutoNum type="arabicPeriod"/>
            </a:pPr>
            <a:r>
              <a:rPr lang="en-US" dirty="0">
                <a:solidFill>
                  <a:schemeClr val="tx2">
                    <a:lumMod val="75000"/>
                  </a:schemeClr>
                </a:solidFill>
              </a:rPr>
              <a:t>Network Analysis</a:t>
            </a:r>
          </a:p>
          <a:p>
            <a:pPr marL="971550" lvl="1" indent="-514350">
              <a:buFont typeface="+mj-lt"/>
              <a:buAutoNum type="arabicPeriod"/>
            </a:pPr>
            <a:r>
              <a:rPr lang="en-US" dirty="0">
                <a:solidFill>
                  <a:schemeClr val="tx2">
                    <a:lumMod val="75000"/>
                  </a:schemeClr>
                </a:solidFill>
              </a:rPr>
              <a:t>Visualization</a:t>
            </a:r>
          </a:p>
          <a:p>
            <a:pPr marL="514350" indent="-514350">
              <a:buFont typeface="+mj-lt"/>
              <a:buAutoNum type="arabicPeriod"/>
            </a:pPr>
            <a:r>
              <a:rPr lang="en-US" dirty="0">
                <a:solidFill>
                  <a:schemeClr val="tx2">
                    <a:lumMod val="75000"/>
                  </a:schemeClr>
                </a:solidFill>
              </a:rPr>
              <a:t>NS:S ratio metric</a:t>
            </a:r>
          </a:p>
          <a:p>
            <a:pPr marL="514350" indent="-514350">
              <a:buFont typeface="+mj-lt"/>
              <a:buAutoNum type="arabicPeriod"/>
            </a:pPr>
            <a:r>
              <a:rPr lang="en-US" dirty="0">
                <a:solidFill>
                  <a:schemeClr val="tx2">
                    <a:lumMod val="75000"/>
                  </a:schemeClr>
                </a:solidFill>
              </a:rPr>
              <a:t>Observed sequences that are not tolerated under high throughput mutagenesis</a:t>
            </a:r>
          </a:p>
          <a:p>
            <a:pPr marL="514350" indent="-514350">
              <a:buFont typeface="+mj-lt"/>
              <a:buAutoNum type="arabicPeriod"/>
            </a:pPr>
            <a:r>
              <a:rPr lang="en-US" dirty="0" smtClean="0">
                <a:solidFill>
                  <a:schemeClr val="tx2">
                    <a:lumMod val="75000"/>
                  </a:schemeClr>
                </a:solidFill>
              </a:rPr>
              <a:t>Discussion</a:t>
            </a:r>
            <a:endParaRPr lang="en-US" dirty="0">
              <a:solidFill>
                <a:schemeClr val="tx2">
                  <a:lumMod val="75000"/>
                </a:schemeClr>
              </a:solidFill>
            </a:endParaRPr>
          </a:p>
        </p:txBody>
      </p:sp>
      <p:sp>
        <p:nvSpPr>
          <p:cNvPr id="2" name="Title 1"/>
          <p:cNvSpPr>
            <a:spLocks noGrp="1"/>
          </p:cNvSpPr>
          <p:nvPr>
            <p:ph type="title"/>
          </p:nvPr>
        </p:nvSpPr>
        <p:spPr>
          <a:xfrm>
            <a:off x="546628" y="795602"/>
            <a:ext cx="10515600" cy="1325563"/>
          </a:xfrm>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a:xfrm>
            <a:off x="838200" y="1931366"/>
            <a:ext cx="10515600" cy="4351338"/>
          </a:xfrm>
        </p:spPr>
        <p:txBody>
          <a:bodyPr/>
          <a:lstStyle/>
          <a:p>
            <a:pPr marL="514350" indent="-514350">
              <a:buFont typeface="+mj-lt"/>
              <a:buAutoNum type="arabicPeriod"/>
            </a:pPr>
            <a:r>
              <a:rPr lang="en-US" dirty="0" smtClean="0"/>
              <a:t>Biological Background</a:t>
            </a:r>
          </a:p>
          <a:p>
            <a:pPr marL="514350" indent="-514350">
              <a:buFont typeface="+mj-lt"/>
              <a:buAutoNum type="arabicPeriod"/>
            </a:pPr>
            <a:r>
              <a:rPr lang="en-US" dirty="0" smtClean="0"/>
              <a:t>Project Motivation</a:t>
            </a:r>
          </a:p>
          <a:p>
            <a:pPr marL="514350" indent="-514350">
              <a:buFont typeface="+mj-lt"/>
              <a:buAutoNum type="arabicPeriod"/>
            </a:pPr>
            <a:r>
              <a:rPr lang="en-US" dirty="0" smtClean="0"/>
              <a:t>Network Analysis</a:t>
            </a:r>
          </a:p>
          <a:p>
            <a:pPr marL="971550" lvl="1" indent="-514350">
              <a:buFont typeface="+mj-lt"/>
              <a:buAutoNum type="arabicPeriod"/>
            </a:pPr>
            <a:r>
              <a:rPr lang="en-US" dirty="0" smtClean="0"/>
              <a:t>Visualization</a:t>
            </a:r>
          </a:p>
          <a:p>
            <a:pPr marL="514350" indent="-514350">
              <a:buFont typeface="+mj-lt"/>
              <a:buAutoNum type="arabicPeriod"/>
            </a:pPr>
            <a:r>
              <a:rPr lang="en-US" dirty="0" smtClean="0"/>
              <a:t>NS:S ratio metric</a:t>
            </a:r>
          </a:p>
          <a:p>
            <a:pPr marL="514350" indent="-514350">
              <a:buFont typeface="+mj-lt"/>
              <a:buAutoNum type="arabicPeriod"/>
            </a:pPr>
            <a:r>
              <a:rPr lang="en-US" dirty="0" smtClean="0"/>
              <a:t>Observed sequences that are not tolerated under high throughput mutagenesis</a:t>
            </a:r>
          </a:p>
          <a:p>
            <a:pPr marL="514350" indent="-514350">
              <a:buFont typeface="+mj-lt"/>
              <a:buAutoNum type="arabicPeriod"/>
            </a:pPr>
            <a:r>
              <a:rPr lang="en-US" dirty="0" smtClean="0"/>
              <a:t>Discussion</a:t>
            </a:r>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8AAA8BFA-AB50-D349-826F-B5EB338E7451}" type="slidenum">
              <a:rPr lang="en-US" smtClean="0"/>
              <a:t>2</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55056" y="180983"/>
            <a:ext cx="1637572" cy="782291"/>
          </a:xfrm>
          <a:prstGeom prst="rect">
            <a:avLst/>
          </a:prstGeom>
        </p:spPr>
      </p:pic>
    </p:spTree>
    <p:extLst>
      <p:ext uri="{BB962C8B-B14F-4D97-AF65-F5344CB8AC3E}">
        <p14:creationId xmlns:p14="http://schemas.microsoft.com/office/powerpoint/2010/main" val="191031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par>
                                <p:cTn id="13" presetID="9" presetClass="exit" presetSubtype="0" fill="hold" nodeType="withEffect">
                                  <p:stCondLst>
                                    <p:cond delay="0"/>
                                  </p:stCondLst>
                                  <p:childTnLst>
                                    <p:animEffect transition="out" filter="dissolve">
                                      <p:cBhvr>
                                        <p:cTn id="14" dur="500"/>
                                        <p:tgtEl>
                                          <p:spTgt spid="3">
                                            <p:txEl>
                                              <p:pRg st="2" end="2"/>
                                            </p:txEl>
                                          </p:spTgt>
                                        </p:tgtEl>
                                      </p:cBhvr>
                                    </p:animEffect>
                                    <p:set>
                                      <p:cBhvr>
                                        <p:cTn id="15" dur="1" fill="hold">
                                          <p:stCondLst>
                                            <p:cond delay="499"/>
                                          </p:stCondLst>
                                        </p:cTn>
                                        <p:tgtEl>
                                          <p:spTgt spid="3">
                                            <p:txEl>
                                              <p:pRg st="2" end="2"/>
                                            </p:txEl>
                                          </p:spTgt>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3">
                                            <p:txEl>
                                              <p:pRg st="3" end="3"/>
                                            </p:txEl>
                                          </p:spTgt>
                                        </p:tgtEl>
                                      </p:cBhvr>
                                    </p:animEffect>
                                    <p:set>
                                      <p:cBhvr>
                                        <p:cTn id="18" dur="1" fill="hold">
                                          <p:stCondLst>
                                            <p:cond delay="499"/>
                                          </p:stCondLst>
                                        </p:cTn>
                                        <p:tgtEl>
                                          <p:spTgt spid="3">
                                            <p:txEl>
                                              <p:pRg st="3" end="3"/>
                                            </p:txEl>
                                          </p:spTgt>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3">
                                            <p:txEl>
                                              <p:pRg st="4" end="4"/>
                                            </p:txEl>
                                          </p:spTgt>
                                        </p:tgtEl>
                                      </p:cBhvr>
                                    </p:animEffect>
                                    <p:set>
                                      <p:cBhvr>
                                        <p:cTn id="21" dur="1" fill="hold">
                                          <p:stCondLst>
                                            <p:cond delay="499"/>
                                          </p:stCondLst>
                                        </p:cTn>
                                        <p:tgtEl>
                                          <p:spTgt spid="3">
                                            <p:txEl>
                                              <p:pRg st="4" end="4"/>
                                            </p:txEl>
                                          </p:spTgt>
                                        </p:tgtEl>
                                        <p:attrNameLst>
                                          <p:attrName>style.visibility</p:attrName>
                                        </p:attrNameLst>
                                      </p:cBhvr>
                                      <p:to>
                                        <p:strVal val="hidden"/>
                                      </p:to>
                                    </p:set>
                                  </p:childTnLst>
                                </p:cTn>
                              </p:par>
                              <p:par>
                                <p:cTn id="22" presetID="9" presetClass="exit" presetSubtype="0" fill="hold" nodeType="withEffect">
                                  <p:stCondLst>
                                    <p:cond delay="0"/>
                                  </p:stCondLst>
                                  <p:childTnLst>
                                    <p:animEffect transition="out" filter="dissolve">
                                      <p:cBhvr>
                                        <p:cTn id="23" dur="500"/>
                                        <p:tgtEl>
                                          <p:spTgt spid="3">
                                            <p:txEl>
                                              <p:pRg st="5" end="5"/>
                                            </p:txEl>
                                          </p:spTgt>
                                        </p:tgtEl>
                                      </p:cBhvr>
                                    </p:animEffect>
                                    <p:set>
                                      <p:cBhvr>
                                        <p:cTn id="24" dur="1" fill="hold">
                                          <p:stCondLst>
                                            <p:cond delay="499"/>
                                          </p:stCondLst>
                                        </p:cTn>
                                        <p:tgtEl>
                                          <p:spTgt spid="3">
                                            <p:txEl>
                                              <p:pRg st="5" end="5"/>
                                            </p:txEl>
                                          </p:spTgt>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3">
                                            <p:txEl>
                                              <p:pRg st="6" end="6"/>
                                            </p:txEl>
                                          </p:spTgt>
                                        </p:tgtEl>
                                      </p:cBhvr>
                                    </p:animEffect>
                                    <p:set>
                                      <p:cBhvr>
                                        <p:cTn id="27"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96168"/>
            <a:ext cx="10515600" cy="1325563"/>
          </a:xfrm>
        </p:spPr>
        <p:txBody>
          <a:bodyPr>
            <a:normAutofit fontScale="90000"/>
          </a:bodyPr>
          <a:lstStyle/>
          <a:p>
            <a:r>
              <a:rPr lang="en-US" sz="3600" dirty="0" err="1" smtClean="0"/>
              <a:t>Hemagglutinin</a:t>
            </a:r>
            <a:r>
              <a:rPr lang="en-US" sz="3600" dirty="0" smtClean="0"/>
              <a:t> (HA) is under strong evolutionary pressure to evade detection by the human immune system</a:t>
            </a:r>
            <a:endParaRPr lang="en-US" sz="3600" dirty="0"/>
          </a:p>
        </p:txBody>
      </p:sp>
      <p:sp>
        <p:nvSpPr>
          <p:cNvPr id="15" name="Content Placeholder 14"/>
          <p:cNvSpPr>
            <a:spLocks noGrp="1"/>
          </p:cNvSpPr>
          <p:nvPr>
            <p:ph sz="half" idx="2"/>
          </p:nvPr>
        </p:nvSpPr>
        <p:spPr/>
        <p:txBody>
          <a:bodyPr/>
          <a:lstStyle/>
          <a:p>
            <a:r>
              <a:rPr lang="en-US" sz="2400" dirty="0" smtClean="0"/>
              <a:t>Must evade cross-immunity response of the adaptive immune system</a:t>
            </a:r>
          </a:p>
          <a:p>
            <a:r>
              <a:rPr lang="en-US" sz="2400" dirty="0" smtClean="0"/>
              <a:t> High mutational tolerance (1 – 2 substitutions per year)</a:t>
            </a:r>
          </a:p>
          <a:p>
            <a:r>
              <a:rPr lang="en-US" sz="2400" dirty="0" smtClean="0"/>
              <a:t>Mutations can have </a:t>
            </a:r>
            <a:r>
              <a:rPr lang="en-US" sz="2400" dirty="0" err="1" smtClean="0"/>
              <a:t>epistatic</a:t>
            </a:r>
            <a:r>
              <a:rPr lang="en-US" sz="2400" dirty="0" smtClean="0"/>
              <a:t> effects</a:t>
            </a:r>
          </a:p>
          <a:p>
            <a:pPr marL="0" indent="0">
              <a:buNone/>
            </a:pPr>
            <a:endParaRPr lang="en-US" dirty="0" smtClean="0"/>
          </a:p>
          <a:p>
            <a:pPr marL="457200" lvl="1"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8AAA8BFA-AB50-D349-826F-B5EB338E7451}" type="slidenum">
              <a:rPr lang="en-US" smtClean="0"/>
              <a:t>3</a:t>
            </a:fld>
            <a:endParaRPr lang="en-US"/>
          </a:p>
        </p:txBody>
      </p:sp>
      <p:pic>
        <p:nvPicPr>
          <p:cNvPr id="6" name="Picture 5"/>
          <p:cNvPicPr>
            <a:picLocks noChangeAspect="1"/>
          </p:cNvPicPr>
          <p:nvPr/>
        </p:nvPicPr>
        <p:blipFill>
          <a:blip r:embed="rId3"/>
          <a:stretch>
            <a:fillRect/>
          </a:stretch>
        </p:blipFill>
        <p:spPr>
          <a:xfrm>
            <a:off x="8969288" y="273797"/>
            <a:ext cx="2973354" cy="714302"/>
          </a:xfrm>
          <a:prstGeom prst="rect">
            <a:avLst/>
          </a:prstGeom>
        </p:spPr>
      </p:pic>
      <p:pic>
        <p:nvPicPr>
          <p:cNvPr id="7" name="Picture 6"/>
          <p:cNvPicPr>
            <a:picLocks noChangeAspect="1"/>
          </p:cNvPicPr>
          <p:nvPr/>
        </p:nvPicPr>
        <p:blipFill>
          <a:blip r:embed="rId4"/>
          <a:stretch>
            <a:fillRect/>
          </a:stretch>
        </p:blipFill>
        <p:spPr>
          <a:xfrm>
            <a:off x="297246" y="205808"/>
            <a:ext cx="1637572" cy="782291"/>
          </a:xfrm>
          <a:prstGeom prst="rect">
            <a:avLst/>
          </a:prstGeom>
        </p:spPr>
      </p:pic>
      <p:pic>
        <p:nvPicPr>
          <p:cNvPr id="19" name="Content Placeholder 7"/>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715768" y="2374929"/>
            <a:ext cx="2798662" cy="2293864"/>
          </a:xfrm>
        </p:spPr>
      </p:pic>
      <p:pic>
        <p:nvPicPr>
          <p:cNvPr id="20" name="Picture 19"/>
          <p:cNvPicPr>
            <a:picLocks noChangeAspect="1"/>
          </p:cNvPicPr>
          <p:nvPr/>
        </p:nvPicPr>
        <p:blipFill rotWithShape="1">
          <a:blip r:embed="rId6">
            <a:extLst>
              <a:ext uri="{28A0092B-C50C-407E-A947-70E740481C1C}">
                <a14:useLocalDpi xmlns:a14="http://schemas.microsoft.com/office/drawing/2010/main" val="0"/>
              </a:ext>
            </a:extLst>
          </a:blip>
          <a:srcRect l="55276" b="215"/>
          <a:stretch/>
        </p:blipFill>
        <p:spPr>
          <a:xfrm>
            <a:off x="9753600" y="2374929"/>
            <a:ext cx="1822784" cy="2295154"/>
          </a:xfrm>
          <a:prstGeom prst="rect">
            <a:avLst/>
          </a:prstGeom>
        </p:spPr>
      </p:pic>
      <p:sp>
        <p:nvSpPr>
          <p:cNvPr id="21" name="TextBox 20"/>
          <p:cNvSpPr txBox="1"/>
          <p:nvPr/>
        </p:nvSpPr>
        <p:spPr>
          <a:xfrm>
            <a:off x="6619690" y="4628301"/>
            <a:ext cx="4638032" cy="261610"/>
          </a:xfrm>
          <a:prstGeom prst="rect">
            <a:avLst/>
          </a:prstGeom>
          <a:noFill/>
        </p:spPr>
        <p:txBody>
          <a:bodyPr wrap="square" rtlCol="0">
            <a:spAutoFit/>
          </a:bodyPr>
          <a:lstStyle/>
          <a:p>
            <a:r>
              <a:rPr lang="en-US" sz="1100" dirty="0" smtClean="0"/>
              <a:t>Lu, Welsh, Swartz, 2014</a:t>
            </a:r>
            <a:endParaRPr lang="en-US" sz="1100" dirty="0"/>
          </a:p>
        </p:txBody>
      </p:sp>
      <p:sp>
        <p:nvSpPr>
          <p:cNvPr id="22" name="TextBox 21"/>
          <p:cNvSpPr txBox="1"/>
          <p:nvPr/>
        </p:nvSpPr>
        <p:spPr>
          <a:xfrm>
            <a:off x="9661178" y="4628301"/>
            <a:ext cx="4638032" cy="261610"/>
          </a:xfrm>
          <a:prstGeom prst="rect">
            <a:avLst/>
          </a:prstGeom>
          <a:noFill/>
        </p:spPr>
        <p:txBody>
          <a:bodyPr wrap="square" rtlCol="0">
            <a:spAutoFit/>
          </a:bodyPr>
          <a:lstStyle/>
          <a:p>
            <a:r>
              <a:rPr lang="en-US" sz="1100" dirty="0" smtClean="0"/>
              <a:t>Lee et. al, 2018</a:t>
            </a:r>
            <a:endParaRPr lang="en-US" sz="1100" dirty="0"/>
          </a:p>
        </p:txBody>
      </p:sp>
      <p:sp>
        <p:nvSpPr>
          <p:cNvPr id="14" name="TextBox 13"/>
          <p:cNvSpPr txBox="1"/>
          <p:nvPr/>
        </p:nvSpPr>
        <p:spPr>
          <a:xfrm>
            <a:off x="0" y="6488668"/>
            <a:ext cx="2637182" cy="369332"/>
          </a:xfrm>
          <a:prstGeom prst="rect">
            <a:avLst/>
          </a:prstGeom>
          <a:noFill/>
        </p:spPr>
        <p:txBody>
          <a:bodyPr wrap="square" rtlCol="0">
            <a:spAutoFit/>
          </a:bodyPr>
          <a:lstStyle/>
          <a:p>
            <a:r>
              <a:rPr lang="en-US" smtClean="0"/>
              <a:t>Biological Background</a:t>
            </a:r>
            <a:endParaRPr lang="en-US"/>
          </a:p>
        </p:txBody>
      </p:sp>
    </p:spTree>
    <p:extLst>
      <p:ext uri="{BB962C8B-B14F-4D97-AF65-F5344CB8AC3E}">
        <p14:creationId xmlns:p14="http://schemas.microsoft.com/office/powerpoint/2010/main" val="58015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Outline</a:t>
            </a:r>
            <a:endParaRPr lang="en-US" sz="3600" dirty="0"/>
          </a:p>
        </p:txBody>
      </p:sp>
      <p:sp>
        <p:nvSpPr>
          <p:cNvPr id="4" name="Slide Number Placeholder 3"/>
          <p:cNvSpPr>
            <a:spLocks noGrp="1"/>
          </p:cNvSpPr>
          <p:nvPr>
            <p:ph type="sldNum" sz="quarter" idx="12"/>
          </p:nvPr>
        </p:nvSpPr>
        <p:spPr/>
        <p:txBody>
          <a:bodyPr/>
          <a:lstStyle/>
          <a:p>
            <a:fld id="{8AAA8BFA-AB50-D349-826F-B5EB338E7451}" type="slidenum">
              <a:rPr lang="en-US" smtClean="0"/>
              <a:t>4</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
        <p:nvSpPr>
          <p:cNvPr id="8" name="Content Placeholder 2"/>
          <p:cNvSpPr>
            <a:spLocks noGrp="1"/>
          </p:cNvSpPr>
          <p:nvPr>
            <p:ph idx="1"/>
          </p:nvPr>
        </p:nvSpPr>
        <p:spPr/>
        <p:txBody>
          <a:bodyPr/>
          <a:lstStyle/>
          <a:p>
            <a:pPr marL="514350" indent="-514350">
              <a:buFont typeface="+mj-lt"/>
              <a:buAutoNum type="arabicPeriod"/>
            </a:pPr>
            <a:r>
              <a:rPr lang="en-US" dirty="0" smtClean="0">
                <a:solidFill>
                  <a:schemeClr val="tx2">
                    <a:lumMod val="75000"/>
                  </a:schemeClr>
                </a:solidFill>
              </a:rPr>
              <a:t>Biological Background</a:t>
            </a:r>
          </a:p>
          <a:p>
            <a:pPr marL="514350" indent="-514350">
              <a:buFont typeface="+mj-lt"/>
              <a:buAutoNum type="arabicPeriod"/>
            </a:pPr>
            <a:r>
              <a:rPr lang="en-US" dirty="0" smtClean="0"/>
              <a:t>Project Motivation</a:t>
            </a:r>
          </a:p>
          <a:p>
            <a:pPr marL="514350" indent="-514350">
              <a:buFont typeface="+mj-lt"/>
              <a:buAutoNum type="arabicPeriod"/>
            </a:pPr>
            <a:r>
              <a:rPr lang="en-US" dirty="0" smtClean="0">
                <a:solidFill>
                  <a:schemeClr val="tx2">
                    <a:lumMod val="75000"/>
                  </a:schemeClr>
                </a:solidFill>
              </a:rPr>
              <a:t>Network Analysis</a:t>
            </a:r>
          </a:p>
          <a:p>
            <a:pPr marL="971550" lvl="1" indent="-514350">
              <a:buFont typeface="+mj-lt"/>
              <a:buAutoNum type="arabicPeriod"/>
            </a:pPr>
            <a:r>
              <a:rPr lang="en-US" dirty="0" smtClean="0">
                <a:solidFill>
                  <a:schemeClr val="tx2">
                    <a:lumMod val="75000"/>
                  </a:schemeClr>
                </a:solidFill>
              </a:rPr>
              <a:t>Visualization</a:t>
            </a:r>
          </a:p>
          <a:p>
            <a:pPr marL="514350" indent="-514350">
              <a:buFont typeface="+mj-lt"/>
              <a:buAutoNum type="arabicPeriod"/>
            </a:pPr>
            <a:r>
              <a:rPr lang="en-US" dirty="0" smtClean="0">
                <a:solidFill>
                  <a:schemeClr val="tx2">
                    <a:lumMod val="75000"/>
                  </a:schemeClr>
                </a:solidFill>
              </a:rPr>
              <a:t>NS:S ratio metric</a:t>
            </a:r>
          </a:p>
          <a:p>
            <a:pPr marL="514350" indent="-514350">
              <a:buFont typeface="+mj-lt"/>
              <a:buAutoNum type="arabicPeriod"/>
            </a:pPr>
            <a:r>
              <a:rPr lang="en-US" dirty="0">
                <a:solidFill>
                  <a:schemeClr val="tx2">
                    <a:lumMod val="75000"/>
                  </a:schemeClr>
                </a:solidFill>
              </a:rPr>
              <a:t>Observed sequences that are not tolerated under high throughput mutagenesis</a:t>
            </a:r>
          </a:p>
          <a:p>
            <a:pPr marL="514350" indent="-514350">
              <a:buFont typeface="+mj-lt"/>
              <a:buAutoNum type="arabicPeriod"/>
            </a:pPr>
            <a:r>
              <a:rPr lang="en-US" dirty="0" smtClean="0">
                <a:solidFill>
                  <a:schemeClr val="tx2">
                    <a:lumMod val="75000"/>
                  </a:schemeClr>
                </a:solidFill>
              </a:rPr>
              <a:t>Discussion</a:t>
            </a:r>
          </a:p>
          <a:p>
            <a:pPr marL="514350" indent="-514350">
              <a:buFont typeface="+mj-lt"/>
              <a:buAutoNum type="arabicPeriod"/>
            </a:pPr>
            <a:endParaRPr lang="en-US" dirty="0" smtClean="0"/>
          </a:p>
        </p:txBody>
      </p:sp>
    </p:spTree>
    <p:extLst>
      <p:ext uri="{BB962C8B-B14F-4D97-AF65-F5344CB8AC3E}">
        <p14:creationId xmlns:p14="http://schemas.microsoft.com/office/powerpoint/2010/main" val="1001100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1138"/>
            <a:ext cx="10515600" cy="1325563"/>
          </a:xfrm>
        </p:spPr>
        <p:txBody>
          <a:bodyPr>
            <a:normAutofit/>
          </a:bodyPr>
          <a:lstStyle/>
          <a:p>
            <a:r>
              <a:rPr lang="en-US" sz="3600" dirty="0" smtClean="0"/>
              <a:t>Motivation</a:t>
            </a:r>
            <a:endParaRPr lang="en-US" sz="3600" dirty="0"/>
          </a:p>
        </p:txBody>
      </p:sp>
      <p:sp>
        <p:nvSpPr>
          <p:cNvPr id="10" name="Content Placeholder 9"/>
          <p:cNvSpPr>
            <a:spLocks noGrp="1"/>
          </p:cNvSpPr>
          <p:nvPr>
            <p:ph idx="1"/>
          </p:nvPr>
        </p:nvSpPr>
        <p:spPr/>
        <p:txBody>
          <a:bodyPr>
            <a:normAutofit fontScale="92500" lnSpcReduction="10000"/>
          </a:bodyPr>
          <a:lstStyle/>
          <a:p>
            <a:pPr marL="285750" indent="-285750">
              <a:buFont typeface="Arial" charset="0"/>
              <a:buChar char="•"/>
            </a:pPr>
            <a:r>
              <a:rPr lang="en-US" b="1" dirty="0">
                <a:solidFill>
                  <a:schemeClr val="accent1">
                    <a:lumMod val="60000"/>
                    <a:lumOff val="40000"/>
                  </a:schemeClr>
                </a:solidFill>
              </a:rPr>
              <a:t>What we know: </a:t>
            </a:r>
            <a:endParaRPr lang="en-US" b="1" dirty="0" smtClean="0">
              <a:solidFill>
                <a:schemeClr val="accent1">
                  <a:lumMod val="60000"/>
                  <a:lumOff val="40000"/>
                </a:schemeClr>
              </a:solidFill>
            </a:endParaRPr>
          </a:p>
          <a:p>
            <a:pPr marL="742950" lvl="1" indent="-285750">
              <a:buFont typeface="Arial" charset="0"/>
              <a:buChar char="•"/>
            </a:pPr>
            <a:r>
              <a:rPr lang="en-US" dirty="0" smtClean="0"/>
              <a:t>Immune-escape </a:t>
            </a:r>
            <a:r>
              <a:rPr lang="en-US" dirty="0"/>
              <a:t>and drug-resistant phenotypes often appear through a combination of several mutations that have </a:t>
            </a:r>
            <a:r>
              <a:rPr lang="en-US" dirty="0" err="1" smtClean="0"/>
              <a:t>epistatic</a:t>
            </a:r>
            <a:r>
              <a:rPr lang="en-US" dirty="0" smtClean="0"/>
              <a:t> </a:t>
            </a:r>
            <a:r>
              <a:rPr lang="en-US" dirty="0"/>
              <a:t>effects on pathogen fitness.</a:t>
            </a:r>
          </a:p>
          <a:p>
            <a:pPr marL="285750" indent="-285750">
              <a:buFont typeface="Arial" charset="0"/>
              <a:buChar char="•"/>
            </a:pPr>
            <a:r>
              <a:rPr lang="en-US" b="1" dirty="0">
                <a:solidFill>
                  <a:schemeClr val="accent1">
                    <a:lumMod val="60000"/>
                    <a:lumOff val="40000"/>
                  </a:schemeClr>
                </a:solidFill>
              </a:rPr>
              <a:t>What we have: </a:t>
            </a:r>
            <a:endParaRPr lang="en-US" b="1" dirty="0" smtClean="0">
              <a:solidFill>
                <a:schemeClr val="accent1">
                  <a:lumMod val="60000"/>
                  <a:lumOff val="40000"/>
                </a:schemeClr>
              </a:solidFill>
            </a:endParaRPr>
          </a:p>
          <a:p>
            <a:pPr marL="742950" lvl="1" indent="-285750">
              <a:buFont typeface="Arial" charset="0"/>
              <a:buChar char="•"/>
            </a:pPr>
            <a:r>
              <a:rPr lang="en-US" dirty="0" smtClean="0"/>
              <a:t>Incredibly dense surveillance sequence data and </a:t>
            </a:r>
            <a:r>
              <a:rPr lang="en-US" dirty="0"/>
              <a:t>high throughput mutagenesis data</a:t>
            </a:r>
          </a:p>
          <a:p>
            <a:pPr marL="742950" lvl="1" indent="-285750">
              <a:buFont typeface="Arial" charset="0"/>
              <a:buChar char="•"/>
            </a:pPr>
            <a:r>
              <a:rPr lang="en-US" dirty="0"/>
              <a:t>Both tell us in different ways which types of substitutions are tolerable</a:t>
            </a:r>
          </a:p>
          <a:p>
            <a:pPr marL="285750" indent="-285750">
              <a:buFont typeface="Arial" charset="0"/>
              <a:buChar char="•"/>
            </a:pPr>
            <a:r>
              <a:rPr lang="en-US" b="1" dirty="0">
                <a:solidFill>
                  <a:schemeClr val="accent1">
                    <a:lumMod val="60000"/>
                    <a:lumOff val="40000"/>
                  </a:schemeClr>
                </a:solidFill>
              </a:rPr>
              <a:t>What we want to do: </a:t>
            </a:r>
          </a:p>
          <a:p>
            <a:pPr marL="742950" lvl="1" indent="-285750">
              <a:buFont typeface="Arial" charset="0"/>
              <a:buChar char="•"/>
            </a:pPr>
            <a:r>
              <a:rPr lang="en-US" dirty="0"/>
              <a:t>Identify substitutions with possibly permissive effects</a:t>
            </a:r>
          </a:p>
          <a:p>
            <a:pPr marL="1200150" lvl="2" indent="-285750">
              <a:buFont typeface="Arial" charset="0"/>
              <a:buChar char="•"/>
            </a:pPr>
            <a:r>
              <a:rPr lang="en-US" dirty="0"/>
              <a:t>Do this through the NS:S metric</a:t>
            </a:r>
          </a:p>
          <a:p>
            <a:pPr marL="1200150" lvl="2" indent="-285750">
              <a:buFont typeface="Arial" charset="0"/>
              <a:buChar char="•"/>
            </a:pPr>
            <a:r>
              <a:rPr lang="en-US" dirty="0"/>
              <a:t>Why don’t we see what we don’t see?</a:t>
            </a:r>
          </a:p>
          <a:p>
            <a:pPr marL="742950" lvl="1" indent="-285750">
              <a:buFont typeface="Arial" charset="0"/>
              <a:buChar char="•"/>
            </a:pPr>
            <a:r>
              <a:rPr lang="en-US" dirty="0"/>
              <a:t>Identify substitutions which </a:t>
            </a:r>
            <a:r>
              <a:rPr lang="en-US" dirty="0" smtClean="0"/>
              <a:t>aren’t viable in </a:t>
            </a:r>
            <a:r>
              <a:rPr lang="en-US" dirty="0"/>
              <a:t>mutagenesis experiments but are observed regardless  </a:t>
            </a:r>
          </a:p>
          <a:p>
            <a:endParaRPr lang="en-US" dirty="0"/>
          </a:p>
        </p:txBody>
      </p:sp>
      <p:sp>
        <p:nvSpPr>
          <p:cNvPr id="5" name="Slide Number Placeholder 4"/>
          <p:cNvSpPr>
            <a:spLocks noGrp="1"/>
          </p:cNvSpPr>
          <p:nvPr>
            <p:ph type="sldNum" sz="quarter" idx="12"/>
          </p:nvPr>
        </p:nvSpPr>
        <p:spPr/>
        <p:txBody>
          <a:bodyPr/>
          <a:lstStyle/>
          <a:p>
            <a:fld id="{8AAA8BFA-AB50-D349-826F-B5EB338E7451}" type="slidenum">
              <a:rPr lang="en-US" smtClean="0"/>
              <a:t>5</a:t>
            </a:fld>
            <a:endParaRPr lang="en-US"/>
          </a:p>
        </p:txBody>
      </p:sp>
      <p:pic>
        <p:nvPicPr>
          <p:cNvPr id="6" name="Picture 5"/>
          <p:cNvPicPr>
            <a:picLocks noChangeAspect="1"/>
          </p:cNvPicPr>
          <p:nvPr/>
        </p:nvPicPr>
        <p:blipFill>
          <a:blip r:embed="rId3"/>
          <a:stretch>
            <a:fillRect/>
          </a:stretch>
        </p:blipFill>
        <p:spPr>
          <a:xfrm>
            <a:off x="8969288" y="273797"/>
            <a:ext cx="2973354" cy="714302"/>
          </a:xfrm>
          <a:prstGeom prst="rect">
            <a:avLst/>
          </a:prstGeom>
        </p:spPr>
      </p:pic>
      <p:pic>
        <p:nvPicPr>
          <p:cNvPr id="7" name="Picture 6"/>
          <p:cNvPicPr>
            <a:picLocks noChangeAspect="1"/>
          </p:cNvPicPr>
          <p:nvPr/>
        </p:nvPicPr>
        <p:blipFill>
          <a:blip r:embed="rId4"/>
          <a:stretch>
            <a:fillRect/>
          </a:stretch>
        </p:blipFill>
        <p:spPr>
          <a:xfrm>
            <a:off x="297246" y="205808"/>
            <a:ext cx="1637572" cy="782291"/>
          </a:xfrm>
          <a:prstGeom prst="rect">
            <a:avLst/>
          </a:prstGeom>
        </p:spPr>
      </p:pic>
      <p:sp>
        <p:nvSpPr>
          <p:cNvPr id="14" name="TextBox 13"/>
          <p:cNvSpPr txBox="1"/>
          <p:nvPr/>
        </p:nvSpPr>
        <p:spPr>
          <a:xfrm>
            <a:off x="0" y="6488668"/>
            <a:ext cx="2637182" cy="369332"/>
          </a:xfrm>
          <a:prstGeom prst="rect">
            <a:avLst/>
          </a:prstGeom>
          <a:noFill/>
        </p:spPr>
        <p:txBody>
          <a:bodyPr wrap="square" rtlCol="0">
            <a:spAutoFit/>
          </a:bodyPr>
          <a:lstStyle/>
          <a:p>
            <a:r>
              <a:rPr lang="en-US" dirty="0" smtClean="0"/>
              <a:t>Motivation</a:t>
            </a:r>
            <a:endParaRPr lang="en-US" dirty="0"/>
          </a:p>
        </p:txBody>
      </p:sp>
    </p:spTree>
    <p:extLst>
      <p:ext uri="{BB962C8B-B14F-4D97-AF65-F5344CB8AC3E}">
        <p14:creationId xmlns:p14="http://schemas.microsoft.com/office/powerpoint/2010/main" val="115269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081"/>
            <a:ext cx="10515600" cy="1325563"/>
          </a:xfrm>
        </p:spPr>
        <p:txBody>
          <a:bodyPr>
            <a:normAutofit/>
          </a:bodyPr>
          <a:lstStyle/>
          <a:p>
            <a:r>
              <a:rPr lang="en-US" sz="3600" dirty="0" smtClean="0"/>
              <a:t>Outline</a:t>
            </a:r>
            <a:endParaRPr lang="en-US" sz="3600" dirty="0"/>
          </a:p>
        </p:txBody>
      </p:sp>
      <p:sp>
        <p:nvSpPr>
          <p:cNvPr id="4" name="Slide Number Placeholder 3"/>
          <p:cNvSpPr>
            <a:spLocks noGrp="1"/>
          </p:cNvSpPr>
          <p:nvPr>
            <p:ph type="sldNum" sz="quarter" idx="12"/>
          </p:nvPr>
        </p:nvSpPr>
        <p:spPr/>
        <p:txBody>
          <a:bodyPr/>
          <a:lstStyle/>
          <a:p>
            <a:fld id="{8AAA8BFA-AB50-D349-826F-B5EB338E7451}" type="slidenum">
              <a:rPr lang="en-US" smtClean="0"/>
              <a:t>6</a:t>
            </a:fld>
            <a:endParaRPr lang="en-US"/>
          </a:p>
        </p:txBody>
      </p:sp>
      <p:pic>
        <p:nvPicPr>
          <p:cNvPr id="5" name="Picture 4"/>
          <p:cNvPicPr>
            <a:picLocks noChangeAspect="1"/>
          </p:cNvPicPr>
          <p:nvPr/>
        </p:nvPicPr>
        <p:blipFill>
          <a:blip r:embed="rId3"/>
          <a:stretch>
            <a:fillRect/>
          </a:stretch>
        </p:blipFill>
        <p:spPr>
          <a:xfrm>
            <a:off x="8969288" y="273797"/>
            <a:ext cx="2973354" cy="714302"/>
          </a:xfrm>
          <a:prstGeom prst="rect">
            <a:avLst/>
          </a:prstGeom>
        </p:spPr>
      </p:pic>
      <p:pic>
        <p:nvPicPr>
          <p:cNvPr id="6" name="Picture 5"/>
          <p:cNvPicPr>
            <a:picLocks noChangeAspect="1"/>
          </p:cNvPicPr>
          <p:nvPr/>
        </p:nvPicPr>
        <p:blipFill>
          <a:blip r:embed="rId4"/>
          <a:stretch>
            <a:fillRect/>
          </a:stretch>
        </p:blipFill>
        <p:spPr>
          <a:xfrm>
            <a:off x="297246" y="205808"/>
            <a:ext cx="1637572" cy="782291"/>
          </a:xfrm>
          <a:prstGeom prst="rect">
            <a:avLst/>
          </a:prstGeom>
        </p:spPr>
      </p:pic>
      <p:sp>
        <p:nvSpPr>
          <p:cNvPr id="8" name="Content Placeholder 2"/>
          <p:cNvSpPr>
            <a:spLocks noGrp="1"/>
          </p:cNvSpPr>
          <p:nvPr>
            <p:ph idx="1"/>
          </p:nvPr>
        </p:nvSpPr>
        <p:spPr/>
        <p:txBody>
          <a:bodyPr/>
          <a:lstStyle/>
          <a:p>
            <a:pPr marL="514350" indent="-514350">
              <a:buFont typeface="+mj-lt"/>
              <a:buAutoNum type="arabicPeriod"/>
            </a:pPr>
            <a:r>
              <a:rPr lang="en-US" dirty="0" smtClean="0">
                <a:solidFill>
                  <a:schemeClr val="tx2">
                    <a:lumMod val="75000"/>
                  </a:schemeClr>
                </a:solidFill>
              </a:rPr>
              <a:t>Biological Background</a:t>
            </a:r>
          </a:p>
          <a:p>
            <a:pPr marL="514350" indent="-514350">
              <a:buFont typeface="+mj-lt"/>
              <a:buAutoNum type="arabicPeriod"/>
            </a:pPr>
            <a:r>
              <a:rPr lang="en-US" dirty="0" smtClean="0">
                <a:solidFill>
                  <a:schemeClr val="tx2">
                    <a:lumMod val="75000"/>
                  </a:schemeClr>
                </a:solidFill>
              </a:rPr>
              <a:t>Project Motivation</a:t>
            </a:r>
          </a:p>
          <a:p>
            <a:pPr marL="514350" indent="-514350">
              <a:buFont typeface="+mj-lt"/>
              <a:buAutoNum type="arabicPeriod"/>
            </a:pPr>
            <a:r>
              <a:rPr lang="en-US" dirty="0" smtClean="0"/>
              <a:t>Network Analysis</a:t>
            </a:r>
          </a:p>
          <a:p>
            <a:pPr marL="971550" lvl="1" indent="-514350">
              <a:buFont typeface="+mj-lt"/>
              <a:buAutoNum type="arabicPeriod"/>
            </a:pPr>
            <a:r>
              <a:rPr lang="en-US" dirty="0" smtClean="0"/>
              <a:t>Visualization</a:t>
            </a:r>
          </a:p>
          <a:p>
            <a:pPr marL="514350" indent="-514350">
              <a:buFont typeface="+mj-lt"/>
              <a:buAutoNum type="arabicPeriod"/>
            </a:pPr>
            <a:r>
              <a:rPr lang="en-US" dirty="0" smtClean="0">
                <a:solidFill>
                  <a:schemeClr val="tx2">
                    <a:lumMod val="75000"/>
                  </a:schemeClr>
                </a:solidFill>
              </a:rPr>
              <a:t>NS:S ratio metric</a:t>
            </a:r>
          </a:p>
          <a:p>
            <a:pPr marL="514350" indent="-514350">
              <a:buFont typeface="+mj-lt"/>
              <a:buAutoNum type="arabicPeriod"/>
            </a:pPr>
            <a:r>
              <a:rPr lang="en-US" dirty="0">
                <a:solidFill>
                  <a:schemeClr val="tx2">
                    <a:lumMod val="75000"/>
                  </a:schemeClr>
                </a:solidFill>
              </a:rPr>
              <a:t>Observed sequences that are not tolerated under high throughput mutagenesis</a:t>
            </a:r>
          </a:p>
          <a:p>
            <a:pPr marL="514350" indent="-514350">
              <a:buFont typeface="+mj-lt"/>
              <a:buAutoNum type="arabicPeriod"/>
            </a:pPr>
            <a:r>
              <a:rPr lang="en-US" dirty="0" smtClean="0">
                <a:solidFill>
                  <a:schemeClr val="tx2">
                    <a:lumMod val="75000"/>
                  </a:schemeClr>
                </a:solidFill>
              </a:rPr>
              <a:t>Discussion</a:t>
            </a:r>
          </a:p>
          <a:p>
            <a:pPr marL="514350" indent="-514350">
              <a:buFont typeface="+mj-lt"/>
              <a:buAutoNum type="arabicPeriod"/>
            </a:pPr>
            <a:endParaRPr lang="en-US" dirty="0" smtClean="0"/>
          </a:p>
        </p:txBody>
      </p:sp>
    </p:spTree>
    <p:extLst>
      <p:ext uri="{BB962C8B-B14F-4D97-AF65-F5344CB8AC3E}">
        <p14:creationId xmlns:p14="http://schemas.microsoft.com/office/powerpoint/2010/main" val="1771981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AAA8BFA-AB50-D349-826F-B5EB338E7451}" type="slidenum">
              <a:rPr lang="en-US" smtClean="0"/>
              <a:t>7</a:t>
            </a:fld>
            <a:endParaRPr lang="en-US"/>
          </a:p>
        </p:txBody>
      </p:sp>
      <p:pic>
        <p:nvPicPr>
          <p:cNvPr id="6" name="Picture 5"/>
          <p:cNvPicPr>
            <a:picLocks noChangeAspect="1"/>
          </p:cNvPicPr>
          <p:nvPr/>
        </p:nvPicPr>
        <p:blipFill>
          <a:blip r:embed="rId3"/>
          <a:stretch>
            <a:fillRect/>
          </a:stretch>
        </p:blipFill>
        <p:spPr>
          <a:xfrm>
            <a:off x="8969288" y="273797"/>
            <a:ext cx="2973354" cy="714302"/>
          </a:xfrm>
          <a:prstGeom prst="rect">
            <a:avLst/>
          </a:prstGeom>
        </p:spPr>
      </p:pic>
      <p:pic>
        <p:nvPicPr>
          <p:cNvPr id="7" name="Picture 6"/>
          <p:cNvPicPr>
            <a:picLocks noChangeAspect="1"/>
          </p:cNvPicPr>
          <p:nvPr/>
        </p:nvPicPr>
        <p:blipFill>
          <a:blip r:embed="rId4"/>
          <a:stretch>
            <a:fillRect/>
          </a:stretch>
        </p:blipFill>
        <p:spPr>
          <a:xfrm>
            <a:off x="297246" y="205808"/>
            <a:ext cx="1637572" cy="782291"/>
          </a:xfrm>
          <a:prstGeom prst="rect">
            <a:avLst/>
          </a:prstGeom>
        </p:spPr>
      </p:pic>
      <p:sp>
        <p:nvSpPr>
          <p:cNvPr id="32" name="TextBox 31"/>
          <p:cNvSpPr txBox="1"/>
          <p:nvPr/>
        </p:nvSpPr>
        <p:spPr>
          <a:xfrm>
            <a:off x="0" y="6488668"/>
            <a:ext cx="2637182" cy="369332"/>
          </a:xfrm>
          <a:prstGeom prst="rect">
            <a:avLst/>
          </a:prstGeom>
          <a:noFill/>
        </p:spPr>
        <p:txBody>
          <a:bodyPr wrap="square" rtlCol="0">
            <a:spAutoFit/>
          </a:bodyPr>
          <a:lstStyle/>
          <a:p>
            <a:r>
              <a:rPr lang="en-US" dirty="0" smtClean="0"/>
              <a:t>Network Analysis</a:t>
            </a:r>
            <a:endParaRPr lang="en-US" dirty="0"/>
          </a:p>
        </p:txBody>
      </p:sp>
      <p:sp>
        <p:nvSpPr>
          <p:cNvPr id="8" name="Rectangle 7"/>
          <p:cNvSpPr/>
          <p:nvPr/>
        </p:nvSpPr>
        <p:spPr>
          <a:xfrm>
            <a:off x="4316099" y="2895536"/>
            <a:ext cx="4142481" cy="523220"/>
          </a:xfrm>
          <a:prstGeom prst="rect">
            <a:avLst/>
          </a:prstGeom>
        </p:spPr>
        <p:txBody>
          <a:bodyPr wrap="none">
            <a:spAutoFit/>
          </a:bodyPr>
          <a:lstStyle/>
          <a:p>
            <a:r>
              <a:rPr lang="en-US" sz="2800" dirty="0"/>
              <a:t>A G T -</a:t>
            </a:r>
            <a:r>
              <a:rPr lang="en-US" sz="2800" dirty="0" smtClean="0"/>
              <a:t> </a:t>
            </a:r>
            <a:r>
              <a:rPr lang="en-US" sz="2800" dirty="0"/>
              <a:t>G </a:t>
            </a:r>
            <a:r>
              <a:rPr lang="en-US" sz="2800" dirty="0" smtClean="0"/>
              <a:t>T </a:t>
            </a:r>
            <a:r>
              <a:rPr lang="en-US" sz="2800" dirty="0"/>
              <a:t>C - C C T - G A A </a:t>
            </a:r>
          </a:p>
        </p:txBody>
      </p:sp>
      <p:cxnSp>
        <p:nvCxnSpPr>
          <p:cNvPr id="10" name="Straight Connector 9"/>
          <p:cNvCxnSpPr/>
          <p:nvPr/>
        </p:nvCxnSpPr>
        <p:spPr>
          <a:xfrm>
            <a:off x="5849150" y="1889805"/>
            <a:ext cx="6942" cy="1141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2880" y="2144620"/>
            <a:ext cx="1636025" cy="738664"/>
          </a:xfrm>
          <a:prstGeom prst="rect">
            <a:avLst/>
          </a:prstGeom>
          <a:noFill/>
        </p:spPr>
        <p:txBody>
          <a:bodyPr wrap="none" rtlCol="0">
            <a:spAutoFit/>
          </a:bodyPr>
          <a:lstStyle/>
          <a:p>
            <a:r>
              <a:rPr lang="en-US" sz="1400" dirty="0" smtClean="0"/>
              <a:t>NUCLEOTIDE LEVEL:</a:t>
            </a:r>
          </a:p>
          <a:p>
            <a:r>
              <a:rPr lang="en-US" sz="1400" dirty="0" smtClean="0"/>
              <a:t>DISTANCE 1,</a:t>
            </a:r>
          </a:p>
          <a:p>
            <a:r>
              <a:rPr lang="en-US" sz="1400" dirty="0" smtClean="0"/>
              <a:t>‘A 5 T’</a:t>
            </a:r>
            <a:endParaRPr lang="en-US" sz="1400" dirty="0"/>
          </a:p>
        </p:txBody>
      </p:sp>
      <p:sp>
        <p:nvSpPr>
          <p:cNvPr id="33" name="Rectangle 32"/>
          <p:cNvSpPr/>
          <p:nvPr/>
        </p:nvSpPr>
        <p:spPr>
          <a:xfrm>
            <a:off x="4316099" y="4356498"/>
            <a:ext cx="4160113" cy="523220"/>
          </a:xfrm>
          <a:prstGeom prst="rect">
            <a:avLst/>
          </a:prstGeom>
        </p:spPr>
        <p:txBody>
          <a:bodyPr wrap="none">
            <a:spAutoFit/>
          </a:bodyPr>
          <a:lstStyle/>
          <a:p>
            <a:r>
              <a:rPr lang="en-US" sz="2800" dirty="0"/>
              <a:t>A G T -</a:t>
            </a:r>
            <a:r>
              <a:rPr lang="en-US" sz="2800" dirty="0" smtClean="0"/>
              <a:t> </a:t>
            </a:r>
            <a:r>
              <a:rPr lang="en-US" sz="2800" dirty="0"/>
              <a:t>G </a:t>
            </a:r>
            <a:r>
              <a:rPr lang="en-US" sz="2800" dirty="0" smtClean="0"/>
              <a:t>T </a:t>
            </a:r>
            <a:r>
              <a:rPr lang="en-US" sz="2800" dirty="0"/>
              <a:t>C - </a:t>
            </a:r>
            <a:r>
              <a:rPr lang="en-US" sz="2800" dirty="0" smtClean="0"/>
              <a:t>A </a:t>
            </a:r>
            <a:r>
              <a:rPr lang="en-US" sz="2800" dirty="0"/>
              <a:t>C T - G A A </a:t>
            </a:r>
          </a:p>
        </p:txBody>
      </p:sp>
      <p:cxnSp>
        <p:nvCxnSpPr>
          <p:cNvPr id="34" name="Straight Connector 33"/>
          <p:cNvCxnSpPr/>
          <p:nvPr/>
        </p:nvCxnSpPr>
        <p:spPr>
          <a:xfrm>
            <a:off x="6544717" y="3332696"/>
            <a:ext cx="6942" cy="1141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44717" y="3583691"/>
            <a:ext cx="1636025" cy="954107"/>
          </a:xfrm>
          <a:prstGeom prst="rect">
            <a:avLst/>
          </a:prstGeom>
          <a:noFill/>
        </p:spPr>
        <p:txBody>
          <a:bodyPr wrap="none" rtlCol="0">
            <a:spAutoFit/>
          </a:bodyPr>
          <a:lstStyle/>
          <a:p>
            <a:r>
              <a:rPr lang="en-US" sz="1400" dirty="0" smtClean="0"/>
              <a:t>NUCLEOTIDE LEVEL:</a:t>
            </a:r>
          </a:p>
          <a:p>
            <a:r>
              <a:rPr lang="en-US" sz="1400" dirty="0" smtClean="0"/>
              <a:t>DISTANCE 1,</a:t>
            </a:r>
          </a:p>
          <a:p>
            <a:r>
              <a:rPr lang="en-US" sz="1400" dirty="0" smtClean="0"/>
              <a:t>‘C 7 A’</a:t>
            </a:r>
            <a:endParaRPr lang="en-US" sz="1400" dirty="0"/>
          </a:p>
          <a:p>
            <a:endParaRPr lang="en-US" sz="1400" dirty="0"/>
          </a:p>
        </p:txBody>
      </p:sp>
      <p:sp>
        <p:nvSpPr>
          <p:cNvPr id="4" name="TextBox 3"/>
          <p:cNvSpPr txBox="1"/>
          <p:nvPr/>
        </p:nvSpPr>
        <p:spPr>
          <a:xfrm>
            <a:off x="4302216" y="1434574"/>
            <a:ext cx="4156364" cy="523220"/>
          </a:xfrm>
          <a:prstGeom prst="rect">
            <a:avLst/>
          </a:prstGeom>
          <a:noFill/>
        </p:spPr>
        <p:txBody>
          <a:bodyPr wrap="square" rtlCol="0">
            <a:spAutoFit/>
          </a:bodyPr>
          <a:lstStyle/>
          <a:p>
            <a:r>
              <a:rPr lang="en-US" sz="2800" dirty="0" smtClean="0"/>
              <a:t>A G T - G A C - C C T - G A A </a:t>
            </a:r>
            <a:endParaRPr lang="en-US" sz="2800" dirty="0"/>
          </a:p>
        </p:txBody>
      </p:sp>
      <p:sp>
        <p:nvSpPr>
          <p:cNvPr id="13" name="TextBox 12"/>
          <p:cNvSpPr txBox="1"/>
          <p:nvPr/>
        </p:nvSpPr>
        <p:spPr>
          <a:xfrm>
            <a:off x="3094054" y="1434574"/>
            <a:ext cx="1463080" cy="553998"/>
          </a:xfrm>
          <a:prstGeom prst="rect">
            <a:avLst/>
          </a:prstGeom>
          <a:noFill/>
        </p:spPr>
        <p:txBody>
          <a:bodyPr wrap="square" rtlCol="0">
            <a:spAutoFit/>
          </a:bodyPr>
          <a:lstStyle/>
          <a:p>
            <a:r>
              <a:rPr lang="en-US" sz="3000" b="1" dirty="0" smtClean="0">
                <a:solidFill>
                  <a:schemeClr val="accent1">
                    <a:lumMod val="60000"/>
                    <a:lumOff val="40000"/>
                  </a:schemeClr>
                </a:solidFill>
              </a:rPr>
              <a:t>SEQ A</a:t>
            </a:r>
            <a:endParaRPr lang="en-US" sz="3000" b="1" dirty="0">
              <a:solidFill>
                <a:schemeClr val="accent1">
                  <a:lumMod val="60000"/>
                  <a:lumOff val="40000"/>
                </a:schemeClr>
              </a:solidFill>
            </a:endParaRPr>
          </a:p>
        </p:txBody>
      </p:sp>
      <p:sp>
        <p:nvSpPr>
          <p:cNvPr id="36" name="TextBox 35"/>
          <p:cNvSpPr txBox="1"/>
          <p:nvPr/>
        </p:nvSpPr>
        <p:spPr>
          <a:xfrm>
            <a:off x="3090583" y="2895990"/>
            <a:ext cx="1463080" cy="553998"/>
          </a:xfrm>
          <a:prstGeom prst="rect">
            <a:avLst/>
          </a:prstGeom>
          <a:noFill/>
        </p:spPr>
        <p:txBody>
          <a:bodyPr wrap="square" rtlCol="0">
            <a:spAutoFit/>
          </a:bodyPr>
          <a:lstStyle/>
          <a:p>
            <a:r>
              <a:rPr lang="en-US" sz="3000" b="1" dirty="0" smtClean="0">
                <a:solidFill>
                  <a:schemeClr val="accent1">
                    <a:lumMod val="60000"/>
                    <a:lumOff val="40000"/>
                  </a:schemeClr>
                </a:solidFill>
              </a:rPr>
              <a:t>SEQ B</a:t>
            </a:r>
            <a:endParaRPr lang="en-US" sz="3000" b="1" dirty="0">
              <a:solidFill>
                <a:schemeClr val="accent1">
                  <a:lumMod val="60000"/>
                  <a:lumOff val="40000"/>
                </a:schemeClr>
              </a:solidFill>
            </a:endParaRPr>
          </a:p>
        </p:txBody>
      </p:sp>
      <p:sp>
        <p:nvSpPr>
          <p:cNvPr id="37" name="TextBox 36"/>
          <p:cNvSpPr txBox="1"/>
          <p:nvPr/>
        </p:nvSpPr>
        <p:spPr>
          <a:xfrm>
            <a:off x="3090583" y="4389635"/>
            <a:ext cx="1463080" cy="553998"/>
          </a:xfrm>
          <a:prstGeom prst="rect">
            <a:avLst/>
          </a:prstGeom>
          <a:noFill/>
        </p:spPr>
        <p:txBody>
          <a:bodyPr wrap="square" rtlCol="0">
            <a:spAutoFit/>
          </a:bodyPr>
          <a:lstStyle/>
          <a:p>
            <a:r>
              <a:rPr lang="en-US" sz="3000" b="1" dirty="0" smtClean="0">
                <a:solidFill>
                  <a:schemeClr val="accent1">
                    <a:lumMod val="60000"/>
                    <a:lumOff val="40000"/>
                  </a:schemeClr>
                </a:solidFill>
              </a:rPr>
              <a:t>SEQ C</a:t>
            </a:r>
            <a:endParaRPr lang="en-US" sz="3000" b="1" dirty="0">
              <a:solidFill>
                <a:schemeClr val="accent1">
                  <a:lumMod val="60000"/>
                  <a:lumOff val="40000"/>
                </a:schemeClr>
              </a:solidFill>
            </a:endParaRPr>
          </a:p>
        </p:txBody>
      </p:sp>
      <p:sp>
        <p:nvSpPr>
          <p:cNvPr id="38" name="Rectangle 37"/>
          <p:cNvSpPr/>
          <p:nvPr/>
        </p:nvSpPr>
        <p:spPr>
          <a:xfrm>
            <a:off x="4246757" y="5817741"/>
            <a:ext cx="4262705" cy="523220"/>
          </a:xfrm>
          <a:prstGeom prst="rect">
            <a:avLst/>
          </a:prstGeom>
        </p:spPr>
        <p:txBody>
          <a:bodyPr wrap="none">
            <a:spAutoFit/>
          </a:bodyPr>
          <a:lstStyle/>
          <a:p>
            <a:r>
              <a:rPr lang="en-US" sz="2800" dirty="0"/>
              <a:t>A G T </a:t>
            </a:r>
            <a:r>
              <a:rPr lang="en-US" sz="2800" dirty="0" smtClean="0"/>
              <a:t>– </a:t>
            </a:r>
            <a:r>
              <a:rPr lang="en-US" sz="2800" dirty="0"/>
              <a:t>G A</a:t>
            </a:r>
            <a:r>
              <a:rPr lang="en-US" sz="2800" dirty="0" smtClean="0"/>
              <a:t> </a:t>
            </a:r>
            <a:r>
              <a:rPr lang="en-US" sz="2800" dirty="0"/>
              <a:t>C - </a:t>
            </a:r>
            <a:r>
              <a:rPr lang="en-US" sz="2800" dirty="0" smtClean="0"/>
              <a:t>A </a:t>
            </a:r>
            <a:r>
              <a:rPr lang="en-US" sz="2800" dirty="0"/>
              <a:t>C T - G A A </a:t>
            </a:r>
          </a:p>
        </p:txBody>
      </p:sp>
      <p:cxnSp>
        <p:nvCxnSpPr>
          <p:cNvPr id="39" name="Straight Connector 38"/>
          <p:cNvCxnSpPr/>
          <p:nvPr/>
        </p:nvCxnSpPr>
        <p:spPr>
          <a:xfrm>
            <a:off x="5822880" y="4767582"/>
            <a:ext cx="6942" cy="1141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833531" y="5014963"/>
            <a:ext cx="1636025" cy="738664"/>
          </a:xfrm>
          <a:prstGeom prst="rect">
            <a:avLst/>
          </a:prstGeom>
          <a:noFill/>
        </p:spPr>
        <p:txBody>
          <a:bodyPr wrap="none" rtlCol="0">
            <a:spAutoFit/>
          </a:bodyPr>
          <a:lstStyle/>
          <a:p>
            <a:r>
              <a:rPr lang="en-US" sz="1400" dirty="0" smtClean="0"/>
              <a:t>NUCLEOTIDE LEVEL:</a:t>
            </a:r>
          </a:p>
          <a:p>
            <a:r>
              <a:rPr lang="en-US" sz="1400" dirty="0" smtClean="0"/>
              <a:t>DISTANCE 1,</a:t>
            </a:r>
          </a:p>
          <a:p>
            <a:r>
              <a:rPr lang="en-US" sz="1400" dirty="0" smtClean="0"/>
              <a:t>‘T 5 A’</a:t>
            </a:r>
            <a:endParaRPr lang="en-US" sz="1400" dirty="0"/>
          </a:p>
        </p:txBody>
      </p:sp>
      <p:sp>
        <p:nvSpPr>
          <p:cNvPr id="41" name="TextBox 40"/>
          <p:cNvSpPr txBox="1"/>
          <p:nvPr/>
        </p:nvSpPr>
        <p:spPr>
          <a:xfrm>
            <a:off x="3090583" y="5802352"/>
            <a:ext cx="1463080" cy="553998"/>
          </a:xfrm>
          <a:prstGeom prst="rect">
            <a:avLst/>
          </a:prstGeom>
          <a:noFill/>
        </p:spPr>
        <p:txBody>
          <a:bodyPr wrap="square" rtlCol="0">
            <a:spAutoFit/>
          </a:bodyPr>
          <a:lstStyle/>
          <a:p>
            <a:r>
              <a:rPr lang="en-US" sz="3000" b="1" dirty="0" smtClean="0">
                <a:solidFill>
                  <a:schemeClr val="accent1">
                    <a:lumMod val="60000"/>
                    <a:lumOff val="40000"/>
                  </a:schemeClr>
                </a:solidFill>
              </a:rPr>
              <a:t>SEQ D</a:t>
            </a:r>
            <a:endParaRPr lang="en-US" sz="3000" b="1" dirty="0">
              <a:solidFill>
                <a:schemeClr val="accent1">
                  <a:lumMod val="60000"/>
                  <a:lumOff val="40000"/>
                </a:schemeClr>
              </a:solidFill>
            </a:endParaRPr>
          </a:p>
        </p:txBody>
      </p:sp>
      <p:sp>
        <p:nvSpPr>
          <p:cNvPr id="48" name="Rectangle 47"/>
          <p:cNvSpPr/>
          <p:nvPr/>
        </p:nvSpPr>
        <p:spPr>
          <a:xfrm>
            <a:off x="4553663" y="2032952"/>
            <a:ext cx="3059084" cy="30590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253482" y="1711631"/>
            <a:ext cx="1860665" cy="369332"/>
          </a:xfrm>
          <a:prstGeom prst="rect">
            <a:avLst/>
          </a:prstGeom>
          <a:noFill/>
        </p:spPr>
        <p:txBody>
          <a:bodyPr wrap="square" rtlCol="0">
            <a:spAutoFit/>
          </a:bodyPr>
          <a:lstStyle/>
          <a:p>
            <a:r>
              <a:rPr lang="en-US" dirty="0" smtClean="0"/>
              <a:t>Distance 1 at 4</a:t>
            </a:r>
            <a:endParaRPr lang="en-US" dirty="0"/>
          </a:p>
        </p:txBody>
      </p:sp>
      <p:sp>
        <p:nvSpPr>
          <p:cNvPr id="50" name="TextBox 49"/>
          <p:cNvSpPr txBox="1"/>
          <p:nvPr/>
        </p:nvSpPr>
        <p:spPr>
          <a:xfrm>
            <a:off x="7612380" y="3345583"/>
            <a:ext cx="1860665" cy="369332"/>
          </a:xfrm>
          <a:prstGeom prst="rect">
            <a:avLst/>
          </a:prstGeom>
          <a:noFill/>
        </p:spPr>
        <p:txBody>
          <a:bodyPr wrap="square" rtlCol="0">
            <a:spAutoFit/>
          </a:bodyPr>
          <a:lstStyle/>
          <a:p>
            <a:r>
              <a:rPr lang="en-US" dirty="0" smtClean="0"/>
              <a:t>Distance 1 at 7</a:t>
            </a:r>
            <a:endParaRPr lang="en-US" dirty="0"/>
          </a:p>
        </p:txBody>
      </p:sp>
      <p:sp>
        <p:nvSpPr>
          <p:cNvPr id="51" name="TextBox 50"/>
          <p:cNvSpPr txBox="1"/>
          <p:nvPr/>
        </p:nvSpPr>
        <p:spPr>
          <a:xfrm>
            <a:off x="5265536" y="5055450"/>
            <a:ext cx="1860665" cy="369332"/>
          </a:xfrm>
          <a:prstGeom prst="rect">
            <a:avLst/>
          </a:prstGeom>
          <a:noFill/>
        </p:spPr>
        <p:txBody>
          <a:bodyPr wrap="square" rtlCol="0">
            <a:spAutoFit/>
          </a:bodyPr>
          <a:lstStyle/>
          <a:p>
            <a:r>
              <a:rPr lang="en-US" smtClean="0"/>
              <a:t>Distance 1 at 4</a:t>
            </a:r>
            <a:endParaRPr lang="en-US"/>
          </a:p>
        </p:txBody>
      </p:sp>
      <p:sp>
        <p:nvSpPr>
          <p:cNvPr id="52" name="TextBox 51"/>
          <p:cNvSpPr txBox="1"/>
          <p:nvPr/>
        </p:nvSpPr>
        <p:spPr>
          <a:xfrm>
            <a:off x="3022180" y="3332265"/>
            <a:ext cx="1860665" cy="369332"/>
          </a:xfrm>
          <a:prstGeom prst="rect">
            <a:avLst/>
          </a:prstGeom>
          <a:noFill/>
        </p:spPr>
        <p:txBody>
          <a:bodyPr wrap="square" rtlCol="0">
            <a:spAutoFit/>
          </a:bodyPr>
          <a:lstStyle/>
          <a:p>
            <a:r>
              <a:rPr lang="en-US" dirty="0" smtClean="0"/>
              <a:t>Distance 1 at 7</a:t>
            </a:r>
            <a:endParaRPr lang="en-US" dirty="0"/>
          </a:p>
        </p:txBody>
      </p:sp>
      <p:sp>
        <p:nvSpPr>
          <p:cNvPr id="53" name="TextBox 52"/>
          <p:cNvSpPr txBox="1"/>
          <p:nvPr/>
        </p:nvSpPr>
        <p:spPr>
          <a:xfrm>
            <a:off x="9232467" y="2795061"/>
            <a:ext cx="2469597" cy="2554545"/>
          </a:xfrm>
          <a:prstGeom prst="rect">
            <a:avLst/>
          </a:prstGeom>
          <a:noFill/>
        </p:spPr>
        <p:txBody>
          <a:bodyPr wrap="square" rtlCol="0">
            <a:spAutoFit/>
          </a:bodyPr>
          <a:lstStyle/>
          <a:p>
            <a:pPr marL="285750" indent="-285750">
              <a:buFont typeface="Arial" charset="0"/>
              <a:buChar char="•"/>
            </a:pPr>
            <a:r>
              <a:rPr lang="en-US" sz="2000" dirty="0" smtClean="0"/>
              <a:t>Cluster size of 4</a:t>
            </a:r>
          </a:p>
          <a:p>
            <a:pPr marL="285750" indent="-285750">
              <a:buFont typeface="Arial" charset="0"/>
              <a:buChar char="•"/>
            </a:pPr>
            <a:r>
              <a:rPr lang="en-US" sz="2000" dirty="0" smtClean="0"/>
              <a:t>Square indicates high sampling density</a:t>
            </a:r>
          </a:p>
          <a:p>
            <a:pPr marL="285750" indent="-285750">
              <a:buFont typeface="Arial" charset="0"/>
              <a:buChar char="•"/>
            </a:pPr>
            <a:r>
              <a:rPr lang="en-US" sz="2000" dirty="0" smtClean="0"/>
              <a:t>Higher sampling density should show more clusters</a:t>
            </a:r>
            <a:endParaRPr lang="en-US" sz="2000" dirty="0"/>
          </a:p>
        </p:txBody>
      </p:sp>
    </p:spTree>
    <p:extLst>
      <p:ext uri="{BB962C8B-B14F-4D97-AF65-F5344CB8AC3E}">
        <p14:creationId xmlns:p14="http://schemas.microsoft.com/office/powerpoint/2010/main" val="206706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grpId="1" nodeType="clickEffect">
                                  <p:stCondLst>
                                    <p:cond delay="0"/>
                                  </p:stCondLst>
                                  <p:childTnLst>
                                    <p:animEffect transition="out" filter="dissolv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9" presetClass="exit" presetSubtype="0" fill="hold" grpId="1" nodeType="withEffect">
                                  <p:stCondLst>
                                    <p:cond delay="0"/>
                                  </p:stCondLst>
                                  <p:childTnLst>
                                    <p:animEffect transition="out" filter="dissolve">
                                      <p:cBhvr>
                                        <p:cTn id="57" dur="500"/>
                                        <p:tgtEl>
                                          <p:spTgt spid="8"/>
                                        </p:tgtEl>
                                      </p:cBhvr>
                                    </p:animEffect>
                                    <p:set>
                                      <p:cBhvr>
                                        <p:cTn id="58" dur="1" fill="hold">
                                          <p:stCondLst>
                                            <p:cond delay="499"/>
                                          </p:stCondLst>
                                        </p:cTn>
                                        <p:tgtEl>
                                          <p:spTgt spid="8"/>
                                        </p:tgtEl>
                                        <p:attrNameLst>
                                          <p:attrName>style.visibility</p:attrName>
                                        </p:attrNameLst>
                                      </p:cBhvr>
                                      <p:to>
                                        <p:strVal val="hidden"/>
                                      </p:to>
                                    </p:set>
                                  </p:childTnLst>
                                </p:cTn>
                              </p:par>
                              <p:par>
                                <p:cTn id="59" presetID="9" presetClass="exit" presetSubtype="0" fill="hold" nodeType="withEffect">
                                  <p:stCondLst>
                                    <p:cond delay="0"/>
                                  </p:stCondLst>
                                  <p:childTnLst>
                                    <p:animEffect transition="out" filter="dissolve">
                                      <p:cBhvr>
                                        <p:cTn id="60" dur="500"/>
                                        <p:tgtEl>
                                          <p:spTgt spid="34"/>
                                        </p:tgtEl>
                                      </p:cBhvr>
                                    </p:animEffect>
                                    <p:set>
                                      <p:cBhvr>
                                        <p:cTn id="61" dur="1" fill="hold">
                                          <p:stCondLst>
                                            <p:cond delay="499"/>
                                          </p:stCondLst>
                                        </p:cTn>
                                        <p:tgtEl>
                                          <p:spTgt spid="34"/>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35"/>
                                        </p:tgtEl>
                                      </p:cBhvr>
                                    </p:animEffect>
                                    <p:set>
                                      <p:cBhvr>
                                        <p:cTn id="64" dur="1" fill="hold">
                                          <p:stCondLst>
                                            <p:cond delay="499"/>
                                          </p:stCondLst>
                                        </p:cTn>
                                        <p:tgtEl>
                                          <p:spTgt spid="35"/>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33"/>
                                        </p:tgtEl>
                                      </p:cBhvr>
                                    </p:animEffect>
                                    <p:set>
                                      <p:cBhvr>
                                        <p:cTn id="67" dur="1" fill="hold">
                                          <p:stCondLst>
                                            <p:cond delay="499"/>
                                          </p:stCondLst>
                                        </p:cTn>
                                        <p:tgtEl>
                                          <p:spTgt spid="33"/>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39"/>
                                        </p:tgtEl>
                                      </p:cBhvr>
                                    </p:animEffect>
                                    <p:set>
                                      <p:cBhvr>
                                        <p:cTn id="70" dur="1" fill="hold">
                                          <p:stCondLst>
                                            <p:cond delay="499"/>
                                          </p:stCondLst>
                                        </p:cTn>
                                        <p:tgtEl>
                                          <p:spTgt spid="39"/>
                                        </p:tgtEl>
                                        <p:attrNameLst>
                                          <p:attrName>style.visibility</p:attrName>
                                        </p:attrNameLst>
                                      </p:cBhvr>
                                      <p:to>
                                        <p:strVal val="hidden"/>
                                      </p:to>
                                    </p:set>
                                  </p:childTnLst>
                                </p:cTn>
                              </p:par>
                              <p:par>
                                <p:cTn id="71" presetID="9" presetClass="exit" presetSubtype="0" fill="hold" grpId="1" nodeType="withEffect">
                                  <p:stCondLst>
                                    <p:cond delay="0"/>
                                  </p:stCondLst>
                                  <p:childTnLst>
                                    <p:animEffect transition="out" filter="dissolve">
                                      <p:cBhvr>
                                        <p:cTn id="72" dur="500"/>
                                        <p:tgtEl>
                                          <p:spTgt spid="40"/>
                                        </p:tgtEl>
                                      </p:cBhvr>
                                    </p:animEffect>
                                    <p:set>
                                      <p:cBhvr>
                                        <p:cTn id="73" dur="1" fill="hold">
                                          <p:stCondLst>
                                            <p:cond delay="499"/>
                                          </p:stCondLst>
                                        </p:cTn>
                                        <p:tgtEl>
                                          <p:spTgt spid="40"/>
                                        </p:tgtEl>
                                        <p:attrNameLst>
                                          <p:attrName>style.visibility</p:attrName>
                                        </p:attrNameLst>
                                      </p:cBhvr>
                                      <p:to>
                                        <p:strVal val="hidden"/>
                                      </p:to>
                                    </p:set>
                                  </p:childTnLst>
                                </p:cTn>
                              </p:par>
                              <p:par>
                                <p:cTn id="74" presetID="9" presetClass="exit" presetSubtype="0" fill="hold" grpId="1" nodeType="withEffect">
                                  <p:stCondLst>
                                    <p:cond delay="0"/>
                                  </p:stCondLst>
                                  <p:childTnLst>
                                    <p:animEffect transition="out" filter="dissolve">
                                      <p:cBhvr>
                                        <p:cTn id="75" dur="500"/>
                                        <p:tgtEl>
                                          <p:spTgt spid="38"/>
                                        </p:tgtEl>
                                      </p:cBhvr>
                                    </p:animEffect>
                                    <p:set>
                                      <p:cBhvr>
                                        <p:cTn id="76" dur="1" fill="hold">
                                          <p:stCondLst>
                                            <p:cond delay="499"/>
                                          </p:stCondLst>
                                        </p:cTn>
                                        <p:tgtEl>
                                          <p:spTgt spid="3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grpId="1" nodeType="clickEffect">
                                  <p:stCondLst>
                                    <p:cond delay="0"/>
                                  </p:stCondLst>
                                  <p:childTnLst>
                                    <p:animMotion origin="layout" path="M -2.08333E-6 2.96296E-6 L -3.95833E-6 -3.33333E-6 " pathEditMode="relative" rAng="0" ptsTypes="AA">
                                      <p:cBhvr>
                                        <p:cTn id="80" dur="2000" fill="hold"/>
                                        <p:tgtEl>
                                          <p:spTgt spid="13"/>
                                        </p:tgtEl>
                                        <p:attrNameLst>
                                          <p:attrName>ppt_x</p:attrName>
                                          <p:attrName>ppt_y</p:attrName>
                                        </p:attrNameLst>
                                      </p:cBhvr>
                                      <p:rCtr x="52" y="116"/>
                                    </p:animMotion>
                                  </p:childTnLst>
                                </p:cTn>
                              </p:par>
                              <p:par>
                                <p:cTn id="81" presetID="0" presetClass="path" presetSubtype="0" accel="50000" decel="50000" fill="hold" grpId="1" nodeType="withEffect">
                                  <p:stCondLst>
                                    <p:cond delay="0"/>
                                  </p:stCondLst>
                                  <p:childTnLst>
                                    <p:animMotion origin="layout" path="M -1.45833E-6 0 L 0.36979 -0.20787 " pathEditMode="relative" rAng="0" ptsTypes="AA">
                                      <p:cBhvr>
                                        <p:cTn id="82" dur="2000" fill="hold"/>
                                        <p:tgtEl>
                                          <p:spTgt spid="36"/>
                                        </p:tgtEl>
                                        <p:attrNameLst>
                                          <p:attrName>ppt_x</p:attrName>
                                          <p:attrName>ppt_y</p:attrName>
                                        </p:attrNameLst>
                                      </p:cBhvr>
                                      <p:rCtr x="18490" y="-10394"/>
                                    </p:animMotion>
                                  </p:childTnLst>
                                </p:cTn>
                              </p:par>
                              <p:par>
                                <p:cTn id="83" presetID="0" presetClass="path" presetSubtype="0" accel="50000" decel="50000" fill="hold" grpId="1" nodeType="withEffect">
                                  <p:stCondLst>
                                    <p:cond delay="0"/>
                                  </p:stCondLst>
                                  <p:childTnLst>
                                    <p:animMotion origin="layout" path="M 0.0349 0.04352 L 0.37097 0.10186 " pathEditMode="relative" rAng="0" ptsTypes="AA">
                                      <p:cBhvr>
                                        <p:cTn id="84" dur="2000" fill="hold"/>
                                        <p:tgtEl>
                                          <p:spTgt spid="37"/>
                                        </p:tgtEl>
                                        <p:attrNameLst>
                                          <p:attrName>ppt_x</p:attrName>
                                          <p:attrName>ppt_y</p:attrName>
                                        </p:attrNameLst>
                                      </p:cBhvr>
                                      <p:rCtr x="16797" y="2917"/>
                                    </p:animMotion>
                                  </p:childTnLst>
                                </p:cTn>
                              </p:par>
                              <p:par>
                                <p:cTn id="85" presetID="0" presetClass="path" presetSubtype="0" accel="50000" decel="50000" fill="hold" grpId="1" nodeType="withEffect">
                                  <p:stCondLst>
                                    <p:cond delay="0"/>
                                  </p:stCondLst>
                                  <p:childTnLst>
                                    <p:animMotion origin="layout" path="M -0.06107 0.04051 L -0.0013 -0.1037 " pathEditMode="relative" rAng="0" ptsTypes="AA">
                                      <p:cBhvr>
                                        <p:cTn id="86" dur="2000" fill="hold"/>
                                        <p:tgtEl>
                                          <p:spTgt spid="41"/>
                                        </p:tgtEl>
                                        <p:attrNameLst>
                                          <p:attrName>ppt_x</p:attrName>
                                          <p:attrName>ppt_y</p:attrName>
                                        </p:attrNameLst>
                                      </p:cBhvr>
                                      <p:rCtr x="2982" y="-7222"/>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2" grpId="0"/>
      <p:bldP spid="12" grpId="1"/>
      <p:bldP spid="33" grpId="0"/>
      <p:bldP spid="33" grpId="1"/>
      <p:bldP spid="35" grpId="0"/>
      <p:bldP spid="35" grpId="1"/>
      <p:bldP spid="4" grpId="0"/>
      <p:bldP spid="4" grpId="1"/>
      <p:bldP spid="13" grpId="0"/>
      <p:bldP spid="13" grpId="1"/>
      <p:bldP spid="36" grpId="0"/>
      <p:bldP spid="36" grpId="1"/>
      <p:bldP spid="37" grpId="0"/>
      <p:bldP spid="37" grpId="1"/>
      <p:bldP spid="38" grpId="0"/>
      <p:bldP spid="38" grpId="1"/>
      <p:bldP spid="40" grpId="0"/>
      <p:bldP spid="40" grpId="1"/>
      <p:bldP spid="41" grpId="0"/>
      <p:bldP spid="41" grpId="1"/>
      <p:bldP spid="48" grpId="0" animBg="1"/>
      <p:bldP spid="49" grpId="0"/>
      <p:bldP spid="50" grpId="0"/>
      <p:bldP spid="51" grpId="0"/>
      <p:bldP spid="52"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7821"/>
            <a:ext cx="10515600" cy="1325563"/>
          </a:xfrm>
        </p:spPr>
        <p:txBody>
          <a:bodyPr/>
          <a:lstStyle/>
          <a:p>
            <a:r>
              <a:rPr lang="en-US" dirty="0" smtClean="0"/>
              <a:t>Example of the largest cluster</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979365"/>
            <a:ext cx="5181600" cy="4043858"/>
          </a:xfrm>
        </p:spPr>
      </p:pic>
      <p:sp>
        <p:nvSpPr>
          <p:cNvPr id="4" name="Content Placeholder 3"/>
          <p:cNvSpPr>
            <a:spLocks noGrp="1"/>
          </p:cNvSpPr>
          <p:nvPr>
            <p:ph sz="half" idx="2"/>
          </p:nvPr>
        </p:nvSpPr>
        <p:spPr/>
        <p:txBody>
          <a:bodyPr/>
          <a:lstStyle/>
          <a:p>
            <a:r>
              <a:rPr lang="en-US" dirty="0" smtClean="0"/>
              <a:t>Contains 726 </a:t>
            </a:r>
            <a:r>
              <a:rPr lang="en-US" dirty="0" smtClean="0"/>
              <a:t>unique sequences at the nucleotide level</a:t>
            </a:r>
          </a:p>
          <a:p>
            <a:r>
              <a:rPr lang="en-US" dirty="0" smtClean="0"/>
              <a:t>Dense sequence sampling space</a:t>
            </a:r>
          </a:p>
          <a:p>
            <a:r>
              <a:rPr lang="en-US" dirty="0" smtClean="0"/>
              <a:t>All are examples of viable substitutions </a:t>
            </a:r>
            <a:endParaRPr lang="en-US" dirty="0"/>
          </a:p>
        </p:txBody>
      </p:sp>
      <p:sp>
        <p:nvSpPr>
          <p:cNvPr id="5" name="Slide Number Placeholder 4"/>
          <p:cNvSpPr>
            <a:spLocks noGrp="1"/>
          </p:cNvSpPr>
          <p:nvPr>
            <p:ph type="sldNum" sz="quarter" idx="12"/>
          </p:nvPr>
        </p:nvSpPr>
        <p:spPr/>
        <p:txBody>
          <a:bodyPr/>
          <a:lstStyle/>
          <a:p>
            <a:fld id="{8AAA8BFA-AB50-D349-826F-B5EB338E7451}" type="slidenum">
              <a:rPr lang="en-US" smtClean="0"/>
              <a:t>8</a:t>
            </a:fld>
            <a:endParaRPr lang="en-US"/>
          </a:p>
        </p:txBody>
      </p:sp>
      <p:pic>
        <p:nvPicPr>
          <p:cNvPr id="7" name="Picture 6"/>
          <p:cNvPicPr>
            <a:picLocks noChangeAspect="1"/>
          </p:cNvPicPr>
          <p:nvPr/>
        </p:nvPicPr>
        <p:blipFill>
          <a:blip r:embed="rId4"/>
          <a:stretch>
            <a:fillRect/>
          </a:stretch>
        </p:blipFill>
        <p:spPr>
          <a:xfrm>
            <a:off x="8969288" y="273797"/>
            <a:ext cx="2973354" cy="714302"/>
          </a:xfrm>
          <a:prstGeom prst="rect">
            <a:avLst/>
          </a:prstGeom>
        </p:spPr>
      </p:pic>
      <p:pic>
        <p:nvPicPr>
          <p:cNvPr id="8" name="Picture 7"/>
          <p:cNvPicPr>
            <a:picLocks noChangeAspect="1"/>
          </p:cNvPicPr>
          <p:nvPr/>
        </p:nvPicPr>
        <p:blipFill>
          <a:blip r:embed="rId5"/>
          <a:stretch>
            <a:fillRect/>
          </a:stretch>
        </p:blipFill>
        <p:spPr>
          <a:xfrm>
            <a:off x="297246" y="205808"/>
            <a:ext cx="1637572" cy="78229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8686" y="1979365"/>
            <a:ext cx="4823037" cy="4036343"/>
          </a:xfrm>
          <a:prstGeom prst="rect">
            <a:avLst/>
          </a:prstGeom>
        </p:spPr>
      </p:pic>
    </p:spTree>
    <p:extLst>
      <p:ext uri="{BB962C8B-B14F-4D97-AF65-F5344CB8AC3E}">
        <p14:creationId xmlns:p14="http://schemas.microsoft.com/office/powerpoint/2010/main" val="191376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04443" y="1522202"/>
            <a:ext cx="5181600" cy="4336420"/>
          </a:xfrm>
        </p:spPr>
      </p:pic>
      <p:sp>
        <p:nvSpPr>
          <p:cNvPr id="10" name="Title 9"/>
          <p:cNvSpPr>
            <a:spLocks noGrp="1"/>
          </p:cNvSpPr>
          <p:nvPr>
            <p:ph type="title"/>
          </p:nvPr>
        </p:nvSpPr>
        <p:spPr>
          <a:xfrm>
            <a:off x="407894" y="322738"/>
            <a:ext cx="10515600" cy="1325563"/>
          </a:xfrm>
        </p:spPr>
        <p:txBody>
          <a:bodyPr>
            <a:normAutofit/>
          </a:bodyPr>
          <a:lstStyle/>
          <a:p>
            <a:r>
              <a:rPr lang="en-US" sz="3600" dirty="0" smtClean="0"/>
              <a:t>Sampling density and temporal trends in network analysis</a:t>
            </a:r>
            <a:endParaRPr lang="en-US" sz="3600" dirty="0"/>
          </a:p>
        </p:txBody>
      </p:sp>
      <p:sp>
        <p:nvSpPr>
          <p:cNvPr id="4" name="Slide Number Placeholder 3"/>
          <p:cNvSpPr>
            <a:spLocks noGrp="1"/>
          </p:cNvSpPr>
          <p:nvPr>
            <p:ph type="sldNum" sz="quarter" idx="12"/>
          </p:nvPr>
        </p:nvSpPr>
        <p:spPr/>
        <p:txBody>
          <a:bodyPr/>
          <a:lstStyle/>
          <a:p>
            <a:fld id="{8AAA8BFA-AB50-D349-826F-B5EB338E7451}" type="slidenum">
              <a:rPr lang="en-US" smtClean="0"/>
              <a:t>9</a:t>
            </a:fld>
            <a:endParaRPr lang="en-US"/>
          </a:p>
        </p:txBody>
      </p:sp>
      <p:sp>
        <p:nvSpPr>
          <p:cNvPr id="8" name="TextBox 7"/>
          <p:cNvSpPr txBox="1"/>
          <p:nvPr/>
        </p:nvSpPr>
        <p:spPr>
          <a:xfrm>
            <a:off x="-1" y="6488668"/>
            <a:ext cx="3507971" cy="369332"/>
          </a:xfrm>
          <a:prstGeom prst="rect">
            <a:avLst/>
          </a:prstGeom>
          <a:noFill/>
        </p:spPr>
        <p:txBody>
          <a:bodyPr wrap="square" rtlCol="0">
            <a:spAutoFit/>
          </a:bodyPr>
          <a:lstStyle/>
          <a:p>
            <a:r>
              <a:rPr lang="en-US" dirty="0" smtClean="0"/>
              <a:t>Network Analysis</a:t>
            </a:r>
            <a:r>
              <a:rPr lang="en-US" smtClean="0"/>
              <a:t>: Visualization</a:t>
            </a:r>
            <a:endParaRPr lang="en-US" dirty="0"/>
          </a:p>
        </p:txBody>
      </p:sp>
      <p:sp>
        <p:nvSpPr>
          <p:cNvPr id="12" name="Content Placeholder 11"/>
          <p:cNvSpPr>
            <a:spLocks noGrp="1"/>
          </p:cNvSpPr>
          <p:nvPr>
            <p:ph sz="half" idx="1"/>
          </p:nvPr>
        </p:nvSpPr>
        <p:spPr>
          <a:xfrm>
            <a:off x="300320" y="1531107"/>
            <a:ext cx="5181600" cy="4351338"/>
          </a:xfrm>
        </p:spPr>
        <p:txBody>
          <a:bodyPr/>
          <a:lstStyle/>
          <a:p>
            <a:r>
              <a:rPr lang="en-US" dirty="0" smtClean="0"/>
              <a:t>Plotted using weighted multidimensional scaling</a:t>
            </a:r>
          </a:p>
          <a:p>
            <a:r>
              <a:rPr lang="en-US" dirty="0" smtClean="0"/>
              <a:t>Indication of movement through both sequence space and time</a:t>
            </a:r>
          </a:p>
          <a:p>
            <a:r>
              <a:rPr lang="en-US" dirty="0" smtClean="0"/>
              <a:t>Recent divergence represents </a:t>
            </a:r>
            <a:r>
              <a:rPr lang="en-US" dirty="0" err="1" smtClean="0"/>
              <a:t>subclades</a:t>
            </a:r>
            <a:r>
              <a:rPr lang="en-US" dirty="0" smtClean="0"/>
              <a:t> of 3c2.A:</a:t>
            </a:r>
          </a:p>
          <a:p>
            <a:pPr lvl="1"/>
            <a:r>
              <a:rPr lang="en-US" dirty="0" smtClean="0"/>
              <a:t>3c2.A1b: 30% of global population</a:t>
            </a:r>
          </a:p>
          <a:p>
            <a:pPr lvl="1"/>
            <a:r>
              <a:rPr lang="en-US" dirty="0" smtClean="0"/>
              <a:t>3c2.A2: 40% of global population</a:t>
            </a:r>
          </a:p>
        </p:txBody>
      </p:sp>
      <p:sp>
        <p:nvSpPr>
          <p:cNvPr id="2" name="Rectangle 1"/>
          <p:cNvSpPr/>
          <p:nvPr/>
        </p:nvSpPr>
        <p:spPr>
          <a:xfrm>
            <a:off x="7383408" y="2920178"/>
            <a:ext cx="1028899" cy="9152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29131" y="4269654"/>
            <a:ext cx="864538" cy="143708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1920" y="1097399"/>
            <a:ext cx="6621813" cy="5335949"/>
          </a:xfrm>
          <a:prstGeom prst="rect">
            <a:avLst/>
          </a:prstGeom>
        </p:spPr>
      </p:pic>
    </p:spTree>
    <p:extLst>
      <p:ext uri="{BB962C8B-B14F-4D97-AF65-F5344CB8AC3E}">
        <p14:creationId xmlns:p14="http://schemas.microsoft.com/office/powerpoint/2010/main" val="96361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3138</TotalTime>
  <Words>1780</Words>
  <Application>Microsoft Macintosh PowerPoint</Application>
  <PresentationFormat>Widescreen</PresentationFormat>
  <Paragraphs>299</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Arial</vt:lpstr>
      <vt:lpstr>Office Theme</vt:lpstr>
      <vt:lpstr>Computational detection and characterization of epistatic interactions in influenza A hemagglutinin protein surveillance sequences and deep mutational scanning data</vt:lpstr>
      <vt:lpstr>Outline</vt:lpstr>
      <vt:lpstr>Hemagglutinin (HA) is under strong evolutionary pressure to evade detection by the human immune system</vt:lpstr>
      <vt:lpstr>Outline</vt:lpstr>
      <vt:lpstr>Motivation</vt:lpstr>
      <vt:lpstr>Outline</vt:lpstr>
      <vt:lpstr>PowerPoint Presentation</vt:lpstr>
      <vt:lpstr>Example of the largest cluster</vt:lpstr>
      <vt:lpstr>Sampling density and temporal trends in network analysis</vt:lpstr>
      <vt:lpstr>Outline</vt:lpstr>
      <vt:lpstr>Substitution tolerance of different sequence backgrounds</vt:lpstr>
      <vt:lpstr>‘r142g’ and ‘n121k’ resulted in significant changes in NS:S ratio</vt:lpstr>
      <vt:lpstr>Outline</vt:lpstr>
      <vt:lpstr>DMS data informs unexpected substitutions</vt:lpstr>
      <vt:lpstr>Outline</vt:lpstr>
      <vt:lpstr>Results</vt:lpstr>
      <vt:lpstr>Implications and suggestions for future work</vt:lpstr>
      <vt:lpstr>Acknowledgments</vt:lpstr>
      <vt:lpstr>Work Cited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Magdalene Walters</dc:creator>
  <cp:lastModifiedBy>Magdalene Walters</cp:lastModifiedBy>
  <cp:revision>122</cp:revision>
  <dcterms:created xsi:type="dcterms:W3CDTF">2018-06-17T21:25:41Z</dcterms:created>
  <dcterms:modified xsi:type="dcterms:W3CDTF">2018-08-08T15:29:36Z</dcterms:modified>
</cp:coreProperties>
</file>