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7" r:id="rId2"/>
    <p:sldId id="271" r:id="rId3"/>
    <p:sldId id="286" r:id="rId4"/>
    <p:sldId id="288" r:id="rId5"/>
    <p:sldId id="258" r:id="rId6"/>
    <p:sldId id="278" r:id="rId7"/>
    <p:sldId id="259" r:id="rId8"/>
    <p:sldId id="260" r:id="rId9"/>
    <p:sldId id="279" r:id="rId10"/>
    <p:sldId id="287" r:id="rId11"/>
    <p:sldId id="289" r:id="rId12"/>
    <p:sldId id="263" r:id="rId13"/>
    <p:sldId id="265" r:id="rId14"/>
    <p:sldId id="281" r:id="rId15"/>
    <p:sldId id="282" r:id="rId16"/>
    <p:sldId id="276" r:id="rId17"/>
    <p:sldId id="272" r:id="rId18"/>
    <p:sldId id="284" r:id="rId19"/>
    <p:sldId id="273" r:id="rId20"/>
    <p:sldId id="274" r:id="rId21"/>
    <p:sldId id="283" r:id="rId22"/>
    <p:sldId id="275" r:id="rId23"/>
    <p:sldId id="285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E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9054"/>
    <p:restoredTop sz="90221"/>
  </p:normalViewPr>
  <p:slideViewPr>
    <p:cSldViewPr snapToGrid="0" snapToObjects="1">
      <p:cViewPr varScale="1">
        <p:scale>
          <a:sx n="103" d="100"/>
          <a:sy n="103" d="100"/>
        </p:scale>
        <p:origin x="1212" y="108"/>
      </p:cViewPr>
      <p:guideLst>
        <p:guide orient="horz" pos="2157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/>
            <a:fld id="{A79ED7AD-2CC6-459E-944B-DBCE56E1E494}" type="datetime1">
              <a:rPr lang="ko-KR" altLang="en-US"/>
              <a:pPr lvl="0"/>
              <a:t>2017-01-04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/>
            <a:fld id="{DCA63B05-5D96-4B19-B20A-1C255FCD07A2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574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1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02571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35370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10290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2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93782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6619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197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197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5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EEE82D-EF1E-4CCE-82AE-FC162003E44E}" type="slidenum">
              <a:rPr lang="en-US" altLang="en-US"/>
              <a:pPr lvl="0"/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2F572F5-D381-45E5-A879-E6C2F4C3AD6C}" type="datetimeFigureOut">
              <a:rPr lang="ko-KR" altLang="en-US"/>
              <a:pPr lvl="0"/>
              <a:t>2017-01-04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B31CAB-1084-41C0-AC92-35288CF7F89A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2F572F5-D381-45E5-A879-E6C2F4C3AD6C}" type="datetimeFigureOut">
              <a:rPr lang="ko-KR" altLang="en-US"/>
              <a:pPr lvl="0"/>
              <a:t>2017-01-04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B31CAB-1084-41C0-AC92-35288CF7F89A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2F572F5-D381-45E5-A879-E6C2F4C3AD6C}" type="datetimeFigureOut">
              <a:rPr lang="ko-KR" altLang="en-US"/>
              <a:pPr lvl="0"/>
              <a:t>2017-01-04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B31CAB-1084-41C0-AC92-35288CF7F89A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2F572F5-D381-45E5-A879-E6C2F4C3AD6C}" type="datetimeFigureOut">
              <a:rPr lang="ko-KR" altLang="en-US"/>
              <a:pPr lvl="0"/>
              <a:t>2017-01-04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B31CAB-1084-41C0-AC92-35288CF7F89A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2F572F5-D381-45E5-A879-E6C2F4C3AD6C}" type="datetimeFigureOut">
              <a:rPr lang="ko-KR" altLang="en-US"/>
              <a:pPr lvl="0"/>
              <a:t>2017-01-04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B31CAB-1084-41C0-AC92-35288CF7F89A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2F572F5-D381-45E5-A879-E6C2F4C3AD6C}" type="datetimeFigureOut">
              <a:rPr lang="ko-KR" altLang="en-US"/>
              <a:pPr lvl="0"/>
              <a:t>2017-01-04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B31CAB-1084-41C0-AC92-35288CF7F89A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2F572F5-D381-45E5-A879-E6C2F4C3AD6C}" type="datetimeFigureOut">
              <a:rPr lang="ko-KR" altLang="en-US"/>
              <a:pPr lvl="0"/>
              <a:t>2017-01-04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B31CAB-1084-41C0-AC92-35288CF7F89A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2F572F5-D381-45E5-A879-E6C2F4C3AD6C}" type="datetimeFigureOut">
              <a:rPr lang="ko-KR" altLang="en-US"/>
              <a:pPr lvl="0"/>
              <a:t>2017-01-04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B31CAB-1084-41C0-AC92-35288CF7F89A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2F572F5-D381-45E5-A879-E6C2F4C3AD6C}" type="datetimeFigureOut">
              <a:rPr lang="ko-KR" altLang="en-US"/>
              <a:pPr lvl="0"/>
              <a:t>2017-01-04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B31CAB-1084-41C0-AC92-35288CF7F89A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2F572F5-D381-45E5-A879-E6C2F4C3AD6C}" type="datetimeFigureOut">
              <a:rPr lang="ko-KR" altLang="en-US"/>
              <a:pPr lvl="0"/>
              <a:t>2017-01-04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B31CAB-1084-41C0-AC92-35288CF7F89A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2F572F5-D381-45E5-A879-E6C2F4C3AD6C}" type="datetimeFigureOut">
              <a:rPr lang="ko-KR" altLang="en-US"/>
              <a:pPr lvl="0"/>
              <a:t>2017-01-04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B31CAB-1084-41C0-AC92-35288CF7F89A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92F572F5-D381-45E5-A879-E6C2F4C3AD6C}" type="datetimeFigureOut">
              <a:rPr lang="ko-KR" altLang="en-US"/>
              <a:pPr lvl="0"/>
              <a:t>2017-01-04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D5B31CAB-1084-41C0-AC92-35288CF7F89A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23.png"/><Relationship Id="rId9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3" Type="http://schemas.openxmlformats.org/officeDocument/2006/relationships/image" Target="../media/image28.png"/><Relationship Id="rId7" Type="http://schemas.openxmlformats.org/officeDocument/2006/relationships/image" Target="../media/image3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7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dsjs.or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47120" y="676275"/>
            <a:ext cx="9144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000" b="1" dirty="0">
                <a:solidFill>
                  <a:schemeClr val="accent1">
                    <a:lumMod val="75000"/>
                  </a:schemeClr>
                </a:solidFill>
                <a:latin typeface="함초롬돋움"/>
                <a:ea typeface="함초롬돋움"/>
                <a:cs typeface="함초롬돋움"/>
              </a:rPr>
              <a:t>온라인</a:t>
            </a:r>
            <a:r>
              <a:rPr lang="en-US" altLang="ko-KR" sz="3000" b="1" dirty="0">
                <a:solidFill>
                  <a:schemeClr val="accent1">
                    <a:lumMod val="75000"/>
                  </a:schemeClr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sz="3000" b="1" dirty="0">
                <a:solidFill>
                  <a:schemeClr val="accent1">
                    <a:lumMod val="75000"/>
                  </a:schemeClr>
                </a:solidFill>
                <a:latin typeface="함초롬돋움"/>
                <a:ea typeface="함초롬돋움"/>
                <a:cs typeface="함초롬돋움"/>
              </a:rPr>
              <a:t>화상</a:t>
            </a:r>
            <a:endParaRPr lang="en-US" altLang="ko-KR" sz="3000" b="1" dirty="0">
              <a:solidFill>
                <a:schemeClr val="tx1">
                  <a:lumMod val="85000"/>
                  <a:lumOff val="15000"/>
                </a:schemeClr>
              </a:solidFill>
              <a:latin typeface="함초롬돋움"/>
              <a:ea typeface="함초롬돋움"/>
              <a:cs typeface="함초롬돋움"/>
            </a:endParaRPr>
          </a:p>
          <a:p>
            <a:pPr algn="ctr"/>
            <a:r>
              <a:rPr lang="ko-KR" alt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면접 웹 애플리케이션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19120" y="4078380"/>
            <a:ext cx="2463872" cy="11779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함초롬돋움"/>
                <a:ea typeface="함초롬돋움"/>
                <a:cs typeface="함초롬돋움"/>
              </a:rPr>
              <a:t>2011150028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함초롬돋움"/>
                <a:ea typeface="함초롬돋움"/>
                <a:cs typeface="함초롬돋움"/>
              </a:rPr>
              <a:t>유영근</a:t>
            </a:r>
          </a:p>
          <a:p>
            <a:pPr lvl="0"/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함초롬돋움"/>
                <a:ea typeface="함초롬돋움"/>
                <a:cs typeface="함초롬돋움"/>
              </a:rPr>
              <a:t>201115003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함초롬돋움"/>
                <a:ea typeface="함초롬돋움"/>
                <a:cs typeface="함초롬돋움"/>
              </a:rPr>
              <a:t>0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함초롬돋움"/>
                <a:ea typeface="함초롬돋움"/>
                <a:cs typeface="함초롬돋움"/>
              </a:rPr>
              <a:t>이재영 </a:t>
            </a:r>
          </a:p>
          <a:p>
            <a:pPr lvl="0"/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함초롬돋움"/>
                <a:ea typeface="함초롬돋움"/>
                <a:cs typeface="함초롬돋움"/>
              </a:rPr>
              <a:t>2011180028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함초롬돋움"/>
                <a:ea typeface="함초롬돋움"/>
                <a:cs typeface="함초롬돋움"/>
              </a:rPr>
              <a:t>심치훈</a:t>
            </a:r>
          </a:p>
          <a:p>
            <a:pPr lvl="0"/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1560" y="6454010"/>
            <a:ext cx="8640960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 dirty="0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0" y="6453338"/>
            <a:ext cx="632519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dirty="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027" name="Picture 3" descr="C:\Users\치훈\Desktop\졸업작품\배경.jp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4537494" cy="6453338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091486" y="1906892"/>
            <a:ext cx="4161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Online Interview Web Application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19" y="368660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1944" cy="755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</a:t>
            </a:r>
            <a:r>
              <a:rPr lang="ko-KR" altLang="en-US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58239" y="2136870"/>
            <a:ext cx="7090971" cy="394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ko-KR" sz="2000" b="0" i="0">
              <a:solidFill>
                <a:srgbClr val="000000"/>
              </a:solidFill>
              <a:latin typeface="함초롬바탕"/>
              <a:ea typeface="함초롬바탕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6366" y="132759"/>
            <a:ext cx="146226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시스템 시나리오</a:t>
            </a:r>
          </a:p>
        </p:txBody>
      </p:sp>
      <p:cxnSp>
        <p:nvCxnSpPr>
          <p:cNvPr id="16" name="직선 연결선 15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전체 시나리오 </a:t>
            </a:r>
            <a:r>
              <a:rPr lang="en-US" altLang="ko-KR" dirty="0"/>
              <a:t>(</a:t>
            </a:r>
            <a:r>
              <a:rPr lang="ko-KR" altLang="en-US" dirty="0"/>
              <a:t>회원 가입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4537680" y="2284412"/>
            <a:ext cx="1471092" cy="1588"/>
          </a:xfrm>
          <a:prstGeom prst="straightConnector1">
            <a:avLst/>
          </a:prstGeom>
          <a:ln w="165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4537680" y="3970274"/>
            <a:ext cx="1471092" cy="1588"/>
          </a:xfrm>
          <a:prstGeom prst="straightConnector1">
            <a:avLst/>
          </a:prstGeom>
          <a:ln w="165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65002" y="5162550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회원가입 및 권한 부여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3609" y="2855773"/>
            <a:ext cx="212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웹 컴파일러 </a:t>
            </a:r>
            <a:r>
              <a:rPr lang="en-US" altLang="ko-KR" dirty="0"/>
              <a:t>DB&gt;</a:t>
            </a:r>
          </a:p>
        </p:txBody>
      </p:sp>
      <p:pic>
        <p:nvPicPr>
          <p:cNvPr id="22" name="Picture 2" descr="C:\Users\Admin\Downloads\noun_15531_cc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70"/>
          <a:stretch/>
        </p:blipFill>
        <p:spPr bwMode="auto">
          <a:xfrm>
            <a:off x="6008772" y="1628175"/>
            <a:ext cx="2125903" cy="113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6113609" y="4737586"/>
            <a:ext cx="2021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WebServer</a:t>
            </a:r>
            <a:r>
              <a:rPr lang="en-US" altLang="ko-KR" dirty="0"/>
              <a:t> DB&gt;</a:t>
            </a:r>
          </a:p>
        </p:txBody>
      </p:sp>
      <p:pic>
        <p:nvPicPr>
          <p:cNvPr id="2050" name="Picture 2" descr="C:\Users\이재영\Desktop\가입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90287" y="1843100"/>
            <a:ext cx="2825008" cy="2894486"/>
          </a:xfrm>
          <a:prstGeom prst="rect">
            <a:avLst/>
          </a:prstGeom>
          <a:noFill/>
        </p:spPr>
      </p:pic>
      <p:pic>
        <p:nvPicPr>
          <p:cNvPr id="19" name="Picture 2" descr="C:\Users\Admin\Downloads\noun_15531_cc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70"/>
          <a:stretch/>
        </p:blipFill>
        <p:spPr bwMode="auto">
          <a:xfrm>
            <a:off x="6008772" y="3414129"/>
            <a:ext cx="2125903" cy="113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19" y="368660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1944" cy="755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</a:t>
            </a:r>
            <a:r>
              <a:rPr lang="ko-KR" altLang="en-US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6366" y="132759"/>
            <a:ext cx="146226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시스템 시나리오</a:t>
            </a:r>
          </a:p>
        </p:txBody>
      </p:sp>
      <p:cxnSp>
        <p:nvCxnSpPr>
          <p:cNvPr id="16" name="직선 연결선 15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전체 시나리오 </a:t>
            </a:r>
            <a:r>
              <a:rPr lang="en-US" altLang="ko-KR" dirty="0"/>
              <a:t>(</a:t>
            </a:r>
            <a:r>
              <a:rPr lang="ko-KR" altLang="en-US" dirty="0"/>
              <a:t>면접관 문제 작성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31" name="직선 화살표 연결선 30"/>
          <p:cNvCxnSpPr>
            <a:cxnSpLocks/>
          </p:cNvCxnSpPr>
          <p:nvPr/>
        </p:nvCxnSpPr>
        <p:spPr>
          <a:xfrm flipH="1">
            <a:off x="3019425" y="5165787"/>
            <a:ext cx="1895754" cy="0"/>
          </a:xfrm>
          <a:prstGeom prst="straightConnector1">
            <a:avLst/>
          </a:prstGeom>
          <a:ln w="165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158865" y="6047464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문제 작성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816" y="1464432"/>
            <a:ext cx="1451155" cy="1234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5904" y="2928875"/>
            <a:ext cx="3062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면접관 로그인 정보 입력</a:t>
            </a:r>
            <a:r>
              <a:rPr lang="en-US" altLang="ko-KR" dirty="0"/>
              <a:t>&gt;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3019425" y="2081338"/>
            <a:ext cx="1722105" cy="1588"/>
          </a:xfrm>
          <a:prstGeom prst="straightConnector1">
            <a:avLst/>
          </a:prstGeom>
          <a:ln w="165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" descr="C:\Users\Admin\Downloads\noun_15531_cc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70"/>
          <a:stretch/>
        </p:blipFill>
        <p:spPr bwMode="auto">
          <a:xfrm>
            <a:off x="774441" y="4794765"/>
            <a:ext cx="2244984" cy="101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774441" y="5928248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 웹 컴파일러 </a:t>
            </a:r>
            <a:r>
              <a:rPr lang="en-US" altLang="ko-KR" dirty="0"/>
              <a:t>DB &gt;</a:t>
            </a:r>
          </a:p>
        </p:txBody>
      </p:sp>
      <p:pic>
        <p:nvPicPr>
          <p:cNvPr id="8" name="Picture 3" descr="C:\Users\이재영\Desktop\KakaoTalk_20170102_155511097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37105" y="1169792"/>
            <a:ext cx="3668746" cy="1718617"/>
          </a:xfrm>
          <a:prstGeom prst="rect">
            <a:avLst/>
          </a:prstGeom>
          <a:noFill/>
        </p:spPr>
      </p:pic>
      <p:pic>
        <p:nvPicPr>
          <p:cNvPr id="3076" name="Picture 4" descr="C:\Users\이재영\Desktop\KakaoTalk_20170102_155510837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51126" y="4284111"/>
            <a:ext cx="3978574" cy="1763353"/>
          </a:xfrm>
          <a:prstGeom prst="rect">
            <a:avLst/>
          </a:prstGeom>
          <a:noFill/>
        </p:spPr>
      </p:pic>
      <p:pic>
        <p:nvPicPr>
          <p:cNvPr id="3077" name="Picture 5" descr="C:\Users\이재영\Desktop\KakaoTalk_20170102_155511281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037103" y="2888409"/>
            <a:ext cx="3668748" cy="1395702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19" y="368660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1944" cy="755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</a:t>
            </a:r>
            <a:r>
              <a:rPr lang="ko-KR" altLang="en-US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6366" y="132759"/>
            <a:ext cx="146226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시스템 시나리오</a:t>
            </a:r>
          </a:p>
        </p:txBody>
      </p:sp>
      <p:cxnSp>
        <p:nvCxnSpPr>
          <p:cNvPr id="16" name="직선 연결선 15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전체 시나리오 </a:t>
            </a:r>
            <a:r>
              <a:rPr lang="en-US" altLang="ko-KR" dirty="0"/>
              <a:t>(</a:t>
            </a:r>
            <a:r>
              <a:rPr lang="ko-KR" altLang="en-US" dirty="0" err="1"/>
              <a:t>면접자</a:t>
            </a:r>
            <a:r>
              <a:rPr lang="ko-KR" altLang="en-US" dirty="0"/>
              <a:t> 면접 신청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255" y="1341951"/>
            <a:ext cx="3409950" cy="1605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392" y="3884968"/>
            <a:ext cx="1678864" cy="1678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1" name="직선 화살표 연결선 30"/>
          <p:cNvCxnSpPr/>
          <p:nvPr/>
        </p:nvCxnSpPr>
        <p:spPr>
          <a:xfrm rot="10800000" flipV="1">
            <a:off x="3241616" y="3131916"/>
            <a:ext cx="1569706" cy="1067661"/>
          </a:xfrm>
          <a:prstGeom prst="straightConnector1">
            <a:avLst/>
          </a:prstGeom>
          <a:ln w="165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32520" y="5678132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이력서 파일 첨부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497228" y="3049461"/>
            <a:ext cx="2912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면접 일정 확인 및 신청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816" y="1464432"/>
            <a:ext cx="1451155" cy="1234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7597" y="2947250"/>
            <a:ext cx="3062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 err="1"/>
              <a:t>면접자</a:t>
            </a:r>
            <a:r>
              <a:rPr lang="ko-KR" altLang="en-US" dirty="0"/>
              <a:t> 로그인 정보 입력</a:t>
            </a:r>
            <a:r>
              <a:rPr lang="en-US" altLang="ko-KR" dirty="0"/>
              <a:t>&gt;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3019425" y="2081338"/>
            <a:ext cx="1722105" cy="1588"/>
          </a:xfrm>
          <a:prstGeom prst="straightConnector1">
            <a:avLst/>
          </a:prstGeom>
          <a:ln w="165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3278151" y="5018415"/>
            <a:ext cx="1722105" cy="1588"/>
          </a:xfrm>
          <a:prstGeom prst="straightConnector1">
            <a:avLst/>
          </a:prstGeom>
          <a:ln w="165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" descr="C:\Users\Admin\Downloads\noun_15531_cc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70"/>
          <a:stretch/>
        </p:blipFill>
        <p:spPr bwMode="auto">
          <a:xfrm>
            <a:off x="5228975" y="4199577"/>
            <a:ext cx="3409950" cy="147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5923417" y="5678132"/>
            <a:ext cx="2021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WebServer</a:t>
            </a:r>
            <a:r>
              <a:rPr lang="en-US" altLang="ko-KR" dirty="0"/>
              <a:t> DB&gt;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이재영\Desktop\모니터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50" y="1696064"/>
            <a:ext cx="4958740" cy="4071165"/>
          </a:xfrm>
          <a:prstGeom prst="rect">
            <a:avLst/>
          </a:prstGeom>
          <a:noFill/>
        </p:spPr>
      </p:pic>
      <p:sp>
        <p:nvSpPr>
          <p:cNvPr id="4" name="직사각형 3"/>
          <p:cNvSpPr/>
          <p:nvPr/>
        </p:nvSpPr>
        <p:spPr>
          <a:xfrm>
            <a:off x="251519" y="368660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1944" cy="755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</a:t>
            </a:r>
            <a:r>
              <a:rPr lang="ko-KR" altLang="en-US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전체 시나리오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6366" y="132759"/>
            <a:ext cx="146226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시스템 시나리오</a:t>
            </a:r>
          </a:p>
        </p:txBody>
      </p:sp>
      <p:cxnSp>
        <p:nvCxnSpPr>
          <p:cNvPr id="16" name="직선 연결선 15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1478" y="4784528"/>
            <a:ext cx="152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캔버스 기능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688" y="2630488"/>
            <a:ext cx="1492356" cy="2264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891979" y="478452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채팅 기능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14" y="2630488"/>
            <a:ext cx="1334174" cy="2264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1916758" y="5835492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 err="1"/>
              <a:t>면접관의</a:t>
            </a:r>
            <a:r>
              <a:rPr lang="ko-KR" altLang="en-US" dirty="0"/>
              <a:t> 화면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1026" name="Picture 2" descr="C:\Users\이재영\Desktop\채팅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91979" y="2790824"/>
            <a:ext cx="1061022" cy="1993703"/>
          </a:xfrm>
          <a:prstGeom prst="rect">
            <a:avLst/>
          </a:prstGeom>
          <a:noFill/>
        </p:spPr>
      </p:pic>
      <p:pic>
        <p:nvPicPr>
          <p:cNvPr id="9" name="Picture 4" descr="C:\Users\이재영\Desktop\버튼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018626" y="2227263"/>
            <a:ext cx="1736469" cy="403225"/>
          </a:xfrm>
          <a:prstGeom prst="rect">
            <a:avLst/>
          </a:prstGeom>
          <a:noFill/>
        </p:spPr>
      </p:pic>
      <p:cxnSp>
        <p:nvCxnSpPr>
          <p:cNvPr id="26" name="직선 화살표 연결선 25"/>
          <p:cNvCxnSpPr/>
          <p:nvPr/>
        </p:nvCxnSpPr>
        <p:spPr>
          <a:xfrm>
            <a:off x="5429503" y="3665537"/>
            <a:ext cx="1133222" cy="1588"/>
          </a:xfrm>
          <a:prstGeom prst="straightConnector1">
            <a:avLst/>
          </a:prstGeom>
          <a:ln w="165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433064" y="4784528"/>
            <a:ext cx="981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면접자</a:t>
            </a:r>
            <a:endParaRPr lang="ko-KR" altLang="en-US" dirty="0"/>
          </a:p>
        </p:txBody>
      </p:sp>
      <p:pic>
        <p:nvPicPr>
          <p:cNvPr id="14" name="Picture 6" descr="C:\Users\이재영\Desktop\KakaoTalk_20170102_140139445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562725" y="2562225"/>
            <a:ext cx="2257959" cy="2591635"/>
          </a:xfrm>
          <a:prstGeom prst="rect">
            <a:avLst/>
          </a:prstGeom>
          <a:noFill/>
        </p:spPr>
      </p:pic>
      <p:sp>
        <p:nvSpPr>
          <p:cNvPr id="30" name="TextBox 29"/>
          <p:cNvSpPr txBox="1"/>
          <p:nvPr/>
        </p:nvSpPr>
        <p:spPr>
          <a:xfrm>
            <a:off x="6381216" y="5738975"/>
            <a:ext cx="393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컴파일러 화면 출력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1032" name="Picture 8" descr="C:\Users\이재영\Desktop\타이머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888196" y="2227263"/>
            <a:ext cx="1064805" cy="334962"/>
          </a:xfrm>
          <a:prstGeom prst="rect">
            <a:avLst/>
          </a:prstGeom>
          <a:noFill/>
        </p:spPr>
      </p:pic>
      <p:pic>
        <p:nvPicPr>
          <p:cNvPr id="1033" name="Picture 9" descr="C:\Users\이재영\Desktop\타이머2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525284" y="2195513"/>
            <a:ext cx="1295400" cy="366712"/>
          </a:xfrm>
          <a:prstGeom prst="rect">
            <a:avLst/>
          </a:prstGeom>
          <a:noFill/>
        </p:spPr>
      </p:pic>
      <p:sp>
        <p:nvSpPr>
          <p:cNvPr id="27" name="모서리가 둥근 직사각형 26"/>
          <p:cNvSpPr/>
          <p:nvPr/>
        </p:nvSpPr>
        <p:spPr>
          <a:xfrm>
            <a:off x="1053464" y="2227263"/>
            <a:ext cx="680085" cy="334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버튼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 descr="C:\Users\이재영\Desktop\모니터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519" y="1434068"/>
            <a:ext cx="3453764" cy="3570446"/>
          </a:xfrm>
          <a:prstGeom prst="rect">
            <a:avLst/>
          </a:prstGeom>
          <a:noFill/>
        </p:spPr>
      </p:pic>
      <p:sp>
        <p:nvSpPr>
          <p:cNvPr id="4" name="직사각형 3"/>
          <p:cNvSpPr/>
          <p:nvPr/>
        </p:nvSpPr>
        <p:spPr>
          <a:xfrm>
            <a:off x="251519" y="311510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1944" cy="755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</a:t>
            </a:r>
            <a:r>
              <a:rPr lang="ko-KR" altLang="en-US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전체 시나리오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6366" y="132759"/>
            <a:ext cx="146226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시스템 시나리오</a:t>
            </a:r>
          </a:p>
        </p:txBody>
      </p:sp>
      <p:cxnSp>
        <p:nvCxnSpPr>
          <p:cNvPr id="16" name="직선 연결선 15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281" y="2213719"/>
            <a:ext cx="895439" cy="867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785" y="2214826"/>
            <a:ext cx="895439" cy="867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983653" y="5128718"/>
            <a:ext cx="2317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면접자의 화면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94" y="2136870"/>
            <a:ext cx="1008140" cy="1921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708" y="3041742"/>
            <a:ext cx="877025" cy="904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856" y="3041742"/>
            <a:ext cx="877025" cy="904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4" descr="C:\Users\이재영\Desktop\버튼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75989" y="1801828"/>
            <a:ext cx="1204823" cy="353632"/>
          </a:xfrm>
          <a:prstGeom prst="rect">
            <a:avLst/>
          </a:prstGeom>
          <a:noFill/>
        </p:spPr>
      </p:pic>
      <p:pic>
        <p:nvPicPr>
          <p:cNvPr id="24" name="Picture 8" descr="C:\Users\이재영\Desktop\타이머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658971" y="1834705"/>
            <a:ext cx="738797" cy="293764"/>
          </a:xfrm>
          <a:prstGeom prst="rect">
            <a:avLst/>
          </a:prstGeom>
          <a:noFill/>
        </p:spPr>
      </p:pic>
      <p:pic>
        <p:nvPicPr>
          <p:cNvPr id="2050" name="Picture 2" descr="C:\Users\이재영\Desktop\화면공유3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286375" y="1434067"/>
            <a:ext cx="3606104" cy="3694651"/>
          </a:xfrm>
          <a:prstGeom prst="rect">
            <a:avLst/>
          </a:prstGeom>
          <a:noFill/>
        </p:spPr>
      </p:pic>
      <p:cxnSp>
        <p:nvCxnSpPr>
          <p:cNvPr id="25" name="직선 화살표 연결선 24"/>
          <p:cNvCxnSpPr/>
          <p:nvPr/>
        </p:nvCxnSpPr>
        <p:spPr>
          <a:xfrm>
            <a:off x="3829050" y="3041742"/>
            <a:ext cx="1193390" cy="1588"/>
          </a:xfrm>
          <a:prstGeom prst="straightConnector1">
            <a:avLst/>
          </a:prstGeom>
          <a:ln w="165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548045" y="5174885"/>
            <a:ext cx="393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화면공유버튼 클릭 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1026" name="Picture 2" descr="C:\Users\이재영\Desktop\버튼2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82818" y="1810545"/>
            <a:ext cx="347401" cy="326325"/>
          </a:xfrm>
          <a:prstGeom prst="rect">
            <a:avLst/>
          </a:prstGeom>
          <a:noFill/>
        </p:spPr>
      </p:pic>
      <p:sp>
        <p:nvSpPr>
          <p:cNvPr id="31" name="TextBox 30"/>
          <p:cNvSpPr txBox="1"/>
          <p:nvPr/>
        </p:nvSpPr>
        <p:spPr>
          <a:xfrm>
            <a:off x="521094" y="4044448"/>
            <a:ext cx="1540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캔버스 기능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34749" y="4057917"/>
            <a:ext cx="96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면접관</a:t>
            </a:r>
          </a:p>
        </p:txBody>
      </p:sp>
    </p:spTree>
    <p:extLst>
      <p:ext uri="{BB962C8B-B14F-4D97-AF65-F5344CB8AC3E}">
        <p14:creationId xmlns:p14="http://schemas.microsoft.com/office/powerpoint/2010/main" val="132198253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3" descr="C:\Users\이재영\Desktop\모니터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696064"/>
            <a:ext cx="4977790" cy="4071165"/>
          </a:xfrm>
          <a:prstGeom prst="rect">
            <a:avLst/>
          </a:prstGeom>
          <a:noFill/>
        </p:spPr>
      </p:pic>
      <p:sp>
        <p:nvSpPr>
          <p:cNvPr id="4" name="직사각형 3"/>
          <p:cNvSpPr/>
          <p:nvPr/>
        </p:nvSpPr>
        <p:spPr>
          <a:xfrm>
            <a:off x="251519" y="368660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1944" cy="755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</a:t>
            </a:r>
            <a:r>
              <a:rPr lang="ko-KR" altLang="en-US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58239" y="2136870"/>
            <a:ext cx="7090971" cy="394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ko-KR" sz="2000" b="0" i="0">
              <a:solidFill>
                <a:srgbClr val="000000"/>
              </a:solidFill>
              <a:latin typeface="함초롬바탕"/>
              <a:ea typeface="함초롬바탕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전체 시나리오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6366" y="132759"/>
            <a:ext cx="146226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시스템 시나리오</a:t>
            </a:r>
          </a:p>
        </p:txBody>
      </p:sp>
      <p:cxnSp>
        <p:nvCxnSpPr>
          <p:cNvPr id="16" name="직선 연결선 15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5414755" y="3470422"/>
            <a:ext cx="1449023" cy="0"/>
          </a:xfrm>
          <a:prstGeom prst="straightConnector1">
            <a:avLst/>
          </a:prstGeom>
          <a:ln w="165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53465" y="5900558"/>
            <a:ext cx="3687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면접 평가 및 면접 마무리 단계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424" y="2790824"/>
            <a:ext cx="1639805" cy="1993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743" y="2634119"/>
            <a:ext cx="1735563" cy="2544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568280" y="5817493"/>
            <a:ext cx="243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질문 내용 </a:t>
            </a:r>
            <a:r>
              <a:rPr lang="en-US" altLang="ko-KR" dirty="0"/>
              <a:t>DB </a:t>
            </a:r>
            <a:r>
              <a:rPr lang="ko-KR" altLang="en-US" dirty="0"/>
              <a:t>저장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45924" y="4784528"/>
            <a:ext cx="152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캔버스 기능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891979" y="478452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채팅 기능</a:t>
            </a:r>
          </a:p>
        </p:txBody>
      </p:sp>
      <p:pic>
        <p:nvPicPr>
          <p:cNvPr id="3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14" y="2630488"/>
            <a:ext cx="1334174" cy="2264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 descr="C:\Users\이재영\Desktop\채팅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91979" y="2790824"/>
            <a:ext cx="1061022" cy="1993703"/>
          </a:xfrm>
          <a:prstGeom prst="rect">
            <a:avLst/>
          </a:prstGeom>
          <a:noFill/>
        </p:spPr>
      </p:pic>
      <p:pic>
        <p:nvPicPr>
          <p:cNvPr id="37" name="Picture 4" descr="C:\Users\이재영\Desktop\버튼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018626" y="2227263"/>
            <a:ext cx="1736469" cy="403225"/>
          </a:xfrm>
          <a:prstGeom prst="rect">
            <a:avLst/>
          </a:prstGeom>
          <a:noFill/>
        </p:spPr>
      </p:pic>
      <p:sp>
        <p:nvSpPr>
          <p:cNvPr id="38" name="TextBox 37"/>
          <p:cNvSpPr txBox="1"/>
          <p:nvPr/>
        </p:nvSpPr>
        <p:spPr>
          <a:xfrm>
            <a:off x="2349138" y="4784528"/>
            <a:ext cx="121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평가화면</a:t>
            </a:r>
            <a:endParaRPr lang="ko-KR" altLang="en-US" dirty="0"/>
          </a:p>
        </p:txBody>
      </p:sp>
      <p:pic>
        <p:nvPicPr>
          <p:cNvPr id="40" name="Picture 8" descr="C:\Users\이재영\Desktop\타이머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888196" y="2227263"/>
            <a:ext cx="1064805" cy="334962"/>
          </a:xfrm>
          <a:prstGeom prst="rect">
            <a:avLst/>
          </a:prstGeom>
          <a:noFill/>
        </p:spPr>
      </p:pic>
      <p:sp>
        <p:nvSpPr>
          <p:cNvPr id="42" name="모서리가 둥근 직사각형 41"/>
          <p:cNvSpPr/>
          <p:nvPr/>
        </p:nvSpPr>
        <p:spPr>
          <a:xfrm>
            <a:off x="1053464" y="2227263"/>
            <a:ext cx="680085" cy="334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버튼</a:t>
            </a:r>
          </a:p>
        </p:txBody>
      </p:sp>
    </p:spTree>
    <p:extLst>
      <p:ext uri="{BB962C8B-B14F-4D97-AF65-F5344CB8AC3E}">
        <p14:creationId xmlns:p14="http://schemas.microsoft.com/office/powerpoint/2010/main" val="424373418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치훈\Desktop\졸업작품\자료수집\자료수집\사진\서버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2" y="1174107"/>
            <a:ext cx="2166938" cy="111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치훈\Desktop\졸업작품\이미지\fig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97" y="4356967"/>
            <a:ext cx="2899535" cy="98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51519" y="368660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04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41656" y="6291902"/>
            <a:ext cx="7090971" cy="394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ko-KR" sz="2000" b="0" i="0">
              <a:solidFill>
                <a:srgbClr val="000000"/>
              </a:solidFill>
              <a:latin typeface="함초롬바탕"/>
              <a:ea typeface="함초롬바탕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시스템 구성도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3730" y="132759"/>
            <a:ext cx="128753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시스템 구성도</a:t>
            </a:r>
          </a:p>
        </p:txBody>
      </p:sp>
      <p:cxnSp>
        <p:nvCxnSpPr>
          <p:cNvPr id="16" name="직선 연결선 15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564451" y="2536165"/>
            <a:ext cx="272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웹 컴파일러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DB &gt;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02590" y="6061069"/>
            <a:ext cx="2401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Client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</a:rPr>
              <a:t>&gt;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8" name="Picture 2" descr="C:\Users\Admin\Downloads\noun_15531_cc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70"/>
          <a:stretch/>
        </p:blipFill>
        <p:spPr bwMode="auto">
          <a:xfrm>
            <a:off x="6371795" y="1000878"/>
            <a:ext cx="2520686" cy="145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치훈\Desktop\졸업작품\이미지\화살표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341518" y="3130085"/>
            <a:ext cx="1964719" cy="48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841656" y="2351499"/>
            <a:ext cx="1296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&lt;SERVER&gt;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3" name="Picture 5" descr="C:\Users\치훈\Desktop\졸업작품\이미지\클라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138" y="5774105"/>
            <a:ext cx="944250" cy="366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치훈\Desktop\졸업작품\이미지\line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598916" y="5353375"/>
            <a:ext cx="450975" cy="213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치훈\Desktop\졸업작품\이미지\화살표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661" y="5075996"/>
            <a:ext cx="305179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072845"/>
              </p:ext>
            </p:extLst>
          </p:nvPr>
        </p:nvGraphicFramePr>
        <p:xfrm>
          <a:off x="4441053" y="5426552"/>
          <a:ext cx="1202923" cy="66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회원 데이터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권한 데이터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515905"/>
              </p:ext>
            </p:extLst>
          </p:nvPr>
        </p:nvGraphicFramePr>
        <p:xfrm>
          <a:off x="340597" y="3057525"/>
          <a:ext cx="1754903" cy="86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27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로그인 </a:t>
                      </a:r>
                      <a:r>
                        <a:rPr lang="en-US" altLang="ko-KR" sz="1300" dirty="0"/>
                        <a:t>Module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7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캔버스 </a:t>
                      </a:r>
                      <a:r>
                        <a:rPr lang="en-US" altLang="ko-KR" sz="1300" dirty="0"/>
                        <a:t>Module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데이터 </a:t>
                      </a:r>
                      <a:r>
                        <a:rPr lang="en-US" altLang="ko-KR" sz="1300" dirty="0"/>
                        <a:t>I/O Module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6" name="Picture 8" descr="C:\Users\치훈\Desktop\졸업작품\이미지\화살표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164" y="1419096"/>
            <a:ext cx="343668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250537"/>
              </p:ext>
            </p:extLst>
          </p:nvPr>
        </p:nvGraphicFramePr>
        <p:xfrm>
          <a:off x="6371795" y="3364230"/>
          <a:ext cx="1560832" cy="742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평가내용 데이터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채팅내용 데이터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8" name="Picture 2" descr="C:\Users\Admin\Downloads\noun_15531_cc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70"/>
          <a:stretch/>
        </p:blipFill>
        <p:spPr bwMode="auto">
          <a:xfrm>
            <a:off x="6480844" y="4661914"/>
            <a:ext cx="2520686" cy="145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6705230" y="6120008"/>
            <a:ext cx="272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accent1">
                    <a:lumMod val="50000"/>
                  </a:schemeClr>
                </a:solidFill>
              </a:rPr>
              <a:t>WebServer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 DB &gt;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0" name="Picture 8" descr="C:\Users\치훈\Desktop\졸업작품\이미지\화살표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54097">
            <a:off x="2721856" y="3205480"/>
            <a:ext cx="4079535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C:\Users\치훈\Desktop\졸업작품\이미지\화살표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9313">
            <a:off x="2521048" y="3241702"/>
            <a:ext cx="4888933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123179"/>
              </p:ext>
            </p:extLst>
          </p:nvPr>
        </p:nvGraphicFramePr>
        <p:xfrm>
          <a:off x="4068897" y="1198116"/>
          <a:ext cx="1479148" cy="28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5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문제작성 데이터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232579"/>
              </p:ext>
            </p:extLst>
          </p:nvPr>
        </p:nvGraphicFramePr>
        <p:xfrm>
          <a:off x="4751588" y="2035100"/>
          <a:ext cx="1162134" cy="28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23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코딩 데이터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100207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05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개발 환경 및 개발 방법</a:t>
            </a: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392" y="1417129"/>
            <a:ext cx="6611937" cy="1827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239412"/>
              </p:ext>
            </p:extLst>
          </p:nvPr>
        </p:nvGraphicFramePr>
        <p:xfrm>
          <a:off x="917391" y="3840479"/>
          <a:ext cx="6611937" cy="1656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7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4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155"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sz="3200" dirty="0"/>
                    </a:p>
                    <a:p>
                      <a:pPr algn="ctr" latinLnBrk="1"/>
                      <a:r>
                        <a:rPr lang="en-US" altLang="ko-KR" sz="3200" dirty="0"/>
                        <a:t>S/W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Visual</a:t>
                      </a:r>
                      <a:r>
                        <a:rPr lang="en-US" altLang="ko-KR" b="0" baseline="0" dirty="0">
                          <a:solidFill>
                            <a:schemeClr val="tx1"/>
                          </a:solidFill>
                        </a:rPr>
                        <a:t> studio 2015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15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Eclipse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15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Window</a:t>
                      </a:r>
                      <a:r>
                        <a:rPr lang="en-US" altLang="ko-KR" baseline="0" dirty="0"/>
                        <a:t> 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15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Photo Shop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531028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05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개발 환경 및 개발 방법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58240" y="1375560"/>
            <a:ext cx="4572000" cy="42011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75000"/>
                  </a:schemeClr>
                </a:solidFill>
                <a:latin typeface="AppleSDGothicNeo-Bold"/>
              </a:rPr>
              <a:t>Program Language</a:t>
            </a:r>
          </a:p>
          <a:p>
            <a:endParaRPr lang="en-US" altLang="ko-KR" sz="2000" b="1" dirty="0">
              <a:solidFill>
                <a:srgbClr val="C92606"/>
              </a:solidFill>
              <a:latin typeface="AppleSDGothicNeo-Bold"/>
            </a:endParaRPr>
          </a:p>
          <a:p>
            <a:r>
              <a:rPr lang="en-US" altLang="ko-KR" sz="2000" b="1" dirty="0">
                <a:solidFill>
                  <a:srgbClr val="000000"/>
                </a:solidFill>
                <a:latin typeface="Helvetica-Bold"/>
              </a:rPr>
              <a:t>- HTML5</a:t>
            </a:r>
          </a:p>
          <a:p>
            <a:r>
              <a:rPr lang="en-US" altLang="ko-KR" sz="2000" b="1" dirty="0">
                <a:solidFill>
                  <a:srgbClr val="000000"/>
                </a:solidFill>
                <a:latin typeface="Helvetica-Bold"/>
              </a:rPr>
              <a:t>- </a:t>
            </a:r>
            <a:r>
              <a:rPr lang="en-US" altLang="ko-KR" sz="2000" b="1" dirty="0" err="1">
                <a:solidFill>
                  <a:srgbClr val="000000"/>
                </a:solidFill>
                <a:latin typeface="Helvetica-Bold"/>
              </a:rPr>
              <a:t>Javascript</a:t>
            </a:r>
            <a:endParaRPr lang="en-US" altLang="ko-KR" sz="2000" b="1" dirty="0">
              <a:solidFill>
                <a:srgbClr val="000000"/>
              </a:solidFill>
              <a:latin typeface="Helvetica-Bold"/>
            </a:endParaRPr>
          </a:p>
          <a:p>
            <a:r>
              <a:rPr lang="en-US" altLang="ko-KR" sz="2000" b="1" dirty="0">
                <a:solidFill>
                  <a:srgbClr val="000000"/>
                </a:solidFill>
                <a:latin typeface="Helvetica-Bold"/>
              </a:rPr>
              <a:t>- Node.js</a:t>
            </a:r>
          </a:p>
          <a:p>
            <a:endParaRPr lang="en-US" altLang="ko-KR" b="1" dirty="0">
              <a:solidFill>
                <a:srgbClr val="C92606"/>
              </a:solidFill>
              <a:latin typeface="AppleSDGothicNeo-Bold"/>
            </a:endParaRPr>
          </a:p>
          <a:p>
            <a:r>
              <a:rPr lang="en-US" altLang="ko-KR" sz="2500" b="1" dirty="0">
                <a:solidFill>
                  <a:schemeClr val="accent1">
                    <a:lumMod val="75000"/>
                  </a:schemeClr>
                </a:solidFill>
                <a:latin typeface="AppleSDGothicNeo-Bold"/>
              </a:rPr>
              <a:t>Data base</a:t>
            </a:r>
          </a:p>
          <a:p>
            <a:endParaRPr lang="en-US" altLang="ko-KR" b="1" dirty="0"/>
          </a:p>
          <a:p>
            <a:r>
              <a:rPr lang="en-US" altLang="ko-KR" sz="2000" b="1" dirty="0">
                <a:solidFill>
                  <a:srgbClr val="000000"/>
                </a:solidFill>
                <a:latin typeface="Helvetica-Bold"/>
              </a:rPr>
              <a:t>- </a:t>
            </a:r>
            <a:r>
              <a:rPr lang="en-US" altLang="ko-KR" sz="2000" b="1" dirty="0" err="1">
                <a:solidFill>
                  <a:srgbClr val="000000"/>
                </a:solidFill>
                <a:latin typeface="Helvetica-Bold"/>
              </a:rPr>
              <a:t>MySql</a:t>
            </a:r>
            <a:endParaRPr lang="ko-KR" altLang="en-US" sz="2000" dirty="0"/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000000"/>
              </a:solidFill>
              <a:latin typeface="Helvetica-Bold"/>
            </a:endParaRPr>
          </a:p>
          <a:p>
            <a:r>
              <a:rPr lang="en-US" altLang="ko-KR" sz="2500" b="1" dirty="0">
                <a:solidFill>
                  <a:schemeClr val="accent1">
                    <a:lumMod val="75000"/>
                  </a:schemeClr>
                </a:solidFill>
                <a:latin typeface="AppleSDGothicNeo-Bold"/>
              </a:rPr>
              <a:t>Server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000000"/>
              </a:solidFill>
              <a:latin typeface="Helvetica-Bold"/>
            </a:endParaRPr>
          </a:p>
          <a:p>
            <a:r>
              <a:rPr lang="en-US" altLang="ko-KR" sz="2000" b="1" dirty="0">
                <a:solidFill>
                  <a:srgbClr val="000000"/>
                </a:solidFill>
                <a:latin typeface="Helvetica-Bold"/>
              </a:rPr>
              <a:t>- Node.js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9456342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06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업무 분담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89" y="1658669"/>
            <a:ext cx="8040222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36538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11560" y="6454010"/>
            <a:ext cx="8640960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 dirty="0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0" y="6453338"/>
            <a:ext cx="632519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6259" y="238185"/>
            <a:ext cx="2192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1">
                    <a:lumMod val="75000"/>
                  </a:schemeClr>
                </a:solidFill>
              </a:rPr>
              <a:t>목차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2246919" y="1025574"/>
            <a:ext cx="4608932" cy="411230"/>
          </a:xfrm>
          <a:prstGeom prst="roundRect">
            <a:avLst>
              <a:gd name="adj" fmla="val 48433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/>
              <a:t>1.</a:t>
            </a:r>
            <a:r>
              <a:rPr lang="ko-KR" altLang="en-US" b="1" dirty="0"/>
              <a:t>연구 개발배경</a:t>
            </a:r>
            <a:endParaRPr lang="en-US" altLang="ko-KR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246919" y="1652953"/>
            <a:ext cx="4608932" cy="411230"/>
          </a:xfrm>
          <a:prstGeom prst="roundRect">
            <a:avLst>
              <a:gd name="adj" fmla="val 48433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/>
              <a:t>2.</a:t>
            </a:r>
            <a:r>
              <a:rPr lang="ko-KR" altLang="en-US" b="1" dirty="0"/>
              <a:t>관련 연구 및 사례</a:t>
            </a:r>
            <a:endParaRPr lang="en-US" altLang="ko-KR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246919" y="2303929"/>
            <a:ext cx="4608932" cy="411230"/>
          </a:xfrm>
          <a:prstGeom prst="roundRect">
            <a:avLst>
              <a:gd name="adj" fmla="val 48433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/>
              <a:t>3.</a:t>
            </a:r>
            <a:r>
              <a:rPr lang="ko-KR" altLang="en-US" b="1" dirty="0"/>
              <a:t>시스템 시나리오</a:t>
            </a:r>
            <a:endParaRPr lang="en-US" altLang="ko-KR" b="1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246919" y="2967831"/>
            <a:ext cx="4608932" cy="411230"/>
          </a:xfrm>
          <a:prstGeom prst="roundRect">
            <a:avLst>
              <a:gd name="adj" fmla="val 48433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/>
              <a:t>4.</a:t>
            </a:r>
            <a:r>
              <a:rPr lang="ko-KR" altLang="en-US" b="1" dirty="0"/>
              <a:t>시스템 구성도</a:t>
            </a:r>
            <a:endParaRPr lang="en-US" altLang="ko-KR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246919" y="3612494"/>
            <a:ext cx="4608932" cy="411230"/>
          </a:xfrm>
          <a:prstGeom prst="roundRect">
            <a:avLst>
              <a:gd name="adj" fmla="val 4843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/>
              <a:t>5.</a:t>
            </a:r>
            <a:r>
              <a:rPr lang="ko-KR" altLang="en-US" b="1" dirty="0"/>
              <a:t>개발환경 및 개발방법</a:t>
            </a:r>
            <a:endParaRPr lang="en-US" altLang="ko-KR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246919" y="4237633"/>
            <a:ext cx="4608932" cy="411230"/>
          </a:xfrm>
          <a:prstGeom prst="roundRect">
            <a:avLst>
              <a:gd name="adj" fmla="val 4843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/>
              <a:t>6.</a:t>
            </a:r>
            <a:r>
              <a:rPr lang="ko-KR" altLang="en-US" b="1" dirty="0"/>
              <a:t>업무 분담</a:t>
            </a:r>
            <a:endParaRPr lang="en-US" altLang="ko-KR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246919" y="4853716"/>
            <a:ext cx="4608932" cy="411230"/>
          </a:xfrm>
          <a:prstGeom prst="roundRect">
            <a:avLst>
              <a:gd name="adj" fmla="val 4843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/>
              <a:t>7.</a:t>
            </a:r>
            <a:r>
              <a:rPr lang="ko-KR" altLang="en-US" b="1" dirty="0"/>
              <a:t>종합설계 수행일정</a:t>
            </a:r>
            <a:endParaRPr lang="en-US" altLang="ko-KR" b="1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246919" y="5470162"/>
            <a:ext cx="4608932" cy="411230"/>
          </a:xfrm>
          <a:prstGeom prst="roundRect">
            <a:avLst>
              <a:gd name="adj" fmla="val 4843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/>
              <a:t>8.</a:t>
            </a:r>
            <a:r>
              <a:rPr lang="ko-KR" altLang="en-US" b="1" dirty="0"/>
              <a:t>필요기술 및 참고문헌</a:t>
            </a:r>
          </a:p>
        </p:txBody>
      </p:sp>
    </p:spTree>
    <p:extLst>
      <p:ext uri="{BB962C8B-B14F-4D97-AF65-F5344CB8AC3E}">
        <p14:creationId xmlns:p14="http://schemas.microsoft.com/office/powerpoint/2010/main" val="2994457950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07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종합설계 수행일정</a:t>
            </a:r>
          </a:p>
        </p:txBody>
      </p:sp>
      <p:pic>
        <p:nvPicPr>
          <p:cNvPr id="1026" name="Picture 2" descr="C:\Users\치훈\Desktop\졸업작품\이미지\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392" y="1563473"/>
            <a:ext cx="7018337" cy="386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38004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08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dirty="0"/>
              <a:t>GitHub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7388" y="1169729"/>
            <a:ext cx="71781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chemeClr val="accent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→ </a:t>
            </a:r>
            <a:r>
              <a:rPr lang="en-US" altLang="ko-KR" sz="2500" b="1" dirty="0">
                <a:solidFill>
                  <a:schemeClr val="accent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https://github.com/mwan91/LSY.git</a:t>
            </a:r>
            <a:endParaRPr lang="ko-KR" altLang="en-US" sz="2500" b="1" dirty="0">
              <a:solidFill>
                <a:schemeClr val="accent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1646783"/>
            <a:ext cx="7620526" cy="487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45564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 dirty="0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09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ko-KR" altLang="en-US" sz="1400" dirty="0">
              <a:latin typeface="함초롬돋움"/>
              <a:ea typeface="함초롬돋움"/>
              <a:cs typeface="함초롬돋움"/>
            </a:endParaRPr>
          </a:p>
          <a:p>
            <a:pPr lvl="0"/>
            <a:endParaRPr lang="ko-KR" altLang="en-US" dirty="0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참고 자료 및 참고 사이트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3" name="_x480471736"/>
          <p:cNvSpPr>
            <a:spLocks noChangeArrowheads="1"/>
          </p:cNvSpPr>
          <p:nvPr/>
        </p:nvSpPr>
        <p:spPr bwMode="auto">
          <a:xfrm>
            <a:off x="1028700" y="1543580"/>
            <a:ext cx="6961188" cy="161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-</a:t>
            </a:r>
            <a:r>
              <a:rPr kumimoji="1" lang="en-US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WebRTC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 </a:t>
            </a:r>
            <a:endParaRPr kumimoji="1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-JavaScript</a:t>
            </a:r>
            <a:endParaRPr kumimoji="1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-HTML5</a:t>
            </a:r>
            <a:endParaRPr kumimoji="1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-Node.js</a:t>
            </a:r>
            <a:endParaRPr kumimoji="1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-</a:t>
            </a:r>
            <a:r>
              <a:rPr kumimoji="1" lang="en-US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MySql</a:t>
            </a:r>
            <a:endParaRPr kumimoji="1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_x480483416"/>
          <p:cNvSpPr>
            <a:spLocks noChangeArrowheads="1"/>
          </p:cNvSpPr>
          <p:nvPr/>
        </p:nvSpPr>
        <p:spPr bwMode="auto">
          <a:xfrm>
            <a:off x="1028700" y="835025"/>
            <a:ext cx="1927225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25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함초롬돋움" pitchFamily="50" charset="-127"/>
                <a:ea typeface="함초롬돋움" pitchFamily="50" charset="-127"/>
                <a:cs typeface="굴림" pitchFamily="50" charset="-127"/>
              </a:rPr>
              <a:t>필요기술</a:t>
            </a:r>
            <a:endParaRPr kumimoji="1" lang="ko-KR" sz="1800" b="1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_x480371176"/>
          <p:cNvSpPr>
            <a:spLocks noChangeArrowheads="1"/>
          </p:cNvSpPr>
          <p:nvPr/>
        </p:nvSpPr>
        <p:spPr bwMode="auto">
          <a:xfrm>
            <a:off x="1058152" y="2963034"/>
            <a:ext cx="1927225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25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함초롬돋움" pitchFamily="50" charset="-127"/>
                <a:ea typeface="함초롬돋움" pitchFamily="50" charset="-127"/>
                <a:cs typeface="굴림" pitchFamily="50" charset="-127"/>
              </a:rPr>
              <a:t>참고</a:t>
            </a:r>
            <a:r>
              <a:rPr kumimoji="1" lang="en-US" altLang="ko-KR" sz="2500" b="1" i="0" u="none" strike="noStrike" cap="none" normalizeH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함초롬돋움" pitchFamily="50" charset="-127"/>
                <a:ea typeface="함초롬돋움" pitchFamily="50" charset="-127"/>
                <a:cs typeface="굴림" pitchFamily="50" charset="-127"/>
              </a:rPr>
              <a:t> </a:t>
            </a:r>
            <a:r>
              <a:rPr kumimoji="1" lang="ko-KR" altLang="en-US" sz="2500" b="1" i="0" u="none" strike="noStrike" cap="none" normalizeH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함초롬돋움" pitchFamily="50" charset="-127"/>
                <a:ea typeface="함초롬돋움" pitchFamily="50" charset="-127"/>
                <a:cs typeface="굴림" pitchFamily="50" charset="-127"/>
              </a:rPr>
              <a:t>사이트</a:t>
            </a:r>
            <a:endParaRPr kumimoji="1" lang="ko-KR" sz="1800" b="1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_x480398536"/>
          <p:cNvSpPr>
            <a:spLocks noChangeArrowheads="1"/>
          </p:cNvSpPr>
          <p:nvPr/>
        </p:nvSpPr>
        <p:spPr bwMode="auto">
          <a:xfrm>
            <a:off x="1058152" y="3381374"/>
            <a:ext cx="7710488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000" dirty="0"/>
          </a:p>
          <a:p>
            <a:r>
              <a:rPr lang="en-US" altLang="ko-KR" sz="2000" dirty="0"/>
              <a:t>http://www.webrtc.org : </a:t>
            </a:r>
            <a:r>
              <a:rPr lang="ko-KR" altLang="en-US" sz="2000" dirty="0" err="1"/>
              <a:t>스트리밍</a:t>
            </a:r>
            <a:r>
              <a:rPr lang="ko-KR" altLang="en-US" sz="2000" dirty="0"/>
              <a:t> 및 화면 공유 구현을 위한 </a:t>
            </a:r>
            <a:r>
              <a:rPr lang="en-US" altLang="ko-KR" sz="2000" dirty="0" err="1"/>
              <a:t>WebRTC</a:t>
            </a:r>
            <a:r>
              <a:rPr lang="en-US" altLang="ko-KR" sz="2000" dirty="0"/>
              <a:t> API </a:t>
            </a:r>
            <a:r>
              <a:rPr lang="ko-KR" altLang="en-US" sz="2000" dirty="0"/>
              <a:t>기술</a:t>
            </a:r>
            <a:endParaRPr lang="en-US" altLang="ko-KR" sz="2000" dirty="0"/>
          </a:p>
          <a:p>
            <a:r>
              <a:rPr lang="en-US" altLang="ko-KR" sz="2000" dirty="0">
                <a:hlinkClick r:id="rId3"/>
              </a:rPr>
              <a:t>http://www.Nodsjs.org</a:t>
            </a:r>
            <a:r>
              <a:rPr lang="en-US" altLang="ko-KR" sz="2000" dirty="0"/>
              <a:t> : </a:t>
            </a:r>
            <a:r>
              <a:rPr lang="ko-KR" altLang="en-US" sz="2000" dirty="0" err="1"/>
              <a:t>소캣</a:t>
            </a:r>
            <a:r>
              <a:rPr lang="ko-KR" altLang="en-US" sz="2000" dirty="0"/>
              <a:t> 기능을 활용하기 위한 </a:t>
            </a:r>
            <a:r>
              <a:rPr lang="en-US" altLang="ko-KR" sz="2000" dirty="0"/>
              <a:t>Node.js </a:t>
            </a:r>
            <a:r>
              <a:rPr lang="ko-KR" altLang="en-US" sz="2000" dirty="0"/>
              <a:t>기술</a:t>
            </a:r>
          </a:p>
        </p:txBody>
      </p:sp>
      <p:sp>
        <p:nvSpPr>
          <p:cNvPr id="21" name="_x480398536"/>
          <p:cNvSpPr>
            <a:spLocks noChangeArrowheads="1"/>
          </p:cNvSpPr>
          <p:nvPr/>
        </p:nvSpPr>
        <p:spPr bwMode="auto">
          <a:xfrm>
            <a:off x="1058152" y="5214069"/>
            <a:ext cx="7710488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-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모던 웹을 위한 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Node.js 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프로그래밍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, 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윤인성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, 2013</a:t>
            </a:r>
            <a:endParaRPr kumimoji="1" lang="en-US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-Node.js, </a:t>
            </a:r>
            <a:r>
              <a:rPr kumimoji="1" lang="en-US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MongoDB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와 </a:t>
            </a:r>
            <a:r>
              <a:rPr kumimoji="1" lang="en-US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AngularJS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를 이용한 웹 개발 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,</a:t>
            </a:r>
            <a:r>
              <a:rPr kumimoji="1" lang="ko-KR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브래드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 </a:t>
            </a:r>
            <a:r>
              <a:rPr kumimoji="1" lang="ko-KR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데일리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, 2014</a:t>
            </a:r>
            <a:endParaRPr kumimoji="1" lang="en-US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-HTML5+CSS3 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입문 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, 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고경희 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 pitchFamily="18" charset="-127"/>
                <a:cs typeface="굴림" pitchFamily="50" charset="-127"/>
              </a:rPr>
              <a:t>, 2015</a:t>
            </a:r>
            <a:endParaRPr kumimoji="1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2" name="_x480371176"/>
          <p:cNvSpPr>
            <a:spLocks noChangeArrowheads="1"/>
          </p:cNvSpPr>
          <p:nvPr/>
        </p:nvSpPr>
        <p:spPr bwMode="auto">
          <a:xfrm>
            <a:off x="1028700" y="4533031"/>
            <a:ext cx="1927225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25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함초롬돋움" pitchFamily="50" charset="-127"/>
                <a:ea typeface="함초롬돋움" pitchFamily="50" charset="-127"/>
                <a:cs typeface="굴림" pitchFamily="50" charset="-127"/>
              </a:rPr>
              <a:t>참고문헌</a:t>
            </a:r>
            <a:endParaRPr kumimoji="1" lang="ko-KR" sz="1800" b="1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898946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6" name="텍스트 개체 틀 2"/>
          <p:cNvSpPr txBox="1">
            <a:spLocks/>
          </p:cNvSpPr>
          <p:nvPr/>
        </p:nvSpPr>
        <p:spPr>
          <a:xfrm>
            <a:off x="2181665" y="2902018"/>
            <a:ext cx="4780670" cy="1809743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sz="7200" b="1" dirty="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굴림" pitchFamily="50" charset="-127"/>
              </a:rPr>
              <a:t>감사합니다</a:t>
            </a:r>
            <a:r>
              <a:rPr kumimoji="1" lang="en-US" altLang="ko-KR" sz="7200" b="1" dirty="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굴림" pitchFamily="50" charset="-127"/>
              </a:rPr>
              <a:t>.</a:t>
            </a:r>
            <a:endParaRPr kumimoji="1" lang="ko-KR" altLang="ko-KR" sz="5400" b="1" dirty="0">
              <a:solidFill>
                <a:schemeClr val="tx1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endParaRPr lang="ko-KR" altLang="en-US" sz="7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59784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00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종합설계 개요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9593" y="1151846"/>
            <a:ext cx="42022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5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함초롬바탕" pitchFamily="18" charset="-127"/>
              </a:rPr>
              <a:t>지난 발표에서의 지적 사항</a:t>
            </a:r>
            <a:endParaRPr lang="ko-KR" altLang="en-US" sz="25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91112" y="3360343"/>
            <a:ext cx="423737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ko-KR" altLang="en-US" sz="25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함초롬바탕" pitchFamily="18" charset="-127"/>
              </a:rPr>
              <a:t>지적 사항에 대한 답변</a:t>
            </a:r>
            <a:endParaRPr lang="ko-KR" altLang="en-US" sz="25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58240" y="1752600"/>
            <a:ext cx="63240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1.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실시간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coding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화면 추가필요</a:t>
            </a:r>
          </a:p>
          <a:p>
            <a:pPr lvl="0" fontAlgn="base"/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2.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기존 시스템과의 차별성을 명확히 할 것</a:t>
            </a:r>
          </a:p>
          <a:p>
            <a:pPr lvl="0" fontAlgn="base"/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3.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기능이 너무 단순함</a:t>
            </a:r>
          </a:p>
          <a:p>
            <a:pPr lvl="0" fontAlgn="base"/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4.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단순화상 지원이 아닌 추가기능 구현 필요</a:t>
            </a:r>
          </a:p>
          <a:p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158240" y="4010025"/>
            <a:ext cx="753924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1. </a:t>
            </a:r>
            <a:r>
              <a:rPr lang="ko-KR" altLang="en-US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면접 진행 시 웹 컴파일러를 추가하여 실시간 </a:t>
            </a:r>
            <a:r>
              <a:rPr lang="en-US" altLang="ko-KR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coding </a:t>
            </a:r>
            <a:r>
              <a:rPr lang="ko-KR" altLang="en-US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화면 제공</a:t>
            </a:r>
          </a:p>
          <a:p>
            <a:pPr fontAlgn="base"/>
            <a:r>
              <a:rPr lang="en-US" altLang="ko-KR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2. </a:t>
            </a:r>
            <a:r>
              <a:rPr lang="ko-KR" altLang="en-US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화상채팅 </a:t>
            </a:r>
            <a:r>
              <a:rPr lang="en-US" altLang="ko-KR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Skype </a:t>
            </a:r>
            <a:r>
              <a:rPr lang="ko-KR" altLang="en-US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등은 화상 채팅이 중심이며 여러 기능을 지원하지</a:t>
            </a:r>
            <a:endParaRPr lang="en-US" altLang="ko-KR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fontAlgn="base"/>
            <a:r>
              <a:rPr lang="en-US" altLang="ko-KR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  <a:r>
              <a:rPr lang="ko-KR" altLang="en-US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않는다</a:t>
            </a:r>
            <a:r>
              <a:rPr lang="en-US" altLang="ko-KR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</a:t>
            </a:r>
            <a:r>
              <a:rPr lang="ko-KR" altLang="en-US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하지만 이 </a:t>
            </a:r>
            <a:r>
              <a:rPr lang="en-US" altLang="ko-KR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S/W</a:t>
            </a:r>
            <a:r>
              <a:rPr lang="ko-KR" altLang="en-US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는 화상 채팅기능과 캔버스 기능 및 웹 컴파일러</a:t>
            </a:r>
            <a:endParaRPr lang="en-US" altLang="ko-KR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fontAlgn="base"/>
            <a:r>
              <a:rPr lang="en-US" altLang="ko-KR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  <a:r>
              <a:rPr lang="ko-KR" altLang="en-US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등 여러 기술을</a:t>
            </a:r>
            <a:r>
              <a:rPr lang="en-US" altLang="ko-KR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지원한다</a:t>
            </a:r>
          </a:p>
          <a:p>
            <a:pPr fontAlgn="base"/>
            <a:r>
              <a:rPr lang="en-US" altLang="ko-KR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3. </a:t>
            </a:r>
            <a:r>
              <a:rPr lang="ko-KR" altLang="en-US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소프트웨어 기술면접을 위한 웹 컴파일러 연동과 면접관 문제 추가기능</a:t>
            </a:r>
            <a:r>
              <a:rPr lang="en-US" altLang="ko-KR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</a:t>
            </a:r>
          </a:p>
          <a:p>
            <a:pPr fontAlgn="base"/>
            <a:r>
              <a:rPr lang="en-US" altLang="ko-KR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  <a:r>
              <a:rPr lang="ko-KR" altLang="en-US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자소서 및 자료 등 첨삭을 위한</a:t>
            </a:r>
            <a:r>
              <a:rPr lang="en-US" altLang="ko-KR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캔버스 기능추가</a:t>
            </a:r>
          </a:p>
          <a:p>
            <a:pPr fontAlgn="base"/>
            <a:r>
              <a:rPr lang="en-US" altLang="ko-KR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4. </a:t>
            </a:r>
            <a:r>
              <a:rPr lang="ko-KR" altLang="en-US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단순화상 지원이 아니라 화면공유 및 </a:t>
            </a:r>
            <a:r>
              <a:rPr lang="en-US" altLang="ko-KR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coding</a:t>
            </a:r>
            <a:r>
              <a:rPr lang="ko-KR" altLang="en-US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화면 등 여러 기능 지원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183694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66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00</a:t>
            </a:r>
            <a:endParaRPr lang="ko-KR" altLang="en-US" sz="4400" dirty="0">
              <a:solidFill>
                <a:srgbClr val="00B0F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82476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917389" y="476674"/>
            <a:ext cx="1926773" cy="56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  <a:p>
            <a:pPr lvl="0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종합설계 개요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58152" y="2276475"/>
          <a:ext cx="7323848" cy="3067048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830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0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0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09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666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Skype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구루미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구현한 </a:t>
                      </a:r>
                      <a:r>
                        <a:rPr lang="en-US" altLang="ko-KR" dirty="0"/>
                        <a:t>S/W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50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화상채팅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50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화면공유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0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웹 컴파일러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50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평가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917392" y="1520796"/>
            <a:ext cx="19625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500" b="1" dirty="0">
                <a:solidFill>
                  <a:schemeClr val="accent1">
                    <a:lumMod val="75000"/>
                  </a:schemeClr>
                </a:solidFill>
                <a:ea typeface="함초롬바탕" pitchFamily="18" charset="-127"/>
              </a:rPr>
              <a:t>&lt;</a:t>
            </a:r>
            <a:r>
              <a:rPr kumimoji="1" lang="ko-KR" altLang="en-US" sz="2500" b="1" dirty="0">
                <a:solidFill>
                  <a:schemeClr val="accent1">
                    <a:lumMod val="75000"/>
                  </a:schemeClr>
                </a:solidFill>
                <a:ea typeface="함초롬바탕" pitchFamily="18" charset="-127"/>
              </a:rPr>
              <a:t>비교표</a:t>
            </a:r>
            <a:r>
              <a:rPr kumimoji="1" lang="en-US" altLang="ko-KR" sz="2500" b="1" dirty="0">
                <a:solidFill>
                  <a:schemeClr val="accent1">
                    <a:lumMod val="75000"/>
                  </a:schemeClr>
                </a:solidFill>
                <a:ea typeface="함초롬바탕" pitchFamily="18" charset="-127"/>
              </a:rPr>
              <a:t>&gt;</a:t>
            </a:r>
            <a:endParaRPr lang="ko-KR" altLang="en-US" sz="2500" dirty="0">
              <a:solidFill>
                <a:schemeClr val="accent1">
                  <a:lumMod val="75000"/>
                </a:schemeClr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183694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 dirty="0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1944" cy="755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</a:t>
            </a:r>
            <a:r>
              <a:rPr lang="ko-KR" altLang="en-US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72951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8217" y="126004"/>
            <a:ext cx="1542973" cy="2954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    연구 개발 배경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pPr lvl="0"/>
            <a:endParaRPr lang="ko-KR" altLang="en-US" dirty="0"/>
          </a:p>
        </p:txBody>
      </p:sp>
      <p:pic>
        <p:nvPicPr>
          <p:cNvPr id="2049" name="_x329521928" descr="EMB00003b4050ca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42020" y="1830417"/>
            <a:ext cx="3991426" cy="3604072"/>
          </a:xfrm>
          <a:prstGeom prst="rect">
            <a:avLst/>
          </a:prstGeom>
          <a:noFill/>
        </p:spPr>
      </p:pic>
      <p:sp>
        <p:nvSpPr>
          <p:cNvPr id="9" name="Rectangle 4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pPr lvl="0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연구 개발 배경</a:t>
            </a:r>
          </a:p>
        </p:txBody>
      </p:sp>
      <p:cxnSp>
        <p:nvCxnSpPr>
          <p:cNvPr id="18" name="직선 연결선 17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407" y="1843063"/>
            <a:ext cx="4436022" cy="3591426"/>
          </a:xfrm>
          <a:prstGeom prst="rect">
            <a:avLst/>
          </a:prstGeom>
        </p:spPr>
      </p:pic>
      <p:cxnSp>
        <p:nvCxnSpPr>
          <p:cNvPr id="21" name="직선 연결선 20"/>
          <p:cNvCxnSpPr/>
          <p:nvPr/>
        </p:nvCxnSpPr>
        <p:spPr>
          <a:xfrm>
            <a:off x="1242174" y="2435290"/>
            <a:ext cx="2621902" cy="1866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 dirty="0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1944" cy="755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</a:t>
            </a:r>
            <a:r>
              <a:rPr lang="ko-KR" altLang="en-US" sz="4400" dirty="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3" y="672951"/>
            <a:ext cx="2586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8217" y="126004"/>
            <a:ext cx="1542973" cy="2954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    연구 개발 배경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pPr lvl="0"/>
            <a:endParaRPr lang="ko-KR" alt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pPr lvl="0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목표 및 효과</a:t>
            </a:r>
          </a:p>
        </p:txBody>
      </p:sp>
      <p:cxnSp>
        <p:nvCxnSpPr>
          <p:cNvPr id="18" name="직선 연결선 17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0" name="_x471887672"/>
          <p:cNvSpPr>
            <a:spLocks noChangeArrowheads="1"/>
          </p:cNvSpPr>
          <p:nvPr/>
        </p:nvSpPr>
        <p:spPr bwMode="auto">
          <a:xfrm>
            <a:off x="991113" y="1685925"/>
            <a:ext cx="7710488" cy="205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WebRTC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 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기술을 이용하여 기존의 오프라인 면접의 불편한 점들을 개선할 수 있는 시스템을 개발한다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.</a:t>
            </a:r>
            <a:endParaRPr kumimoji="1" lang="en-US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면접자와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 면접관 모두에게 시간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, 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공간적 제약을 줄일 수 있는 시스템 개발한다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.</a:t>
            </a:r>
            <a:endParaRPr kumimoji="1" lang="ko-KR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_x473034048"/>
          <p:cNvSpPr>
            <a:spLocks noChangeArrowheads="1"/>
          </p:cNvSpPr>
          <p:nvPr/>
        </p:nvSpPr>
        <p:spPr bwMode="auto">
          <a:xfrm>
            <a:off x="1053465" y="4098431"/>
            <a:ext cx="8090535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굴림" pitchFamily="50" charset="-127"/>
                <a:cs typeface="굴림" pitchFamily="50" charset="-127"/>
              </a:rPr>
              <a:t> </a:t>
            </a:r>
            <a:endParaRPr kumimoji="1" lang="ko-KR" altLang="ko-KR" sz="2000" b="1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+mj-lt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온라인 면접 시스템을 이용하여 기존</a:t>
            </a: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 면접 지출 비용을 줄일 수 있다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.</a:t>
            </a:r>
            <a:endParaRPr kumimoji="1" lang="en-US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다양한 기능을 제공하여 면접에 대한 편의성을 증대시킨다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.</a:t>
            </a:r>
            <a:endParaRPr kumimoji="1" lang="en-US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endParaRPr kumimoji="1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91113" y="1047305"/>
            <a:ext cx="14092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ko-KR" altLang="en-US" sz="25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함초롬바탕" pitchFamily="18" charset="-127"/>
                <a:cs typeface="굴림" pitchFamily="50" charset="-127"/>
              </a:rPr>
              <a:t>목표</a:t>
            </a:r>
            <a:endParaRPr lang="ko-KR" altLang="en-US" sz="25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91113" y="3609326"/>
            <a:ext cx="14092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ko-KR" altLang="en-US" sz="25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함초롬바탕" pitchFamily="18" charset="-127"/>
                <a:cs typeface="굴림" pitchFamily="50" charset="-127"/>
              </a:rPr>
              <a:t>효과</a:t>
            </a:r>
            <a:endParaRPr lang="ko-KR" altLang="en-US" sz="25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0257243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1944" cy="755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</a:t>
            </a:r>
            <a:r>
              <a:rPr lang="ko-KR" altLang="en-US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7361" y="132759"/>
            <a:ext cx="168026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  관련 연구 및 사례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관련 사례</a:t>
            </a:r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495" y="1103855"/>
            <a:ext cx="6725589" cy="533474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1944" cy="755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</a:t>
            </a:r>
            <a:r>
              <a:rPr lang="ko-KR" altLang="en-US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0188" y="1295215"/>
            <a:ext cx="7947778" cy="4082816"/>
          </a:xfrm>
          <a:prstGeom prst="rect">
            <a:avLst/>
          </a:prstGeom>
        </p:spPr>
      </p:pic>
      <p:sp>
        <p:nvSpPr>
          <p:cNvPr id="20" name="직사각형 19"/>
          <p:cNvSpPr txBox="1"/>
          <p:nvPr/>
        </p:nvSpPr>
        <p:spPr>
          <a:xfrm>
            <a:off x="917392" y="5612423"/>
            <a:ext cx="6981031" cy="643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ko-KR" dirty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▲ </a:t>
            </a:r>
            <a:r>
              <a:rPr lang="ko-KR" altLang="en-US" dirty="0"/>
              <a:t>경기도가 운영하는 여성 취업지원 사이트인 '온라인경력개발센터 </a:t>
            </a:r>
            <a:r>
              <a:rPr lang="ko-KR" altLang="en-US" dirty="0" err="1"/>
              <a:t>꿈날개＇에서</a:t>
            </a:r>
            <a:r>
              <a:rPr lang="ko-KR" altLang="en-US" dirty="0"/>
              <a:t> 온라인 면접을 이용하는 화면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7361" y="132759"/>
            <a:ext cx="168026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  관련 연구 및 사례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관련 사례</a:t>
            </a:r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04664"/>
            <a:ext cx="864096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2" y="143497"/>
            <a:ext cx="8280919" cy="2611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endParaRPr lang="ko-KR" altLang="en-US" sz="14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42825"/>
            <a:ext cx="381000" cy="2618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1" y="404666"/>
            <a:ext cx="801944" cy="755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0</a:t>
            </a:r>
            <a:r>
              <a:rPr lang="ko-KR" altLang="en-US" sz="4400">
                <a:solidFill>
                  <a:srgbClr val="00B0F0"/>
                </a:solidFill>
                <a:latin typeface="함초롬돋움"/>
                <a:ea typeface="함초롬돋움"/>
                <a:cs typeface="함초롬돋움"/>
              </a:rPr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7392" y="476674"/>
            <a:ext cx="240848" cy="2929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endParaRPr lang="ko-KR" altLang="en-US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7361" y="132759"/>
            <a:ext cx="168026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  관련 연구 및 사례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53465" y="584954"/>
            <a:ext cx="449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/>
              <a:t>관련 사례</a:t>
            </a:r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 rot="10800000">
            <a:off x="1037816" y="1000879"/>
            <a:ext cx="5667414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473041968" descr="cif00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720" y="1255204"/>
            <a:ext cx="6500812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_x471928632"/>
          <p:cNvSpPr>
            <a:spLocks noChangeArrowheads="1"/>
          </p:cNvSpPr>
          <p:nvPr/>
        </p:nvSpPr>
        <p:spPr bwMode="auto">
          <a:xfrm>
            <a:off x="1497013" y="5795710"/>
            <a:ext cx="69802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▲ </a:t>
            </a:r>
            <a:r>
              <a:rPr kumimoji="1" 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웹</a:t>
            </a:r>
            <a:r>
              <a:rPr kumimoji="1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/</a:t>
            </a:r>
            <a:r>
              <a:rPr kumimoji="1" 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모바일</a:t>
            </a:r>
            <a:r>
              <a:rPr kumimoji="1" 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가상면접시스템 </a:t>
            </a:r>
            <a:r>
              <a:rPr kumimoji="1" lang="en-US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SelfView</a:t>
            </a: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실행화면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47179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</TotalTime>
  <Words>653</Words>
  <Application>Microsoft Office PowerPoint</Application>
  <PresentationFormat>화면 슬라이드 쇼(4:3)</PresentationFormat>
  <Paragraphs>213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AppleSDGothicNeo-Bold</vt:lpstr>
      <vt:lpstr>Helvetica-Bold</vt:lpstr>
      <vt:lpstr>굴림</vt:lpstr>
      <vt:lpstr>맑은 고딕</vt:lpstr>
      <vt:lpstr>함초롬돋움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ICCT</dc:creator>
  <cp:lastModifiedBy>이재영</cp:lastModifiedBy>
  <cp:revision>630</cp:revision>
  <dcterms:modified xsi:type="dcterms:W3CDTF">2017-01-04T01:07:06Z</dcterms:modified>
</cp:coreProperties>
</file>