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sldIdLst>
    <p:sldId id="257" r:id="rId2"/>
    <p:sldId id="271" r:id="rId3"/>
    <p:sldId id="339" r:id="rId4"/>
    <p:sldId id="340" r:id="rId5"/>
    <p:sldId id="341" r:id="rId6"/>
    <p:sldId id="342" r:id="rId7"/>
    <p:sldId id="288" r:id="rId8"/>
    <p:sldId id="258" r:id="rId9"/>
    <p:sldId id="278" r:id="rId10"/>
    <p:sldId id="259" r:id="rId11"/>
    <p:sldId id="260" r:id="rId12"/>
    <p:sldId id="279" r:id="rId13"/>
    <p:sldId id="290" r:id="rId14"/>
    <p:sldId id="287" r:id="rId15"/>
    <p:sldId id="289" r:id="rId16"/>
    <p:sldId id="263" r:id="rId17"/>
    <p:sldId id="265" r:id="rId18"/>
    <p:sldId id="293" r:id="rId19"/>
    <p:sldId id="281" r:id="rId20"/>
    <p:sldId id="282" r:id="rId21"/>
    <p:sldId id="291" r:id="rId22"/>
    <p:sldId id="292" r:id="rId23"/>
    <p:sldId id="276" r:id="rId24"/>
    <p:sldId id="295" r:id="rId25"/>
    <p:sldId id="297" r:id="rId26"/>
    <p:sldId id="298" r:id="rId27"/>
    <p:sldId id="302" r:id="rId28"/>
    <p:sldId id="299" r:id="rId29"/>
    <p:sldId id="304" r:id="rId30"/>
    <p:sldId id="305" r:id="rId31"/>
    <p:sldId id="306" r:id="rId32"/>
    <p:sldId id="316" r:id="rId33"/>
    <p:sldId id="325" r:id="rId34"/>
    <p:sldId id="326" r:id="rId35"/>
    <p:sldId id="328" r:id="rId36"/>
    <p:sldId id="333" r:id="rId37"/>
    <p:sldId id="334" r:id="rId38"/>
    <p:sldId id="272" r:id="rId39"/>
    <p:sldId id="284" r:id="rId40"/>
    <p:sldId id="320" r:id="rId41"/>
    <p:sldId id="336" r:id="rId42"/>
    <p:sldId id="332" r:id="rId43"/>
    <p:sldId id="337" r:id="rId44"/>
    <p:sldId id="338" r:id="rId45"/>
    <p:sldId id="273" r:id="rId46"/>
    <p:sldId id="274" r:id="rId47"/>
    <p:sldId id="283" r:id="rId48"/>
    <p:sldId id="275" r:id="rId49"/>
    <p:sldId id="285" r:id="rId50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054"/>
    <p:restoredTop sz="90221"/>
  </p:normalViewPr>
  <p:slideViewPr>
    <p:cSldViewPr snapToGrid="0" snapToObjects="1">
      <p:cViewPr varScale="1">
        <p:scale>
          <a:sx n="115" d="100"/>
          <a:sy n="115" d="100"/>
        </p:scale>
        <p:origin x="1116" y="114"/>
      </p:cViewPr>
      <p:guideLst>
        <p:guide orient="horz" pos="215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/>
            <a:fld id="{A79ED7AD-2CC6-459E-944B-DBCE56E1E494}" type="datetime1">
              <a:rPr lang="ko-KR" altLang="en-US"/>
              <a:pPr lvl="0"/>
              <a:t>2017-05-11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/>
            <a:fld id="{DCA63B05-5D96-4B19-B20A-1C255FCD07A2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74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94046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026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611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989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5778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473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4503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773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2639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757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257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6412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537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43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51551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623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00055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4681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1445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346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0772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224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543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30174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6311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57625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EE82D-EF1E-4CCE-82AE-FC162003E44E}" type="slidenum">
              <a:rPr lang="en-US" altLang="en-US">
                <a:solidFill>
                  <a:prstClr val="black"/>
                </a:solidFill>
              </a:rPr>
              <a:pPr/>
              <a:t>33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999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EE82D-EF1E-4CCE-82AE-FC162003E44E}" type="slidenum">
              <a:rPr lang="en-US" altLang="en-US">
                <a:solidFill>
                  <a:prstClr val="black"/>
                </a:solidFill>
              </a:rPr>
              <a:pPr/>
              <a:t>34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0936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EE82D-EF1E-4CCE-82AE-FC162003E44E}" type="slidenum">
              <a:rPr lang="en-US" altLang="en-US">
                <a:solidFill>
                  <a:prstClr val="black"/>
                </a:solidFill>
              </a:rPr>
              <a:pPr/>
              <a:t>35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8616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EE82D-EF1E-4CCE-82AE-FC162003E44E}" type="slidenum">
              <a:rPr lang="en-US" altLang="en-US">
                <a:solidFill>
                  <a:prstClr val="black"/>
                </a:solidFill>
              </a:rPr>
              <a:pPr/>
              <a:t>36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8616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EE82D-EF1E-4CCE-82AE-FC162003E44E}" type="slidenum">
              <a:rPr lang="en-US" altLang="en-US">
                <a:solidFill>
                  <a:prstClr val="black"/>
                </a:solidFill>
              </a:rPr>
              <a:pPr/>
              <a:t>37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8616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4822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029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7163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856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1382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60921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40304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9557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06064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2313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3782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60266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6619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0248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5610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97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6168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1051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92F572F5-D381-45E5-A879-E6C2F4C3AD6C}" type="datetimeFigureOut">
              <a:rPr lang="ko-KR" altLang="en-US"/>
              <a:pPr lvl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28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36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0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eg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dsjs.org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hblue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7120" y="676275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온라인</a:t>
            </a:r>
            <a:r>
              <a:rPr lang="en-US" altLang="ko-KR" sz="3000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3000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화상</a:t>
            </a:r>
            <a:endParaRPr lang="en-US" altLang="ko-KR" sz="3000" b="1" dirty="0">
              <a:solidFill>
                <a:schemeClr val="accent1">
                  <a:lumMod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algn="ctr"/>
            <a:r>
              <a:rPr lang="ko-KR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면접 웹 애플리케이션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1486" y="4078380"/>
            <a:ext cx="42915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2011150028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유영근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       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최종필 교수님</a:t>
            </a:r>
          </a:p>
          <a:p>
            <a:pPr lvl="0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201115003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이재영        노영주 교수님</a:t>
            </a:r>
          </a:p>
          <a:p>
            <a:pPr lvl="0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2011180028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심치훈        노영주 교수님</a:t>
            </a:r>
          </a:p>
          <a:p>
            <a:pPr lvl="0"/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6454010"/>
            <a:ext cx="8640960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453338"/>
            <a:ext cx="632519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27" name="Picture 3" descr="C:\Users\치훈\Desktop\졸업작품\배경.jp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4537494" cy="6453338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091486" y="1906892"/>
            <a:ext cx="4161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Online Interview Web Application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1486" y="3709048"/>
            <a:ext cx="389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컴퓨터 공학과             지도교수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관련 사례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95" y="1103855"/>
            <a:ext cx="6725589" cy="533474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0188" y="1295215"/>
            <a:ext cx="7947778" cy="4082816"/>
          </a:xfrm>
          <a:prstGeom prst="rect">
            <a:avLst/>
          </a:prstGeom>
        </p:spPr>
      </p:pic>
      <p:sp>
        <p:nvSpPr>
          <p:cNvPr id="20" name="직사각형 19"/>
          <p:cNvSpPr txBox="1"/>
          <p:nvPr/>
        </p:nvSpPr>
        <p:spPr>
          <a:xfrm>
            <a:off x="917392" y="5612423"/>
            <a:ext cx="6981031" cy="643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▲ </a:t>
            </a:r>
            <a:r>
              <a:rPr lang="ko-KR" altLang="en-US" dirty="0"/>
              <a:t>경기도가 운영하는 여성 취업지원 사이트인 '온라인경력개발센터 </a:t>
            </a:r>
            <a:r>
              <a:rPr lang="ko-KR" altLang="en-US" dirty="0" err="1"/>
              <a:t>꿈날개＇에서</a:t>
            </a:r>
            <a:r>
              <a:rPr lang="ko-KR" altLang="en-US" dirty="0"/>
              <a:t> 온라인 면접을 이용하는 화면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7361" y="132759"/>
            <a:ext cx="168026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 관련 연구 및 사례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관련 사례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관련 사례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73041968" descr="cif00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20" y="1255204"/>
            <a:ext cx="6500812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_x471928632"/>
          <p:cNvSpPr>
            <a:spLocks noChangeArrowheads="1"/>
          </p:cNvSpPr>
          <p:nvPr/>
        </p:nvSpPr>
        <p:spPr bwMode="auto">
          <a:xfrm>
            <a:off x="1497013" y="5795710"/>
            <a:ext cx="6980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▲ </a:t>
            </a:r>
            <a:r>
              <a:rPr kumimoji="1" 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웹</a:t>
            </a: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/</a:t>
            </a:r>
            <a:r>
              <a:rPr kumimoji="1" 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모바일</a:t>
            </a:r>
            <a:r>
              <a:rPr kumimoji="1" 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가상면접시스템 </a:t>
            </a:r>
            <a:r>
              <a:rPr kumimoji="1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SelfView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실행화면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7179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10183" y="3925001"/>
            <a:ext cx="132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&lt;Internet&gt;</a:t>
            </a:r>
            <a:endParaRPr lang="ko-KR" altLang="en-US" dirty="0"/>
          </a:p>
        </p:txBody>
      </p:sp>
      <p:pic>
        <p:nvPicPr>
          <p:cNvPr id="24" name="Picture 5" descr="C:\Users\치훈\Desktop\졸업작품\이미지\클라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29" y="1362875"/>
            <a:ext cx="1298743" cy="108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치훈\Desktop\졸업작품\이미지\클라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288" y="1374871"/>
            <a:ext cx="1298743" cy="108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C:\Users\치훈\Desktop\졸업작품\이미지\클라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623" y="5060979"/>
            <a:ext cx="1298743" cy="108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86605">
            <a:off x="2532020" y="2429244"/>
            <a:ext cx="699984" cy="4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289" y="2678408"/>
            <a:ext cx="2417421" cy="133678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58829" y="2363824"/>
            <a:ext cx="1309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면접자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36818" y="2373405"/>
            <a:ext cx="1309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면접관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9" name="Picture 3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19560">
            <a:off x="5932697" y="2370601"/>
            <a:ext cx="822164" cy="4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223998" y="4487220"/>
            <a:ext cx="648984" cy="4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4044898" y="6007179"/>
            <a:ext cx="1309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관리자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8239" y="2136870"/>
            <a:ext cx="7090971" cy="394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ko-KR" sz="2000" b="0" i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 </a:t>
            </a:r>
            <a:r>
              <a:rPr lang="en-US" altLang="ko-KR" dirty="0"/>
              <a:t>(</a:t>
            </a:r>
            <a:r>
              <a:rPr lang="ko-KR" altLang="en-US" dirty="0"/>
              <a:t>회원 가입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537680" y="2284412"/>
            <a:ext cx="1471092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537680" y="3970274"/>
            <a:ext cx="1471092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65002" y="5162550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회원가입 및 권한 부여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3609" y="2855773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웹 컴파일러 </a:t>
            </a:r>
            <a:r>
              <a:rPr lang="en-US" altLang="ko-KR" dirty="0"/>
              <a:t>DB&gt;</a:t>
            </a:r>
          </a:p>
        </p:txBody>
      </p:sp>
      <p:pic>
        <p:nvPicPr>
          <p:cNvPr id="22" name="Picture 2" descr="C:\Users\Admin\Downloads\noun_15531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0"/>
          <a:stretch/>
        </p:blipFill>
        <p:spPr bwMode="auto">
          <a:xfrm>
            <a:off x="6008772" y="1628175"/>
            <a:ext cx="2125903" cy="11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113609" y="4737586"/>
            <a:ext cx="2021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WebServer</a:t>
            </a:r>
            <a:r>
              <a:rPr lang="en-US" altLang="ko-KR" dirty="0"/>
              <a:t> DB&gt;</a:t>
            </a:r>
          </a:p>
        </p:txBody>
      </p:sp>
      <p:pic>
        <p:nvPicPr>
          <p:cNvPr id="2050" name="Picture 2" descr="C:\Users\이재영\Desktop\가입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0287" y="1843100"/>
            <a:ext cx="2825008" cy="2894486"/>
          </a:xfrm>
          <a:prstGeom prst="rect">
            <a:avLst/>
          </a:prstGeom>
          <a:noFill/>
        </p:spPr>
      </p:pic>
      <p:pic>
        <p:nvPicPr>
          <p:cNvPr id="19" name="Picture 2" descr="C:\Users\Admin\Downloads\noun_15531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0"/>
          <a:stretch/>
        </p:blipFill>
        <p:spPr bwMode="auto">
          <a:xfrm>
            <a:off x="6008772" y="3414129"/>
            <a:ext cx="2125903" cy="11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 </a:t>
            </a:r>
            <a:r>
              <a:rPr lang="en-US" altLang="ko-KR" dirty="0"/>
              <a:t>(</a:t>
            </a:r>
            <a:r>
              <a:rPr lang="ko-KR" altLang="en-US" dirty="0"/>
              <a:t>면접관 문제 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cxnSpLocks/>
          </p:cNvCxnSpPr>
          <p:nvPr/>
        </p:nvCxnSpPr>
        <p:spPr>
          <a:xfrm flipH="1">
            <a:off x="3019425" y="5165787"/>
            <a:ext cx="1895754" cy="0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58865" y="604746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문제 작성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16" y="1464432"/>
            <a:ext cx="1451155" cy="12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5904" y="2928875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면접관 로그인 정보 입력</a:t>
            </a:r>
            <a:r>
              <a:rPr lang="en-US" altLang="ko-KR" dirty="0"/>
              <a:t>&gt;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019425" y="2081338"/>
            <a:ext cx="1722105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C:\Users\Admin\Downloads\noun_15531_cc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0"/>
          <a:stretch/>
        </p:blipFill>
        <p:spPr bwMode="auto">
          <a:xfrm>
            <a:off x="774441" y="4794765"/>
            <a:ext cx="2244984" cy="101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74441" y="5928248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 웹 컴파일러 </a:t>
            </a:r>
            <a:r>
              <a:rPr lang="en-US" altLang="ko-KR" dirty="0"/>
              <a:t>DB &gt;</a:t>
            </a:r>
          </a:p>
        </p:txBody>
      </p:sp>
      <p:pic>
        <p:nvPicPr>
          <p:cNvPr id="8" name="Picture 3" descr="C:\Users\이재영\Desktop\KakaoTalk_20170102_155511097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37105" y="1169792"/>
            <a:ext cx="3668746" cy="1718617"/>
          </a:xfrm>
          <a:prstGeom prst="rect">
            <a:avLst/>
          </a:prstGeom>
          <a:noFill/>
        </p:spPr>
      </p:pic>
      <p:pic>
        <p:nvPicPr>
          <p:cNvPr id="3076" name="Picture 4" descr="C:\Users\이재영\Desktop\KakaoTalk_20170102_155510837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51126" y="4284111"/>
            <a:ext cx="3978574" cy="1763353"/>
          </a:xfrm>
          <a:prstGeom prst="rect">
            <a:avLst/>
          </a:prstGeom>
          <a:noFill/>
        </p:spPr>
      </p:pic>
      <p:pic>
        <p:nvPicPr>
          <p:cNvPr id="3077" name="Picture 5" descr="C:\Users\이재영\Desktop\KakaoTalk_20170102_155511281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37103" y="2888409"/>
            <a:ext cx="3668748" cy="139570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 </a:t>
            </a:r>
            <a:r>
              <a:rPr lang="en-US" altLang="ko-KR" dirty="0"/>
              <a:t>(</a:t>
            </a:r>
            <a:r>
              <a:rPr lang="ko-KR" altLang="en-US" dirty="0" err="1"/>
              <a:t>면접자</a:t>
            </a:r>
            <a:r>
              <a:rPr lang="ko-KR" altLang="en-US" dirty="0"/>
              <a:t> 면접 신청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55" y="1341951"/>
            <a:ext cx="3409950" cy="160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92" y="3884968"/>
            <a:ext cx="1678864" cy="1678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직선 화살표 연결선 30"/>
          <p:cNvCxnSpPr/>
          <p:nvPr/>
        </p:nvCxnSpPr>
        <p:spPr>
          <a:xfrm rot="10800000" flipV="1">
            <a:off x="3241616" y="3131916"/>
            <a:ext cx="1569706" cy="1067661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2520" y="5678132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이력서 파일 첨부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97228" y="3049461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면접 일정 확인 및 신청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16" y="1464432"/>
            <a:ext cx="1451155" cy="12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7597" y="2947250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면접자</a:t>
            </a:r>
            <a:r>
              <a:rPr lang="ko-KR" altLang="en-US" dirty="0"/>
              <a:t> 로그인 정보 입력</a:t>
            </a:r>
            <a:r>
              <a:rPr lang="en-US" altLang="ko-KR" dirty="0"/>
              <a:t>&gt;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019425" y="2081338"/>
            <a:ext cx="1722105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278151" y="5018415"/>
            <a:ext cx="1722105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C:\Users\Admin\Downloads\noun_15531_cc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0"/>
          <a:stretch/>
        </p:blipFill>
        <p:spPr bwMode="auto">
          <a:xfrm>
            <a:off x="5228975" y="4199577"/>
            <a:ext cx="3409950" cy="147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923417" y="5678132"/>
            <a:ext cx="2021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WebServer</a:t>
            </a:r>
            <a:r>
              <a:rPr lang="en-US" altLang="ko-KR" dirty="0"/>
              <a:t> DB&gt;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이재영\Desktop\모니터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50" y="1696064"/>
            <a:ext cx="4958740" cy="4071165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1478" y="4784528"/>
            <a:ext cx="152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캔버스 기능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688" y="2630488"/>
            <a:ext cx="1492356" cy="226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891979" y="47845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 기능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14" y="2630488"/>
            <a:ext cx="1334174" cy="226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916758" y="5835492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면접관의</a:t>
            </a:r>
            <a:r>
              <a:rPr lang="ko-KR" altLang="en-US" dirty="0"/>
              <a:t>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026" name="Picture 2" descr="C:\Users\이재영\Desktop\채팅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91979" y="2790824"/>
            <a:ext cx="1061022" cy="1993703"/>
          </a:xfrm>
          <a:prstGeom prst="rect">
            <a:avLst/>
          </a:prstGeom>
          <a:noFill/>
        </p:spPr>
      </p:pic>
      <p:pic>
        <p:nvPicPr>
          <p:cNvPr id="9" name="Picture 4" descr="C:\Users\이재영\Desktop\버튼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18626" y="2227263"/>
            <a:ext cx="1736469" cy="403225"/>
          </a:xfrm>
          <a:prstGeom prst="rect">
            <a:avLst/>
          </a:prstGeom>
          <a:noFill/>
        </p:spPr>
      </p:pic>
      <p:cxnSp>
        <p:nvCxnSpPr>
          <p:cNvPr id="26" name="직선 화살표 연결선 25"/>
          <p:cNvCxnSpPr/>
          <p:nvPr/>
        </p:nvCxnSpPr>
        <p:spPr>
          <a:xfrm>
            <a:off x="5429503" y="3665537"/>
            <a:ext cx="1133222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33064" y="4784528"/>
            <a:ext cx="98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면접자</a:t>
            </a:r>
            <a:endParaRPr lang="ko-KR" altLang="en-US" dirty="0"/>
          </a:p>
        </p:txBody>
      </p:sp>
      <p:pic>
        <p:nvPicPr>
          <p:cNvPr id="14" name="Picture 6" descr="C:\Users\이재영\Desktop\KakaoTalk_20170102_140139445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62725" y="2562225"/>
            <a:ext cx="2257959" cy="2591635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6381216" y="5738975"/>
            <a:ext cx="393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컴파일러 화면 출력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032" name="Picture 8" descr="C:\Users\이재영\Desktop\타이머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88196" y="2227263"/>
            <a:ext cx="1064805" cy="334962"/>
          </a:xfrm>
          <a:prstGeom prst="rect">
            <a:avLst/>
          </a:prstGeom>
          <a:noFill/>
        </p:spPr>
      </p:pic>
      <p:pic>
        <p:nvPicPr>
          <p:cNvPr id="1033" name="Picture 9" descr="C:\Users\이재영\Desktop\타이머2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824805" y="2195513"/>
            <a:ext cx="984463" cy="366712"/>
          </a:xfrm>
          <a:prstGeom prst="rect">
            <a:avLst/>
          </a:prstGeom>
          <a:noFill/>
        </p:spPr>
      </p:pic>
      <p:sp>
        <p:nvSpPr>
          <p:cNvPr id="27" name="모서리가 둥근 직사각형 26"/>
          <p:cNvSpPr/>
          <p:nvPr/>
        </p:nvSpPr>
        <p:spPr>
          <a:xfrm>
            <a:off x="1053464" y="2227263"/>
            <a:ext cx="680085" cy="334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</a:t>
            </a:r>
          </a:p>
        </p:txBody>
      </p:sp>
      <p:cxnSp>
        <p:nvCxnSpPr>
          <p:cNvPr id="1028" name="연결선: 꺾임 1027"/>
          <p:cNvCxnSpPr>
            <a:cxnSpLocks/>
            <a:stCxn id="27" idx="0"/>
            <a:endCxn id="14" idx="0"/>
          </p:cNvCxnSpPr>
          <p:nvPr/>
        </p:nvCxnSpPr>
        <p:spPr>
          <a:xfrm rot="16200000" flipH="1">
            <a:off x="4375125" y="-754355"/>
            <a:ext cx="334962" cy="6298198"/>
          </a:xfrm>
          <a:prstGeom prst="bentConnector3">
            <a:avLst>
              <a:gd name="adj1" fmla="val -2688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576620" y="1323312"/>
            <a:ext cx="171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버튼 클릭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005388" y="2043256"/>
            <a:ext cx="1133222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 descr="C:\Users\이재영\Desktop\KakaoTalk_20170102_14013944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020" y="1385307"/>
            <a:ext cx="3429503" cy="4323831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5711364" y="3396003"/>
            <a:ext cx="393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 코드 수행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4005388" y="5082833"/>
            <a:ext cx="1133222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422" y="1385307"/>
            <a:ext cx="2674778" cy="19440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72" y="4158451"/>
            <a:ext cx="2684928" cy="181421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711364" y="5972670"/>
            <a:ext cx="393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에러 발생 시 출력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53465" y="5975093"/>
            <a:ext cx="393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컴파일러 화면 출력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43619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Users\이재영\Desktop\모니터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867" y="1890053"/>
            <a:ext cx="3453764" cy="3570446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251519" y="31151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629" y="2669704"/>
            <a:ext cx="895439" cy="867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33" y="2670811"/>
            <a:ext cx="895439" cy="867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80666" y="5913134"/>
            <a:ext cx="231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면접자의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42" y="2592855"/>
            <a:ext cx="1008140" cy="192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056" y="3497727"/>
            <a:ext cx="877025" cy="904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204" y="3497727"/>
            <a:ext cx="877025" cy="904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4" descr="C:\Users\이재영\Desktop\버튼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59337" y="2257813"/>
            <a:ext cx="1204823" cy="353632"/>
          </a:xfrm>
          <a:prstGeom prst="rect">
            <a:avLst/>
          </a:prstGeom>
          <a:noFill/>
        </p:spPr>
      </p:pic>
      <p:pic>
        <p:nvPicPr>
          <p:cNvPr id="24" name="Picture 8" descr="C:\Users\이재영\Desktop\타이머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42319" y="2290690"/>
            <a:ext cx="738797" cy="293764"/>
          </a:xfrm>
          <a:prstGeom prst="rect">
            <a:avLst/>
          </a:prstGeom>
          <a:noFill/>
        </p:spPr>
      </p:pic>
      <p:pic>
        <p:nvPicPr>
          <p:cNvPr id="2050" name="Picture 2" descr="C:\Users\이재영\Desktop\화면공유3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54407" y="1134574"/>
            <a:ext cx="3606104" cy="2448150"/>
          </a:xfrm>
          <a:prstGeom prst="rect">
            <a:avLst/>
          </a:prstGeom>
          <a:noFill/>
        </p:spPr>
      </p:pic>
      <p:cxnSp>
        <p:nvCxnSpPr>
          <p:cNvPr id="25" name="직선 화살표 연결선 24"/>
          <p:cNvCxnSpPr/>
          <p:nvPr/>
        </p:nvCxnSpPr>
        <p:spPr>
          <a:xfrm>
            <a:off x="3862049" y="2668116"/>
            <a:ext cx="1193390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40615" y="3532663"/>
            <a:ext cx="393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화면공유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026" name="Picture 2" descr="C:\Users\이재영\Desktop\버튼2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66166" y="2266530"/>
            <a:ext cx="347401" cy="326325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604442" y="4500433"/>
            <a:ext cx="154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캔버스 기능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18097" y="4513902"/>
            <a:ext cx="9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면접관</a:t>
            </a:r>
          </a:p>
        </p:txBody>
      </p:sp>
      <p:pic>
        <p:nvPicPr>
          <p:cNvPr id="29" name="Picture 6" descr="C:\Users\이재영\Desktop\KakaoTalk_20170102_140139445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159654" y="4093350"/>
            <a:ext cx="3483765" cy="2052207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5874440" y="6025722"/>
            <a:ext cx="393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컴파일러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841994" y="4700141"/>
            <a:ext cx="1193390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/>
          <p:cNvCxnSpPr>
            <a:cxnSpLocks/>
            <a:stCxn id="1026" idx="0"/>
          </p:cNvCxnSpPr>
          <p:nvPr/>
        </p:nvCxnSpPr>
        <p:spPr>
          <a:xfrm rot="5400000" flipH="1" flipV="1">
            <a:off x="2663773" y="-224102"/>
            <a:ext cx="866726" cy="411453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09743" y="1400892"/>
            <a:ext cx="171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버튼 클릭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98253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11560" y="6454010"/>
            <a:ext cx="8640960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453338"/>
            <a:ext cx="632519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6259" y="238185"/>
            <a:ext cx="2192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246919" y="770924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1.</a:t>
            </a:r>
            <a:r>
              <a:rPr lang="ko-KR" altLang="en-US" b="1" dirty="0"/>
              <a:t>연구 개발배경</a:t>
            </a:r>
            <a:endParaRPr lang="en-US" altLang="ko-KR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246919" y="1398303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2.</a:t>
            </a:r>
            <a:r>
              <a:rPr lang="ko-KR" altLang="en-US" b="1" dirty="0"/>
              <a:t>관련 연구 및 사례</a:t>
            </a:r>
            <a:endParaRPr lang="en-US" altLang="ko-KR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246919" y="2049279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3.</a:t>
            </a:r>
            <a:r>
              <a:rPr lang="ko-KR" altLang="en-US" b="1" dirty="0"/>
              <a:t>시스템 시나리오</a:t>
            </a:r>
            <a:endParaRPr lang="en-US" altLang="ko-KR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246919" y="2713181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4.</a:t>
            </a:r>
            <a:r>
              <a:rPr lang="ko-KR" altLang="en-US" b="1" dirty="0"/>
              <a:t>시스템 구성도</a:t>
            </a:r>
            <a:endParaRPr lang="en-US" altLang="ko-KR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46919" y="4029194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6.</a:t>
            </a:r>
            <a:r>
              <a:rPr lang="ko-KR" altLang="en-US" b="1" dirty="0"/>
              <a:t>개발</a:t>
            </a:r>
            <a:r>
              <a:rPr lang="en-US" altLang="ko-KR" b="1" dirty="0"/>
              <a:t>(</a:t>
            </a:r>
            <a:r>
              <a:rPr lang="ko-KR" altLang="en-US" b="1" dirty="0"/>
              <a:t>데모</a:t>
            </a:r>
            <a:r>
              <a:rPr lang="en-US" altLang="ko-KR" b="1"/>
              <a:t>)</a:t>
            </a:r>
            <a:r>
              <a:rPr lang="ko-KR" altLang="en-US" b="1"/>
              <a:t>환경 </a:t>
            </a:r>
            <a:r>
              <a:rPr lang="ko-KR" altLang="en-US" b="1" dirty="0"/>
              <a:t>및 개발방법</a:t>
            </a:r>
            <a:endParaRPr lang="en-US" altLang="ko-KR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246919" y="4654333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7.</a:t>
            </a:r>
            <a:r>
              <a:rPr lang="ko-KR" altLang="en-US" b="1" dirty="0"/>
              <a:t>업무 분담</a:t>
            </a:r>
            <a:endParaRPr lang="en-US" altLang="ko-KR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46919" y="5270416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8.</a:t>
            </a:r>
            <a:r>
              <a:rPr lang="ko-KR" altLang="en-US" b="1" dirty="0"/>
              <a:t>종합설계 수행일정</a:t>
            </a:r>
            <a:endParaRPr lang="en-US" altLang="ko-KR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246919" y="5886862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9.</a:t>
            </a:r>
            <a:r>
              <a:rPr lang="ko-KR" altLang="en-US" b="1" dirty="0"/>
              <a:t>필요기술 및 참고문헌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46919" y="3372146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5.</a:t>
            </a:r>
            <a:r>
              <a:rPr lang="ko-KR" altLang="en-US" b="1" dirty="0"/>
              <a:t>시스템 상세모듈 설계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9445795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 descr="C:\Users\이재영\Desktop\모니터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96064"/>
            <a:ext cx="4977790" cy="4071165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8239" y="2136870"/>
            <a:ext cx="7090971" cy="394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ko-KR" sz="2000" b="0" i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414755" y="3470422"/>
            <a:ext cx="1449023" cy="0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53465" y="5900558"/>
            <a:ext cx="368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면접 평가 및 면접 마무리 단계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424" y="2790824"/>
            <a:ext cx="1639805" cy="1993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743" y="2634119"/>
            <a:ext cx="1735563" cy="254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11698" y="589245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&lt;DB </a:t>
            </a:r>
            <a:r>
              <a:rPr lang="ko-KR" altLang="en-US" dirty="0"/>
              <a:t>저장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45924" y="4784528"/>
            <a:ext cx="152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캔버스 기능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91979" y="47845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 기능</a:t>
            </a:r>
          </a:p>
        </p:txBody>
      </p:sp>
      <p:pic>
        <p:nvPicPr>
          <p:cNvPr id="3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14" y="2630488"/>
            <a:ext cx="1334174" cy="226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 descr="C:\Users\이재영\Desktop\채팅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91979" y="2790824"/>
            <a:ext cx="1061022" cy="1993703"/>
          </a:xfrm>
          <a:prstGeom prst="rect">
            <a:avLst/>
          </a:prstGeom>
          <a:noFill/>
        </p:spPr>
      </p:pic>
      <p:pic>
        <p:nvPicPr>
          <p:cNvPr id="37" name="Picture 4" descr="C:\Users\이재영\Desktop\버튼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018626" y="2227263"/>
            <a:ext cx="1736469" cy="403225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2349138" y="4784528"/>
            <a:ext cx="121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평가화면</a:t>
            </a:r>
            <a:endParaRPr lang="ko-KR" altLang="en-US" dirty="0"/>
          </a:p>
        </p:txBody>
      </p:sp>
      <p:pic>
        <p:nvPicPr>
          <p:cNvPr id="40" name="Picture 8" descr="C:\Users\이재영\Desktop\타이머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88196" y="2227263"/>
            <a:ext cx="1064805" cy="334962"/>
          </a:xfrm>
          <a:prstGeom prst="rect">
            <a:avLst/>
          </a:prstGeom>
          <a:noFill/>
        </p:spPr>
      </p:pic>
      <p:sp>
        <p:nvSpPr>
          <p:cNvPr id="42" name="모서리가 둥근 직사각형 41"/>
          <p:cNvSpPr/>
          <p:nvPr/>
        </p:nvSpPr>
        <p:spPr>
          <a:xfrm>
            <a:off x="1053464" y="2227263"/>
            <a:ext cx="680085" cy="334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424373418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5899" y="5165263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관리자의 </a:t>
            </a:r>
            <a:r>
              <a:rPr lang="en-US" altLang="ko-KR" dirty="0"/>
              <a:t>Coding </a:t>
            </a:r>
            <a:r>
              <a:rPr lang="ko-KR" altLang="en-US" dirty="0"/>
              <a:t>관리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053" name="Picture 5" descr="C:\Users\치훈\Desktop\졸업작품\설계발표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4" y="2776537"/>
            <a:ext cx="8115300" cy="96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치훈\Desktop\졸업작품\설계발표\관리자화면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9" y="3737094"/>
            <a:ext cx="8115300" cy="96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치훈\Desktop\졸업작품\설계발표\관리자화면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8" y="1780094"/>
            <a:ext cx="8096251" cy="99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136907"/>
              </p:ext>
            </p:extLst>
          </p:nvPr>
        </p:nvGraphicFramePr>
        <p:xfrm>
          <a:off x="1037816" y="1668716"/>
          <a:ext cx="7323848" cy="431573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309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09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309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09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24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사용자기능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면접관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면접자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화상채팅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2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화면공유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4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 컴파일러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5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면접 평가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5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5839871"/>
                  </a:ext>
                </a:extLst>
              </a:tr>
              <a:tr h="405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캔버스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7794398"/>
                  </a:ext>
                </a:extLst>
              </a:tr>
              <a:tr h="405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면접관 채팅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3637592"/>
                  </a:ext>
                </a:extLst>
              </a:tr>
              <a:tr h="405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면접 신청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0803163"/>
                  </a:ext>
                </a:extLst>
              </a:tr>
              <a:tr h="405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Coding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160206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35509" y="1050966"/>
            <a:ext cx="31792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>
                <a:solidFill>
                  <a:schemeClr val="accent1">
                    <a:lumMod val="50000"/>
                  </a:schemeClr>
                </a:solidFill>
                <a:ea typeface="함초롬바탕" pitchFamily="18" charset="-127"/>
              </a:rPr>
              <a:t>&lt;</a:t>
            </a:r>
            <a:r>
              <a:rPr kumimoji="1" lang="ko-KR" altLang="en-US" sz="2500" b="1" dirty="0">
                <a:solidFill>
                  <a:schemeClr val="accent1">
                    <a:lumMod val="50000"/>
                  </a:schemeClr>
                </a:solidFill>
                <a:ea typeface="함초롬바탕" pitchFamily="18" charset="-127"/>
              </a:rPr>
              <a:t>사용기능 비교표</a:t>
            </a:r>
            <a:r>
              <a:rPr kumimoji="1" lang="en-US" altLang="ko-KR" sz="2500" b="1" dirty="0">
                <a:solidFill>
                  <a:schemeClr val="accent1">
                    <a:lumMod val="50000"/>
                  </a:schemeClr>
                </a:solidFill>
                <a:ea typeface="함초롬바탕" pitchFamily="18" charset="-127"/>
              </a:rPr>
              <a:t>&gt;</a:t>
            </a:r>
            <a:endParaRPr lang="ko-KR" altLang="en-US" sz="2500" dirty="0">
              <a:solidFill>
                <a:schemeClr val="accent1">
                  <a:lumMod val="50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93723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치훈\Desktop\졸업작품\자료수집\자료수집\사진\서버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2" y="1174107"/>
            <a:ext cx="2166938" cy="111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치훈\Desktop\졸업작품\이미지\fig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97" y="4356967"/>
            <a:ext cx="2899535" cy="98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04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1656" y="6291902"/>
            <a:ext cx="7090971" cy="394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ko-KR" sz="2000" b="0" i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시스템 구성도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564451" y="2536165"/>
            <a:ext cx="27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웹 컴파일러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DB &gt;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2590" y="6061069"/>
            <a:ext cx="2401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8" name="Picture 2" descr="C:\Users\Admin\Downloads\noun_15531_cc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0"/>
          <a:stretch/>
        </p:blipFill>
        <p:spPr bwMode="auto">
          <a:xfrm>
            <a:off x="6371795" y="1000878"/>
            <a:ext cx="2520686" cy="145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41518" y="3130085"/>
            <a:ext cx="1964719" cy="4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41656" y="2351499"/>
            <a:ext cx="129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&lt;SERVER&gt;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3" name="Picture 5" descr="C:\Users\치훈\Desktop\졸업작품\이미지\클라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138" y="5774105"/>
            <a:ext cx="944250" cy="36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치훈\Desktop\졸업작품\이미지\lin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98916" y="5353375"/>
            <a:ext cx="450975" cy="21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61" y="5075996"/>
            <a:ext cx="305179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072845"/>
              </p:ext>
            </p:extLst>
          </p:nvPr>
        </p:nvGraphicFramePr>
        <p:xfrm>
          <a:off x="4441053" y="5426552"/>
          <a:ext cx="1202923" cy="66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9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회원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권한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515905"/>
              </p:ext>
            </p:extLst>
          </p:nvPr>
        </p:nvGraphicFramePr>
        <p:xfrm>
          <a:off x="340597" y="3057525"/>
          <a:ext cx="1754903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9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2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로그인 </a:t>
                      </a:r>
                      <a:r>
                        <a:rPr lang="en-US" altLang="ko-KR" sz="1300" dirty="0"/>
                        <a:t>Module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2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캔버스 </a:t>
                      </a:r>
                      <a:r>
                        <a:rPr lang="en-US" altLang="ko-KR" sz="1300" dirty="0"/>
                        <a:t>Module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2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데이터 </a:t>
                      </a:r>
                      <a:r>
                        <a:rPr lang="en-US" altLang="ko-KR" sz="1300" dirty="0"/>
                        <a:t>I/O Module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6" name="Picture 8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164" y="1419096"/>
            <a:ext cx="343668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250537"/>
              </p:ext>
            </p:extLst>
          </p:nvPr>
        </p:nvGraphicFramePr>
        <p:xfrm>
          <a:off x="6371795" y="3364230"/>
          <a:ext cx="1560832" cy="742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평가내용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채팅내용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8" name="Picture 2" descr="C:\Users\Admin\Downloads\noun_15531_cc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0"/>
          <a:stretch/>
        </p:blipFill>
        <p:spPr bwMode="auto">
          <a:xfrm>
            <a:off x="6480844" y="4661914"/>
            <a:ext cx="2520686" cy="145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705230" y="6120008"/>
            <a:ext cx="27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WebServer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DB &gt;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" name="Picture 8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54097">
            <a:off x="2721856" y="3205480"/>
            <a:ext cx="4079535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9313">
            <a:off x="2521048" y="3241702"/>
            <a:ext cx="4888933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123179"/>
              </p:ext>
            </p:extLst>
          </p:nvPr>
        </p:nvGraphicFramePr>
        <p:xfrm>
          <a:off x="4068897" y="1198116"/>
          <a:ext cx="1479148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1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65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문제작성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232579"/>
              </p:ext>
            </p:extLst>
          </p:nvPr>
        </p:nvGraphicFramePr>
        <p:xfrm>
          <a:off x="4751588" y="2035100"/>
          <a:ext cx="1162134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23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코딩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00207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시스템 모듈 상세 설계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5585" y="1062566"/>
            <a:ext cx="5238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메인페이지</a:t>
            </a:r>
            <a:r>
              <a:rPr lang="en-US" altLang="ko-KR" sz="2400" dirty="0"/>
              <a:t> </a:t>
            </a:r>
            <a:r>
              <a:rPr lang="ko-KR" altLang="en-US" sz="2400" dirty="0"/>
              <a:t>부분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8" name="오른쪽 화살표 2"/>
          <p:cNvSpPr/>
          <p:nvPr/>
        </p:nvSpPr>
        <p:spPr>
          <a:xfrm>
            <a:off x="867670" y="1599315"/>
            <a:ext cx="440662" cy="291127"/>
          </a:xfrm>
          <a:prstGeom prst="rightArrow">
            <a:avLst>
              <a:gd name="adj1" fmla="val 50000"/>
              <a:gd name="adj2" fmla="val 45134"/>
            </a:avLst>
          </a:prstGeom>
          <a:solidFill>
            <a:schemeClr val="tx1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66960" y="15426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흐름도</a:t>
            </a:r>
          </a:p>
        </p:txBody>
      </p:sp>
      <p:pic>
        <p:nvPicPr>
          <p:cNvPr id="3" name="Picture 2" descr="C:\Users\치훈\Desktop\졸업작품\설계발표\메인페이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404" y="1942716"/>
            <a:ext cx="6499225" cy="444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31028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시스템 모듈 상세 설계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5585" y="1062566"/>
            <a:ext cx="5238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면접화면</a:t>
            </a:r>
            <a:r>
              <a:rPr lang="en-US" altLang="ko-KR" sz="2400" dirty="0"/>
              <a:t> </a:t>
            </a:r>
            <a:r>
              <a:rPr lang="ko-KR" altLang="en-US" sz="2400" dirty="0"/>
              <a:t>부분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8" name="오른쪽 화살표 2"/>
          <p:cNvSpPr/>
          <p:nvPr/>
        </p:nvSpPr>
        <p:spPr>
          <a:xfrm>
            <a:off x="867670" y="1599315"/>
            <a:ext cx="440662" cy="291127"/>
          </a:xfrm>
          <a:prstGeom prst="rightArrow">
            <a:avLst>
              <a:gd name="adj1" fmla="val 50000"/>
              <a:gd name="adj2" fmla="val 45134"/>
            </a:avLst>
          </a:prstGeom>
          <a:solidFill>
            <a:schemeClr val="tx1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66960" y="15426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흐름도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05" y="2062081"/>
            <a:ext cx="7630590" cy="414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0138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시스템 모듈 상세 설계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8348" y="1236548"/>
            <a:ext cx="5238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면접화면</a:t>
            </a:r>
            <a:r>
              <a:rPr lang="en-US" altLang="ko-KR" sz="3200" dirty="0"/>
              <a:t> </a:t>
            </a:r>
            <a:r>
              <a:rPr lang="ko-KR" altLang="en-US" sz="3200" dirty="0"/>
              <a:t>부분</a:t>
            </a:r>
            <a:endParaRPr lang="en-US" altLang="ko-KR" sz="3200" dirty="0"/>
          </a:p>
          <a:p>
            <a:endParaRPr lang="ko-KR" altLang="en-US" dirty="0"/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3930" y="2170996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기능</a:t>
            </a: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화상면접 시스템을 통해 서로 다른 장소에 있는 사용자들끼리 연결하여 면접을 진행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캔버스 기능을 이용하여 사진 파일 첨부 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타이머 기능을 이용하여 면접 시간 설정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기술 면접 시 컴파일러 및 화면 공유 기능 사용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178552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시스템 모듈 상세 설계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0596" y="1199222"/>
            <a:ext cx="5238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면접화면</a:t>
            </a:r>
            <a:r>
              <a:rPr lang="en-US" altLang="ko-KR" sz="3200" dirty="0"/>
              <a:t> </a:t>
            </a:r>
            <a:r>
              <a:rPr lang="ko-KR" altLang="en-US" sz="3200" dirty="0"/>
              <a:t>부분</a:t>
            </a:r>
            <a:endParaRPr lang="en-US" altLang="ko-KR" sz="3200" dirty="0"/>
          </a:p>
          <a:p>
            <a:endParaRPr lang="ko-KR" altLang="en-US" dirty="0"/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0905" y="2178448"/>
            <a:ext cx="8208912" cy="3514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다루는 정보</a:t>
            </a: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방 개설 상태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사용자 연결 상태</a:t>
            </a:r>
            <a:endParaRPr lang="en-US" altLang="ko-KR" sz="2400" b="1" dirty="0">
              <a:latin typeface="맑은 고딕" pitchFamily="50" charset="-127"/>
            </a:endParaRPr>
          </a:p>
          <a:p>
            <a:pPr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>
                <a:latin typeface="맑은 고딕" pitchFamily="50" charset="-127"/>
              </a:rPr>
              <a:t>3) </a:t>
            </a:r>
            <a:r>
              <a:rPr lang="ko-KR" altLang="en-US" sz="2400" b="1" dirty="0">
                <a:latin typeface="맑은 고딕" pitchFamily="50" charset="-127"/>
              </a:rPr>
              <a:t>출력</a:t>
            </a:r>
            <a:endParaRPr lang="en-US" altLang="ko-KR" sz="2400" b="1" dirty="0">
              <a:latin typeface="맑은 고딕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컴파일러 작성 코드 내용 </a:t>
            </a:r>
            <a:endParaRPr lang="en-US" altLang="ko-KR" sz="2400" b="1" dirty="0">
              <a:latin typeface="맑은 고딕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면접 평가 내용</a:t>
            </a:r>
            <a:endParaRPr lang="en-US" altLang="ko-KR" sz="2400" b="1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51701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시스템 모듈 상세 설계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8348" y="1236548"/>
            <a:ext cx="5238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면접화면</a:t>
            </a:r>
            <a:r>
              <a:rPr lang="en-US" altLang="ko-KR" sz="3200" dirty="0"/>
              <a:t> </a:t>
            </a:r>
            <a:r>
              <a:rPr lang="ko-KR" altLang="en-US" sz="3200" dirty="0"/>
              <a:t>부분</a:t>
            </a:r>
            <a:endParaRPr lang="en-US" altLang="ko-KR" sz="3200" dirty="0"/>
          </a:p>
          <a:p>
            <a:endParaRPr lang="ko-KR" altLang="en-US" dirty="0"/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3930" y="2170996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4)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타이머함수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형 식 </a:t>
            </a:r>
            <a:r>
              <a:rPr lang="en-US" altLang="ko-KR" sz="2400" b="1" dirty="0">
                <a:latin typeface="맑은 고딕" pitchFamily="50" charset="-127"/>
              </a:rPr>
              <a:t>: </a:t>
            </a:r>
            <a:r>
              <a:rPr lang="en-US" altLang="ko-KR" sz="2400" b="1" dirty="0" err="1">
                <a:latin typeface="맑은 고딕" pitchFamily="50" charset="-127"/>
              </a:rPr>
              <a:t>int</a:t>
            </a:r>
            <a:r>
              <a:rPr lang="en-US" altLang="ko-KR" sz="2400" b="1" dirty="0">
                <a:latin typeface="맑은 고딕" pitchFamily="50" charset="-127"/>
              </a:rPr>
              <a:t> </a:t>
            </a:r>
            <a:r>
              <a:rPr lang="en-US" altLang="ko-KR" sz="2400" b="1" dirty="0" err="1">
                <a:latin typeface="맑은 고딕" pitchFamily="50" charset="-127"/>
              </a:rPr>
              <a:t>Showtimer</a:t>
            </a:r>
            <a:r>
              <a:rPr lang="en-US" altLang="ko-KR" sz="2400" b="1" dirty="0">
                <a:latin typeface="맑은 고딕" pitchFamily="50" charset="-127"/>
              </a:rPr>
              <a:t>(</a:t>
            </a:r>
            <a:r>
              <a:rPr lang="en-US" altLang="ko-KR" sz="2400" b="1" dirty="0" err="1">
                <a:latin typeface="맑은 고딕" pitchFamily="50" charset="-127"/>
              </a:rPr>
              <a:t>int</a:t>
            </a:r>
            <a:r>
              <a:rPr lang="en-US" altLang="ko-KR" sz="2400" b="1" dirty="0">
                <a:latin typeface="맑은 고딕" pitchFamily="50" charset="-127"/>
              </a:rPr>
              <a:t> </a:t>
            </a:r>
            <a:r>
              <a:rPr lang="en-US" altLang="ko-KR" sz="2400" b="1" dirty="0" err="1">
                <a:latin typeface="맑은 고딕" pitchFamily="50" charset="-127"/>
              </a:rPr>
              <a:t>Gtime</a:t>
            </a:r>
            <a:r>
              <a:rPr lang="en-US" altLang="ko-KR" sz="2400" b="1" dirty="0">
                <a:latin typeface="맑은 고딕" pitchFamily="50" charset="-127"/>
              </a:rPr>
              <a:t>)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err="1">
                <a:latin typeface="맑은 고딕" pitchFamily="50" charset="-127"/>
              </a:rPr>
              <a:t>리턴값</a:t>
            </a:r>
            <a:r>
              <a:rPr lang="ko-KR" altLang="en-US" sz="2400" b="1" dirty="0">
                <a:latin typeface="맑은 고딕" pitchFamily="50" charset="-127"/>
              </a:rPr>
              <a:t> </a:t>
            </a:r>
            <a:r>
              <a:rPr lang="en-US" altLang="ko-KR" sz="2400" b="1" dirty="0">
                <a:latin typeface="맑은 고딕" pitchFamily="50" charset="-127"/>
              </a:rPr>
              <a:t>: </a:t>
            </a:r>
            <a:r>
              <a:rPr lang="en-US" altLang="ko-KR" sz="2400" b="1" dirty="0" err="1">
                <a:latin typeface="맑은 고딕" pitchFamily="50" charset="-127"/>
              </a:rPr>
              <a:t>int</a:t>
            </a: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설 명 </a:t>
            </a:r>
            <a:r>
              <a:rPr lang="en-US" altLang="ko-KR" sz="2400" b="1" dirty="0">
                <a:latin typeface="맑은 고딕" pitchFamily="50" charset="-127"/>
              </a:rPr>
              <a:t>: </a:t>
            </a:r>
            <a:r>
              <a:rPr lang="ko-KR" altLang="en-US" sz="2400" b="1" dirty="0">
                <a:latin typeface="맑은 고딕" pitchFamily="50" charset="-127"/>
              </a:rPr>
              <a:t>사용자가 설정한 시간을 가져와서 원하는 시간을 초로 변환</a:t>
            </a: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예 시 </a:t>
            </a:r>
            <a:r>
              <a:rPr lang="en-US" altLang="ko-KR" sz="2400" b="1" dirty="0">
                <a:latin typeface="맑은 고딕" pitchFamily="50" charset="-127"/>
              </a:rPr>
              <a:t>: </a:t>
            </a:r>
            <a:r>
              <a:rPr lang="en-US" altLang="ko-KR" sz="2400" b="1" dirty="0" err="1">
                <a:latin typeface="맑은 고딕" pitchFamily="50" charset="-127"/>
              </a:rPr>
              <a:t>Showtimer</a:t>
            </a:r>
            <a:r>
              <a:rPr lang="en-US" altLang="ko-KR" sz="2400" b="1" dirty="0">
                <a:latin typeface="맑은 고딕" pitchFamily="50" charset="-127"/>
              </a:rPr>
              <a:t>(</a:t>
            </a:r>
            <a:r>
              <a:rPr lang="en-US" altLang="ko-KR" sz="2400" b="1" dirty="0" err="1">
                <a:latin typeface="맑은 고딕" pitchFamily="50" charset="-127"/>
              </a:rPr>
              <a:t>Gtime</a:t>
            </a:r>
            <a:r>
              <a:rPr lang="en-US" altLang="ko-KR" sz="2400" b="1" dirty="0">
                <a:latin typeface="맑은 고딕" pitchFamily="50" charset="-127"/>
              </a:rPr>
              <a:t>)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73353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시스템 모듈 상세 설계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8348" y="1236548"/>
            <a:ext cx="5238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면접화면</a:t>
            </a:r>
            <a:r>
              <a:rPr lang="en-US" altLang="ko-KR" sz="3200" dirty="0"/>
              <a:t> </a:t>
            </a:r>
            <a:r>
              <a:rPr lang="ko-KR" altLang="en-US" sz="3200" dirty="0"/>
              <a:t>부분</a:t>
            </a:r>
            <a:endParaRPr lang="en-US" altLang="ko-KR" sz="3200" dirty="0"/>
          </a:p>
          <a:p>
            <a:endParaRPr lang="ko-KR" altLang="en-US" dirty="0"/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3930" y="2170996"/>
            <a:ext cx="8208912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>
                <a:latin typeface="맑은 고딕" pitchFamily="50" charset="-127"/>
              </a:rPr>
              <a:t>4) </a:t>
            </a:r>
            <a:r>
              <a:rPr lang="ko-KR" altLang="en-US" sz="2400" b="1" dirty="0">
                <a:latin typeface="맑은 고딕" pitchFamily="50" charset="-127"/>
              </a:rPr>
              <a:t>캔버스기능 함수</a:t>
            </a: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형 식 </a:t>
            </a:r>
            <a:r>
              <a:rPr lang="en-US" altLang="ko-KR" sz="2400" b="1" dirty="0">
                <a:latin typeface="맑은 고딕" pitchFamily="50" charset="-127"/>
              </a:rPr>
              <a:t>: void </a:t>
            </a:r>
            <a:r>
              <a:rPr lang="en-US" altLang="ko-KR" sz="2400" b="1" dirty="0" err="1">
                <a:latin typeface="맑은 고딕" pitchFamily="50" charset="-127"/>
              </a:rPr>
              <a:t>loadimg</a:t>
            </a:r>
            <a:r>
              <a:rPr lang="en-US" altLang="ko-KR" sz="2400" b="1" dirty="0">
                <a:latin typeface="맑은 고딕" pitchFamily="50" charset="-127"/>
              </a:rPr>
              <a:t>(Image image)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err="1">
                <a:latin typeface="맑은 고딕" pitchFamily="50" charset="-127"/>
              </a:rPr>
              <a:t>리턴값</a:t>
            </a:r>
            <a:r>
              <a:rPr lang="ko-KR" altLang="en-US" sz="2400" b="1" dirty="0">
                <a:latin typeface="맑은 고딕" pitchFamily="50" charset="-127"/>
              </a:rPr>
              <a:t> </a:t>
            </a:r>
            <a:r>
              <a:rPr lang="en-US" altLang="ko-KR" sz="2400" b="1" dirty="0">
                <a:latin typeface="맑은 고딕" pitchFamily="50" charset="-127"/>
              </a:rPr>
              <a:t>: void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설 명 </a:t>
            </a:r>
            <a:r>
              <a:rPr lang="en-US" altLang="ko-KR" sz="2400" b="1" dirty="0">
                <a:latin typeface="맑은 고딕" pitchFamily="50" charset="-127"/>
              </a:rPr>
              <a:t>: </a:t>
            </a:r>
            <a:r>
              <a:rPr lang="ko-KR" altLang="en-US" sz="2400" b="1" dirty="0">
                <a:latin typeface="맑은 고딕" pitchFamily="50" charset="-127"/>
              </a:rPr>
              <a:t>원하는 이미지파일을 가져와서 캔버스 부분에 출력</a:t>
            </a: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예 시 </a:t>
            </a:r>
            <a:r>
              <a:rPr lang="en-US" altLang="ko-KR" sz="2400" b="1" dirty="0">
                <a:latin typeface="맑은 고딕" pitchFamily="50" charset="-127"/>
              </a:rPr>
              <a:t>: </a:t>
            </a:r>
            <a:r>
              <a:rPr lang="en-US" altLang="ko-KR" sz="2400" b="1" dirty="0" err="1">
                <a:latin typeface="맑은 고딕" pitchFamily="50" charset="-127"/>
              </a:rPr>
              <a:t>loadimg</a:t>
            </a:r>
            <a:r>
              <a:rPr lang="en-US" altLang="ko-KR" sz="2400" b="1" dirty="0">
                <a:latin typeface="맑은 고딕" pitchFamily="50" charset="-127"/>
              </a:rPr>
              <a:t>(image)</a:t>
            </a: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976904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00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종합설계 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9593" y="1151846"/>
            <a:ext cx="42022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함초롬바탕" pitchFamily="18" charset="-127"/>
              </a:rPr>
              <a:t>1</a:t>
            </a:r>
            <a:r>
              <a:rPr kumimoji="1" lang="ko-KR" altLang="en-US" sz="25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함초롬바탕" pitchFamily="18" charset="-127"/>
              </a:rPr>
              <a:t>차 발표에서의 지적 사항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1112" y="3360343"/>
            <a:ext cx="42373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ko-KR" altLang="en-US" sz="25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함초롬바탕" pitchFamily="18" charset="-127"/>
              </a:rPr>
              <a:t>지적 사항에 대한 답변</a:t>
            </a:r>
            <a:endParaRPr lang="ko-KR" altLang="en-US" sz="25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8240" y="1752600"/>
            <a:ext cx="6324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실시간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coding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화면 추가필요</a:t>
            </a:r>
          </a:p>
          <a:p>
            <a:pPr lvl="0" fontAlgn="base"/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기존 시스템과의 차별성을 명확히 할 것</a:t>
            </a:r>
          </a:p>
          <a:p>
            <a:pPr lvl="0" fontAlgn="base"/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기능이 너무 단순함</a:t>
            </a:r>
          </a:p>
          <a:p>
            <a:pPr lvl="0" fontAlgn="base"/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단순화상 지원이 아닌 추가기능 구현 필요</a:t>
            </a:r>
          </a:p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58240" y="4010025"/>
            <a:ext cx="76514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1.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면접 진행 시 웹 컴파일러를 추가하여 실시간 </a:t>
            </a:r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coding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화면 제공</a:t>
            </a:r>
          </a:p>
          <a:p>
            <a:pPr fontAlgn="base"/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2.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화상채팅 </a:t>
            </a:r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Skype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등은 화상 채팅이 중심이며 여러 기능을 지원하지</a:t>
            </a:r>
            <a:endParaRPr lang="en-US" altLang="ko-KR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fontAlgn="base"/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않는다</a:t>
            </a:r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하지만 이 </a:t>
            </a:r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S/W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는 화상 채팅기능과 캔버스 기능 및 웹 컴파일러</a:t>
            </a:r>
            <a:endParaRPr lang="en-US" altLang="ko-KR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fontAlgn="base"/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등 여러 기술을</a:t>
            </a:r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지원한다</a:t>
            </a:r>
          </a:p>
          <a:p>
            <a:pPr fontAlgn="base"/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3.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소프트웨어 기술면접을 위한 웹 컴파일러 연동과 면접관 문제 추가기능</a:t>
            </a:r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</a:p>
          <a:p>
            <a:pPr fontAlgn="base"/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자소서 및 자료 등 첨삭을 위한</a:t>
            </a:r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캔버스 기능추가</a:t>
            </a:r>
          </a:p>
          <a:p>
            <a:pPr fontAlgn="base"/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4.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단순화상 지원이 아니라 화면공유 및 </a:t>
            </a:r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coding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화면 등 여러 기능 추가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985956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시스템 모듈 상세 설계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8348" y="1236548"/>
            <a:ext cx="5238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면접화면</a:t>
            </a:r>
            <a:r>
              <a:rPr lang="en-US" altLang="ko-KR" sz="3200" dirty="0"/>
              <a:t> </a:t>
            </a:r>
            <a:r>
              <a:rPr lang="ko-KR" altLang="en-US" sz="3200" dirty="0"/>
              <a:t>부분</a:t>
            </a:r>
            <a:endParaRPr lang="en-US" altLang="ko-KR" sz="3200" dirty="0"/>
          </a:p>
          <a:p>
            <a:endParaRPr lang="ko-KR" altLang="en-US" dirty="0"/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3930" y="2170996"/>
            <a:ext cx="8208912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>
                <a:latin typeface="맑은 고딕" pitchFamily="50" charset="-127"/>
              </a:rPr>
              <a:t>4) </a:t>
            </a:r>
            <a:r>
              <a:rPr lang="ko-KR" altLang="en-US" sz="2400" b="1" dirty="0">
                <a:latin typeface="맑은 고딕" pitchFamily="50" charset="-127"/>
              </a:rPr>
              <a:t>화면공유기능 함수</a:t>
            </a: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형 식 </a:t>
            </a:r>
            <a:r>
              <a:rPr lang="en-US" altLang="ko-KR" sz="2400" b="1" dirty="0">
                <a:latin typeface="맑은 고딕" pitchFamily="50" charset="-127"/>
              </a:rPr>
              <a:t>: void </a:t>
            </a:r>
            <a:r>
              <a:rPr lang="en-US" altLang="ko-KR" sz="2400" b="1" dirty="0" err="1">
                <a:latin typeface="맑은 고딕" pitchFamily="50" charset="-127"/>
              </a:rPr>
              <a:t>Userscreen</a:t>
            </a:r>
            <a:r>
              <a:rPr lang="en-US" altLang="ko-KR" sz="2400" b="1" dirty="0">
                <a:latin typeface="맑은 고딕" pitchFamily="50" charset="-127"/>
              </a:rPr>
              <a:t>(</a:t>
            </a:r>
            <a:r>
              <a:rPr lang="en-US" altLang="ko-KR" sz="2400" b="1" dirty="0" err="1">
                <a:latin typeface="맑은 고딕" pitchFamily="50" charset="-127"/>
              </a:rPr>
              <a:t>int</a:t>
            </a:r>
            <a:r>
              <a:rPr lang="en-US" altLang="ko-KR" sz="2400" b="1" dirty="0">
                <a:latin typeface="맑은 고딕" pitchFamily="50" charset="-127"/>
              </a:rPr>
              <a:t> width, </a:t>
            </a:r>
            <a:r>
              <a:rPr lang="en-US" altLang="ko-KR" sz="2400" b="1" dirty="0" err="1">
                <a:latin typeface="맑은 고딕" pitchFamily="50" charset="-127"/>
              </a:rPr>
              <a:t>int</a:t>
            </a:r>
            <a:r>
              <a:rPr lang="en-US" altLang="ko-KR" sz="2400" b="1" dirty="0">
                <a:latin typeface="맑은 고딕" pitchFamily="50" charset="-127"/>
              </a:rPr>
              <a:t> height)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err="1">
                <a:latin typeface="맑은 고딕" pitchFamily="50" charset="-127"/>
              </a:rPr>
              <a:t>리턴값</a:t>
            </a:r>
            <a:r>
              <a:rPr lang="ko-KR" altLang="en-US" sz="2400" b="1" dirty="0">
                <a:latin typeface="맑은 고딕" pitchFamily="50" charset="-127"/>
              </a:rPr>
              <a:t> </a:t>
            </a:r>
            <a:r>
              <a:rPr lang="en-US" altLang="ko-KR" sz="2400" b="1" dirty="0">
                <a:latin typeface="맑은 고딕" pitchFamily="50" charset="-127"/>
              </a:rPr>
              <a:t>: void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설 명 </a:t>
            </a:r>
            <a:r>
              <a:rPr lang="en-US" altLang="ko-KR" sz="2400" b="1" dirty="0">
                <a:latin typeface="맑은 고딕" pitchFamily="50" charset="-127"/>
              </a:rPr>
              <a:t>: </a:t>
            </a:r>
            <a:r>
              <a:rPr lang="ko-KR" altLang="en-US" sz="2400" b="1" dirty="0">
                <a:latin typeface="맑은 고딕" pitchFamily="50" charset="-127"/>
              </a:rPr>
              <a:t>기술면접 시 컴파일러 화면을 면접관의 화면공유 부분 크기에 맞춰 출력</a:t>
            </a: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예 시 </a:t>
            </a:r>
            <a:r>
              <a:rPr lang="en-US" altLang="ko-KR" sz="2400" b="1" dirty="0">
                <a:latin typeface="맑은 고딕" pitchFamily="50" charset="-127"/>
              </a:rPr>
              <a:t>:</a:t>
            </a:r>
            <a:r>
              <a:rPr lang="en-US" altLang="ko-KR" sz="2400" b="1" dirty="0" err="1">
                <a:latin typeface="맑은 고딕" pitchFamily="50" charset="-127"/>
              </a:rPr>
              <a:t>Userscreen</a:t>
            </a:r>
            <a:r>
              <a:rPr lang="en-US" altLang="ko-KR" sz="2400" b="1" dirty="0">
                <a:latin typeface="맑은 고딕" pitchFamily="50" charset="-127"/>
              </a:rPr>
              <a:t>(width, height)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969234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3"/>
            <a:ext cx="8640960" cy="629064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시스템 모듈 상세 설계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8348" y="1236548"/>
            <a:ext cx="5238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화상 통신부분</a:t>
            </a:r>
            <a:endParaRPr lang="en-US" altLang="ko-KR" sz="3200" dirty="0"/>
          </a:p>
          <a:p>
            <a:endParaRPr lang="ko-KR" altLang="en-US" dirty="0"/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3930" y="2170996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>
                <a:latin typeface="맑은 고딕" pitchFamily="50" charset="-127"/>
              </a:rPr>
              <a:t>4) </a:t>
            </a:r>
            <a:r>
              <a:rPr lang="ko-KR" altLang="en-US" sz="2400" b="1" dirty="0">
                <a:latin typeface="맑은 고딕" pitchFamily="50" charset="-127"/>
              </a:rPr>
              <a:t>화상 기능 함수</a:t>
            </a: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형 식 </a:t>
            </a:r>
            <a:r>
              <a:rPr lang="en-US" altLang="ko-KR" sz="2400" b="1" dirty="0">
                <a:latin typeface="맑은 고딕" pitchFamily="50" charset="-127"/>
              </a:rPr>
              <a:t>:  </a:t>
            </a:r>
            <a:r>
              <a:rPr lang="en-US" altLang="ko-KR" sz="2400" b="1" dirty="0" err="1">
                <a:latin typeface="맑은 고딕" pitchFamily="50" charset="-127"/>
              </a:rPr>
              <a:t>navigator.getUserMedia</a:t>
            </a:r>
            <a:r>
              <a:rPr lang="en-US" altLang="ko-KR" sz="2400" b="1" dirty="0">
                <a:latin typeface="맑은 고딕" pitchFamily="50" charset="-127"/>
              </a:rPr>
              <a:t>(</a:t>
            </a:r>
            <a:r>
              <a:rPr lang="en-US" altLang="ko-KR" sz="2400" b="1" dirty="0" err="1">
                <a:latin typeface="맑은 고딕" pitchFamily="50" charset="-127"/>
              </a:rPr>
              <a:t>constraints,success</a:t>
            </a:r>
            <a:r>
              <a:rPr lang="en-US" altLang="ko-KR" sz="2400" b="1" dirty="0">
                <a:latin typeface="맑은 고딕" pitchFamily="50" charset="-127"/>
              </a:rPr>
              <a:t> </a:t>
            </a:r>
            <a:r>
              <a:rPr lang="en-US" altLang="ko-KR" sz="2400" b="1" dirty="0" err="1">
                <a:latin typeface="맑은 고딕" pitchFamily="50" charset="-127"/>
              </a:rPr>
              <a:t>handle,error</a:t>
            </a:r>
            <a:r>
              <a:rPr lang="en-US" altLang="ko-KR" sz="2400" b="1" dirty="0">
                <a:latin typeface="맑은 고딕" pitchFamily="50" charset="-127"/>
              </a:rPr>
              <a:t> handle)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err="1">
                <a:latin typeface="맑은 고딕" pitchFamily="50" charset="-127"/>
              </a:rPr>
              <a:t>리턴값</a:t>
            </a:r>
            <a:r>
              <a:rPr lang="ko-KR" altLang="en-US" sz="2400" b="1" dirty="0">
                <a:latin typeface="맑은 고딕" pitchFamily="50" charset="-127"/>
              </a:rPr>
              <a:t> </a:t>
            </a:r>
            <a:r>
              <a:rPr lang="en-US" altLang="ko-KR" sz="2400" b="1" dirty="0">
                <a:latin typeface="맑은 고딕" pitchFamily="50" charset="-127"/>
              </a:rPr>
              <a:t>: x 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설 명 </a:t>
            </a:r>
            <a:r>
              <a:rPr lang="en-US" altLang="ko-KR" sz="2400" b="1" dirty="0">
                <a:latin typeface="맑은 고딕" pitchFamily="50" charset="-127"/>
              </a:rPr>
              <a:t>: </a:t>
            </a:r>
            <a:r>
              <a:rPr lang="ko-KR" altLang="en-US" sz="2400" b="1" dirty="0">
                <a:latin typeface="맑은 고딕" pitchFamily="50" charset="-127"/>
              </a:rPr>
              <a:t>오디오 및 비디오 </a:t>
            </a:r>
            <a:r>
              <a:rPr lang="ko-KR" altLang="en-US" sz="2400" b="1" dirty="0" err="1">
                <a:latin typeface="맑은 고딕" pitchFamily="50" charset="-127"/>
              </a:rPr>
              <a:t>스트림</a:t>
            </a:r>
            <a:r>
              <a:rPr lang="ko-KR" altLang="en-US" sz="2400" b="1" dirty="0">
                <a:latin typeface="맑은 고딕" pitchFamily="50" charset="-127"/>
              </a:rPr>
              <a:t> 제어</a:t>
            </a: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예 시 </a:t>
            </a:r>
            <a:r>
              <a:rPr lang="en-US" altLang="ko-KR" sz="2400" b="1" dirty="0">
                <a:latin typeface="맑은 고딕" pitchFamily="50" charset="-127"/>
              </a:rPr>
              <a:t>: </a:t>
            </a:r>
            <a:r>
              <a:rPr lang="en-US" altLang="ko-KR" sz="2400" b="1" dirty="0" err="1">
                <a:latin typeface="맑은 고딕" pitchFamily="50" charset="-127"/>
              </a:rPr>
              <a:t>navigator.getUserMedia</a:t>
            </a:r>
            <a:r>
              <a:rPr lang="en-US" altLang="ko-KR" sz="2400" b="1" dirty="0">
                <a:latin typeface="맑은 고딕" pitchFamily="50" charset="-127"/>
              </a:rPr>
              <a:t>({</a:t>
            </a:r>
            <a:r>
              <a:rPr lang="en-US" altLang="ko-KR" sz="2400" b="1" dirty="0" err="1">
                <a:latin typeface="맑은 고딕" pitchFamily="50" charset="-127"/>
              </a:rPr>
              <a:t>audio:true</a:t>
            </a:r>
            <a:r>
              <a:rPr lang="en-US" altLang="ko-KR" sz="2400" b="1" dirty="0">
                <a:latin typeface="맑은 고딕" pitchFamily="50" charset="-127"/>
              </a:rPr>
              <a:t>, </a:t>
            </a:r>
            <a:r>
              <a:rPr lang="en-US" altLang="ko-KR" sz="2400" b="1" dirty="0" err="1">
                <a:latin typeface="맑은 고딕" pitchFamily="50" charset="-127"/>
              </a:rPr>
              <a:t>video:true</a:t>
            </a:r>
            <a:r>
              <a:rPr lang="en-US" altLang="ko-KR" sz="2400" b="1" dirty="0">
                <a:latin typeface="맑은 고딕" pitchFamily="50" charset="-127"/>
              </a:rPr>
              <a:t>}, </a:t>
            </a:r>
            <a:r>
              <a:rPr lang="en-US" altLang="ko-KR" sz="2400" b="1" dirty="0" err="1">
                <a:latin typeface="맑은 고딕" pitchFamily="50" charset="-127"/>
              </a:rPr>
              <a:t>gotStream</a:t>
            </a:r>
            <a:r>
              <a:rPr lang="en-US" altLang="ko-KR" sz="2400" b="1" dirty="0">
                <a:latin typeface="맑은 고딕" pitchFamily="50" charset="-127"/>
              </a:rPr>
              <a:t>, function(err) {console(err);})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50378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시스템 모듈 상세 설계</a:t>
            </a:r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3930" y="2170996"/>
            <a:ext cx="8208912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>
                <a:latin typeface="맑은 고딕" pitchFamily="50" charset="-127"/>
              </a:rPr>
              <a:t>4)  P2P </a:t>
            </a:r>
            <a:r>
              <a:rPr lang="ko-KR" altLang="en-US" sz="2400" b="1" dirty="0">
                <a:latin typeface="맑은 고딕" pitchFamily="50" charset="-127"/>
              </a:rPr>
              <a:t>연결 함수</a:t>
            </a: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형 식 </a:t>
            </a:r>
            <a:r>
              <a:rPr lang="en-US" altLang="ko-KR" sz="2400" b="1" dirty="0">
                <a:latin typeface="맑은 고딕" pitchFamily="50" charset="-127"/>
              </a:rPr>
              <a:t>:  new </a:t>
            </a:r>
            <a:r>
              <a:rPr lang="en-US" altLang="ko-KR" sz="2400" b="1" dirty="0" err="1">
                <a:latin typeface="맑은 고딕" pitchFamily="50" charset="-127"/>
              </a:rPr>
              <a:t>RTCPeerConnection</a:t>
            </a:r>
            <a:r>
              <a:rPr lang="en-US" altLang="ko-KR" sz="2400" b="1" dirty="0">
                <a:latin typeface="맑은 고딕" pitchFamily="50" charset="-127"/>
              </a:rPr>
              <a:t>(servers);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err="1">
                <a:latin typeface="맑은 고딕" pitchFamily="50" charset="-127"/>
              </a:rPr>
              <a:t>리턴값</a:t>
            </a:r>
            <a:r>
              <a:rPr lang="ko-KR" altLang="en-US" sz="2400" b="1" dirty="0">
                <a:latin typeface="맑은 고딕" pitchFamily="50" charset="-127"/>
              </a:rPr>
              <a:t> </a:t>
            </a:r>
            <a:r>
              <a:rPr lang="en-US" altLang="ko-KR" sz="2400" b="1" dirty="0">
                <a:latin typeface="맑은 고딕" pitchFamily="50" charset="-127"/>
              </a:rPr>
              <a:t>: servers 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설 명 </a:t>
            </a:r>
            <a:r>
              <a:rPr lang="en-US" altLang="ko-KR" sz="2400" b="1" dirty="0">
                <a:latin typeface="맑은 고딕" pitchFamily="50" charset="-127"/>
              </a:rPr>
              <a:t>: Peer </a:t>
            </a:r>
            <a:r>
              <a:rPr lang="ko-KR" altLang="en-US" sz="2400" b="1" dirty="0">
                <a:latin typeface="맑은 고딕" pitchFamily="50" charset="-127"/>
              </a:rPr>
              <a:t>간에 스트림</a:t>
            </a:r>
            <a:r>
              <a:rPr lang="en-US" altLang="ko-KR" sz="2400" b="1" dirty="0">
                <a:latin typeface="맑은 고딕" pitchFamily="50" charset="-127"/>
              </a:rPr>
              <a:t>(</a:t>
            </a:r>
            <a:r>
              <a:rPr lang="ko-KR" altLang="en-US" sz="2400" b="1" dirty="0">
                <a:latin typeface="맑은 고딕" pitchFamily="50" charset="-127"/>
              </a:rPr>
              <a:t>영상</a:t>
            </a:r>
            <a:r>
              <a:rPr lang="en-US" altLang="ko-KR" sz="2400" b="1" dirty="0">
                <a:latin typeface="맑은 고딕" pitchFamily="50" charset="-127"/>
              </a:rPr>
              <a:t>,</a:t>
            </a:r>
            <a:r>
              <a:rPr lang="ko-KR" altLang="en-US" sz="2400" b="1" dirty="0">
                <a:latin typeface="맑은 고딕" pitchFamily="50" charset="-127"/>
              </a:rPr>
              <a:t>음성</a:t>
            </a:r>
            <a:r>
              <a:rPr lang="en-US" altLang="ko-KR" sz="2400" b="1" dirty="0">
                <a:latin typeface="맑은 고딕" pitchFamily="50" charset="-127"/>
              </a:rPr>
              <a:t>)</a:t>
            </a:r>
            <a:r>
              <a:rPr lang="ko-KR" altLang="en-US" sz="2400" b="1" dirty="0">
                <a:latin typeface="맑은 고딕" pitchFamily="50" charset="-127"/>
              </a:rPr>
              <a:t>을 안정적이고 최적화된 환경으로 동작 할 수 있도록 지원</a:t>
            </a: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예 시 </a:t>
            </a:r>
            <a:r>
              <a:rPr lang="en-US" altLang="ko-KR" sz="2400" b="1" dirty="0">
                <a:latin typeface="맑은 고딕" pitchFamily="50" charset="-127"/>
              </a:rPr>
              <a:t>: pc1 = new </a:t>
            </a:r>
            <a:r>
              <a:rPr lang="en-US" altLang="ko-KR" sz="2400" b="1" dirty="0" err="1">
                <a:latin typeface="맑은 고딕" pitchFamily="50" charset="-127"/>
              </a:rPr>
              <a:t>RTCPeerConnection</a:t>
            </a:r>
            <a:r>
              <a:rPr lang="en-US" altLang="ko-KR" sz="2400" b="1" dirty="0">
                <a:latin typeface="맑은 고딕" pitchFamily="50" charset="-127"/>
              </a:rPr>
              <a:t>(servers);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8348" y="1236548"/>
            <a:ext cx="5238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화상 통신부분</a:t>
            </a:r>
            <a:endParaRPr lang="en-US" altLang="ko-KR" sz="3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25223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ko-KR" altLang="en-US" sz="140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ko-KR" altLang="en-US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40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  <a:p>
            <a:endParaRPr lang="ko-KR" altLang="en-US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시스템 모듈 상세 설계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98616" y="1057386"/>
            <a:ext cx="5238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prstClr val="black"/>
                </a:solidFill>
              </a:rPr>
              <a:t>컴파일러</a:t>
            </a:r>
            <a:r>
              <a:rPr lang="en-US" altLang="ko-KR" sz="2400" dirty="0">
                <a:solidFill>
                  <a:prstClr val="black"/>
                </a:solidFill>
              </a:rPr>
              <a:t> </a:t>
            </a:r>
            <a:r>
              <a:rPr lang="ko-KR" altLang="en-US" sz="2400" dirty="0">
                <a:solidFill>
                  <a:prstClr val="black"/>
                </a:solidFill>
              </a:rPr>
              <a:t>부분</a:t>
            </a:r>
            <a:endParaRPr lang="en-US" altLang="ko-KR" sz="2400" dirty="0">
              <a:solidFill>
                <a:prstClr val="black"/>
              </a:solidFill>
            </a:endParaRPr>
          </a:p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8" name="오른쪽 화살표 2"/>
          <p:cNvSpPr/>
          <p:nvPr/>
        </p:nvSpPr>
        <p:spPr>
          <a:xfrm>
            <a:off x="4898616" y="1537537"/>
            <a:ext cx="440662" cy="291127"/>
          </a:xfrm>
          <a:prstGeom prst="rightArrow">
            <a:avLst>
              <a:gd name="adj1" fmla="val 50000"/>
              <a:gd name="adj2" fmla="val 45134"/>
            </a:avLst>
          </a:prstGeom>
          <a:solidFill>
            <a:schemeClr val="tx1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kern="0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7906" y="148082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</a:rPr>
              <a:t>흐름도</a:t>
            </a:r>
          </a:p>
        </p:txBody>
      </p:sp>
      <p:pic>
        <p:nvPicPr>
          <p:cNvPr id="1026" name="Picture 2" descr="C:\Users\치훈\Desktop\졸업작품\설계발표\컴파일러 부분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598" y="1966687"/>
            <a:ext cx="4098715" cy="440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치훈\Desktop\졸업작품\설계발표\채점서버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89" y="2394961"/>
            <a:ext cx="4327526" cy="351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42020" y="1328125"/>
            <a:ext cx="27131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prstClr val="black"/>
                </a:solidFill>
              </a:rPr>
              <a:t>채점서버</a:t>
            </a:r>
            <a:r>
              <a:rPr lang="en-US" altLang="ko-KR" sz="2400" dirty="0">
                <a:solidFill>
                  <a:prstClr val="black"/>
                </a:solidFill>
              </a:rPr>
              <a:t> </a:t>
            </a:r>
            <a:r>
              <a:rPr lang="ko-KR" altLang="en-US" sz="2400" dirty="0">
                <a:solidFill>
                  <a:prstClr val="black"/>
                </a:solidFill>
              </a:rPr>
              <a:t>부분</a:t>
            </a:r>
            <a:endParaRPr lang="en-US" altLang="ko-KR" sz="2400" dirty="0">
              <a:solidFill>
                <a:prstClr val="black"/>
              </a:solidFill>
            </a:endParaRPr>
          </a:p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9" name="오른쪽 화살표 2"/>
          <p:cNvSpPr/>
          <p:nvPr/>
        </p:nvSpPr>
        <p:spPr>
          <a:xfrm>
            <a:off x="412189" y="1928171"/>
            <a:ext cx="440662" cy="291127"/>
          </a:xfrm>
          <a:prstGeom prst="rightArrow">
            <a:avLst>
              <a:gd name="adj1" fmla="val 50000"/>
              <a:gd name="adj2" fmla="val 45134"/>
            </a:avLst>
          </a:prstGeom>
          <a:solidFill>
            <a:schemeClr val="tx1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kern="0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1479" y="187146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</a:rPr>
              <a:t>흐름도</a:t>
            </a:r>
          </a:p>
        </p:txBody>
      </p:sp>
    </p:spTree>
    <p:extLst>
      <p:ext uri="{BB962C8B-B14F-4D97-AF65-F5344CB8AC3E}">
        <p14:creationId xmlns:p14="http://schemas.microsoft.com/office/powerpoint/2010/main" val="88156151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ko-KR" altLang="en-US" sz="140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ko-KR" altLang="en-US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40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  <a:p>
            <a:endParaRPr lang="ko-KR" altLang="en-US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시스템 모듈 상세 설계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8348" y="1236548"/>
            <a:ext cx="5238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prstClr val="black"/>
                </a:solidFill>
              </a:rPr>
              <a:t>컴파일러 부분</a:t>
            </a:r>
            <a:endParaRPr lang="en-US" altLang="ko-KR" sz="3200" dirty="0">
              <a:solidFill>
                <a:prstClr val="black"/>
              </a:solidFill>
            </a:endParaRPr>
          </a:p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3930" y="2170996"/>
            <a:ext cx="8208912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AutoNum type="arabicParenR"/>
              <a:tabLst>
                <a:tab pos="7437438" algn="l"/>
              </a:tabLst>
            </a:pPr>
            <a:r>
              <a:rPr lang="ko-KR" altLang="en-US" sz="2400" b="1" dirty="0">
                <a:solidFill>
                  <a:prstClr val="black"/>
                </a:solidFill>
              </a:rPr>
              <a:t>기능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solidFill>
                  <a:prstClr val="black"/>
                </a:solidFill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</a:rPr>
              <a:t>-</a:t>
            </a:r>
            <a:r>
              <a:rPr lang="ko-KR" altLang="en-US" sz="2400" b="1" dirty="0">
                <a:solidFill>
                  <a:prstClr val="black"/>
                </a:solidFill>
              </a:rPr>
              <a:t>브라우저에서 받은 컴파일 결과를 채점 서버로 전송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>
                <a:solidFill>
                  <a:prstClr val="black"/>
                </a:solidFill>
              </a:rPr>
              <a:t> 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>
                <a:solidFill>
                  <a:prstClr val="black"/>
                </a:solidFill>
              </a:rPr>
              <a:t> -</a:t>
            </a:r>
            <a:r>
              <a:rPr lang="ko-KR" altLang="en-US" sz="2400" b="1" dirty="0">
                <a:solidFill>
                  <a:prstClr val="black"/>
                </a:solidFill>
              </a:rPr>
              <a:t>채점서버 내에서 제출된 해당언어에 맞는 컴파일러를 호출해 </a:t>
            </a:r>
            <a:r>
              <a:rPr lang="ko-KR" altLang="en-US" sz="2400" b="1" dirty="0" err="1">
                <a:solidFill>
                  <a:prstClr val="black"/>
                </a:solidFill>
              </a:rPr>
              <a:t>컴파일한다</a:t>
            </a:r>
            <a:r>
              <a:rPr lang="en-US" altLang="ko-KR" sz="2400" b="1" dirty="0">
                <a:solidFill>
                  <a:prstClr val="black"/>
                </a:solidFill>
              </a:rPr>
              <a:t>.</a:t>
            </a:r>
            <a:r>
              <a:rPr lang="ko-KR" altLang="en-US" sz="2400" b="1" dirty="0">
                <a:solidFill>
                  <a:prstClr val="black"/>
                </a:solidFill>
              </a:rPr>
              <a:t> 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>
                <a:solidFill>
                  <a:prstClr val="black"/>
                </a:solidFill>
              </a:rPr>
              <a:t> -</a:t>
            </a:r>
            <a:r>
              <a:rPr lang="ko-KR" altLang="en-US" sz="2400" b="1" dirty="0">
                <a:solidFill>
                  <a:prstClr val="black"/>
                </a:solidFill>
              </a:rPr>
              <a:t>컴파일 완료 후 </a:t>
            </a:r>
            <a:r>
              <a:rPr lang="ko-KR" altLang="en-US" sz="2400" b="1" dirty="0" err="1">
                <a:solidFill>
                  <a:prstClr val="black"/>
                </a:solidFill>
              </a:rPr>
              <a:t>면접자에게</a:t>
            </a:r>
            <a:r>
              <a:rPr lang="ko-KR" altLang="en-US" sz="2400" b="1" dirty="0">
                <a:solidFill>
                  <a:prstClr val="black"/>
                </a:solidFill>
              </a:rPr>
              <a:t> 결과를 출력해준다</a:t>
            </a:r>
            <a:r>
              <a:rPr lang="en-US" altLang="ko-KR" sz="2400" b="1" dirty="0">
                <a:solidFill>
                  <a:prstClr val="black"/>
                </a:solidFill>
              </a:rPr>
              <a:t>.</a:t>
            </a: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endParaRPr lang="ko-KR" alt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8636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ko-KR" altLang="en-US" sz="140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ko-KR" altLang="en-US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40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  <a:p>
            <a:endParaRPr lang="ko-KR" altLang="en-US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시스템 모듈 상세 설계</a:t>
            </a:r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3930" y="2076961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>
                <a:solidFill>
                  <a:prstClr val="black"/>
                </a:solidFill>
              </a:rPr>
              <a:t>2) </a:t>
            </a:r>
            <a:r>
              <a:rPr lang="ko-KR" altLang="en-US" sz="2400" b="1" dirty="0" err="1">
                <a:solidFill>
                  <a:prstClr val="black"/>
                </a:solidFill>
              </a:rPr>
              <a:t>일치여부</a:t>
            </a:r>
            <a:r>
              <a:rPr lang="ko-KR" altLang="en-US" sz="2400" b="1" dirty="0">
                <a:solidFill>
                  <a:prstClr val="black"/>
                </a:solidFill>
              </a:rPr>
              <a:t> 판단함수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solidFill>
                  <a:prstClr val="black"/>
                </a:solidFill>
              </a:rPr>
              <a:t>형 식 </a:t>
            </a:r>
            <a:r>
              <a:rPr lang="en-US" altLang="ko-KR" sz="2400" b="1" dirty="0">
                <a:solidFill>
                  <a:prstClr val="black"/>
                </a:solidFill>
              </a:rPr>
              <a:t>: function </a:t>
            </a:r>
            <a:r>
              <a:rPr lang="en-US" altLang="ko-KR" sz="2400" b="1" dirty="0" err="1">
                <a:solidFill>
                  <a:prstClr val="black"/>
                </a:solidFill>
              </a:rPr>
              <a:t>check_source</a:t>
            </a:r>
            <a:r>
              <a:rPr lang="en-US" altLang="ko-KR" sz="2400" b="1" dirty="0">
                <a:solidFill>
                  <a:prstClr val="black"/>
                </a:solidFill>
              </a:rPr>
              <a:t>($</a:t>
            </a:r>
            <a:r>
              <a:rPr lang="en-US" altLang="ko-KR" sz="2400" b="1" dirty="0" err="1">
                <a:solidFill>
                  <a:prstClr val="black"/>
                </a:solidFill>
              </a:rPr>
              <a:t>pid</a:t>
            </a:r>
            <a:r>
              <a:rPr lang="en-US" altLang="ko-KR" sz="2400" b="1" dirty="0">
                <a:solidFill>
                  <a:prstClr val="black"/>
                </a:solidFill>
              </a:rPr>
              <a:t>)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err="1">
                <a:solidFill>
                  <a:prstClr val="black"/>
                </a:solidFill>
              </a:rPr>
              <a:t>리턴값</a:t>
            </a:r>
            <a:r>
              <a:rPr lang="ko-KR" altLang="en-US" sz="2400" b="1" dirty="0">
                <a:solidFill>
                  <a:prstClr val="black"/>
                </a:solidFill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</a:rPr>
              <a:t>: Boolean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solidFill>
                  <a:prstClr val="black"/>
                </a:solidFill>
              </a:rPr>
              <a:t>설 명 </a:t>
            </a:r>
            <a:r>
              <a:rPr lang="en-US" altLang="ko-KR" sz="2400" b="1" dirty="0">
                <a:solidFill>
                  <a:prstClr val="black"/>
                </a:solidFill>
              </a:rPr>
              <a:t>: </a:t>
            </a:r>
            <a:r>
              <a:rPr lang="ko-KR" altLang="en-US" sz="2400" b="1" dirty="0">
                <a:solidFill>
                  <a:prstClr val="black"/>
                </a:solidFill>
              </a:rPr>
              <a:t>컴파일러를 통해 제출된 소스의 실행결과와 채점서버상의 샘플</a:t>
            </a:r>
            <a:r>
              <a:rPr lang="en-US" altLang="ko-KR" sz="2400" b="1" dirty="0" err="1">
                <a:solidFill>
                  <a:prstClr val="black"/>
                </a:solidFill>
              </a:rPr>
              <a:t>db</a:t>
            </a:r>
            <a:r>
              <a:rPr lang="ko-KR" altLang="en-US" sz="2400" b="1" dirty="0">
                <a:solidFill>
                  <a:prstClr val="black"/>
                </a:solidFill>
              </a:rPr>
              <a:t>간의 </a:t>
            </a:r>
            <a:r>
              <a:rPr lang="ko-KR" altLang="en-US" sz="2400" b="1" dirty="0" err="1">
                <a:solidFill>
                  <a:prstClr val="black"/>
                </a:solidFill>
              </a:rPr>
              <a:t>일치여부를</a:t>
            </a:r>
            <a:r>
              <a:rPr lang="ko-KR" altLang="en-US" sz="2400" b="1" dirty="0">
                <a:solidFill>
                  <a:prstClr val="black"/>
                </a:solidFill>
              </a:rPr>
              <a:t> 판단하여 참</a:t>
            </a:r>
            <a:r>
              <a:rPr lang="en-US" altLang="ko-KR" sz="2400" b="1" dirty="0">
                <a:solidFill>
                  <a:prstClr val="black"/>
                </a:solidFill>
              </a:rPr>
              <a:t>,</a:t>
            </a:r>
            <a:r>
              <a:rPr lang="ko-KR" altLang="en-US" sz="2400" b="1" dirty="0" err="1">
                <a:solidFill>
                  <a:prstClr val="black"/>
                </a:solidFill>
              </a:rPr>
              <a:t>거짓값을</a:t>
            </a:r>
            <a:r>
              <a:rPr lang="ko-KR" altLang="en-US" sz="2400" b="1" dirty="0">
                <a:solidFill>
                  <a:prstClr val="black"/>
                </a:solidFill>
              </a:rPr>
              <a:t> 반환하는 함수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solidFill>
                  <a:prstClr val="black"/>
                </a:solidFill>
              </a:rPr>
              <a:t>예 시 </a:t>
            </a:r>
            <a:r>
              <a:rPr lang="en-US" altLang="ko-KR" sz="2400" b="1" dirty="0">
                <a:solidFill>
                  <a:prstClr val="black"/>
                </a:solidFill>
              </a:rPr>
              <a:t>: function </a:t>
            </a:r>
            <a:r>
              <a:rPr lang="en-US" altLang="ko-KR" sz="2400" b="1" dirty="0" err="1">
                <a:solidFill>
                  <a:prstClr val="black"/>
                </a:solidFill>
              </a:rPr>
              <a:t>check_source</a:t>
            </a:r>
            <a:r>
              <a:rPr lang="en-US" altLang="ko-KR" sz="2400" b="1" dirty="0">
                <a:solidFill>
                  <a:prstClr val="black"/>
                </a:solidFill>
              </a:rPr>
              <a:t>(</a:t>
            </a:r>
            <a:r>
              <a:rPr lang="ko-KR" altLang="en-US" sz="2400" b="1" dirty="0">
                <a:solidFill>
                  <a:prstClr val="black"/>
                </a:solidFill>
              </a:rPr>
              <a:t>문제번호</a:t>
            </a:r>
            <a:r>
              <a:rPr lang="en-US" altLang="ko-KR" sz="2400" b="1" dirty="0">
                <a:solidFill>
                  <a:prstClr val="black"/>
                </a:solidFill>
              </a:rPr>
              <a:t>)</a:t>
            </a:r>
            <a:endParaRPr lang="ko-KR" altLang="en-US" sz="2400" b="1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8348" y="1236548"/>
            <a:ext cx="5238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prstClr val="black"/>
                </a:solidFill>
              </a:rPr>
              <a:t>컴파일러 부분</a:t>
            </a:r>
            <a:endParaRPr lang="en-US" altLang="ko-KR" sz="3200" dirty="0">
              <a:solidFill>
                <a:prstClr val="black"/>
              </a:solidFill>
            </a:endParaRPr>
          </a:p>
          <a:p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74671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ko-KR" altLang="en-US" sz="140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ko-KR" altLang="en-US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40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  <a:p>
            <a:endParaRPr lang="ko-KR" altLang="en-US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시스템 모듈 상세 설계</a:t>
            </a:r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3930" y="2001029"/>
            <a:ext cx="8208912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>
                <a:solidFill>
                  <a:prstClr val="black"/>
                </a:solidFill>
              </a:rPr>
              <a:t>2) </a:t>
            </a:r>
            <a:r>
              <a:rPr lang="ko-KR" altLang="en-US" sz="2400" b="1" dirty="0">
                <a:solidFill>
                  <a:prstClr val="black"/>
                </a:solidFill>
              </a:rPr>
              <a:t>소스 실행</a:t>
            </a:r>
            <a:r>
              <a:rPr lang="en-US" altLang="ko-KR" sz="2400" b="1" dirty="0">
                <a:solidFill>
                  <a:prstClr val="black"/>
                </a:solidFill>
              </a:rPr>
              <a:t> </a:t>
            </a:r>
            <a:r>
              <a:rPr lang="ko-KR" altLang="en-US" sz="2400" b="1" dirty="0">
                <a:solidFill>
                  <a:prstClr val="black"/>
                </a:solidFill>
              </a:rPr>
              <a:t>함수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solidFill>
                  <a:prstClr val="black"/>
                </a:solidFill>
              </a:rPr>
              <a:t>형 식 </a:t>
            </a:r>
            <a:r>
              <a:rPr lang="en-US" altLang="ko-KR" sz="2400" b="1" dirty="0">
                <a:solidFill>
                  <a:prstClr val="black"/>
                </a:solidFill>
              </a:rPr>
              <a:t>: </a:t>
            </a:r>
            <a:r>
              <a:rPr lang="en-US" altLang="ko-KR" sz="2400" b="1" dirty="0"/>
              <a:t>void </a:t>
            </a:r>
            <a:r>
              <a:rPr lang="en-US" altLang="ko-KR" sz="2400" b="1" dirty="0" err="1"/>
              <a:t>run_solution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&amp; </a:t>
            </a:r>
            <a:r>
              <a:rPr lang="en-US" altLang="ko-KR" sz="2400" b="1" dirty="0" err="1"/>
              <a:t>lang</a:t>
            </a:r>
            <a:r>
              <a:rPr lang="en-US" altLang="ko-KR" sz="2400" b="1" dirty="0"/>
              <a:t>, char * </a:t>
            </a:r>
            <a:r>
              <a:rPr lang="en-US" altLang="ko-KR" sz="2400" b="1" dirty="0" err="1"/>
              <a:t>work_dir</a:t>
            </a:r>
            <a:r>
              <a:rPr lang="en-US" altLang="ko-KR" sz="2400" b="1" dirty="0"/>
              <a:t>)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err="1">
                <a:solidFill>
                  <a:prstClr val="black"/>
                </a:solidFill>
              </a:rPr>
              <a:t>리턴값</a:t>
            </a:r>
            <a:r>
              <a:rPr lang="ko-KR" altLang="en-US" sz="2400" b="1" dirty="0">
                <a:solidFill>
                  <a:prstClr val="black"/>
                </a:solidFill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</a:rPr>
              <a:t>: void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solidFill>
                  <a:prstClr val="black"/>
                </a:solidFill>
              </a:rPr>
              <a:t>설 명 </a:t>
            </a:r>
            <a:r>
              <a:rPr lang="en-US" altLang="ko-KR" sz="2400" b="1" dirty="0">
                <a:solidFill>
                  <a:prstClr val="black"/>
                </a:solidFill>
              </a:rPr>
              <a:t>: </a:t>
            </a:r>
            <a:r>
              <a:rPr lang="ko-KR" altLang="en-US" sz="2400" b="1" dirty="0">
                <a:solidFill>
                  <a:prstClr val="black"/>
                </a:solidFill>
              </a:rPr>
              <a:t>제출된 소스에 샘플 입력 데이터를 대입해 실행 시키는 함수  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solidFill>
                  <a:prstClr val="black"/>
                </a:solidFill>
              </a:rPr>
              <a:t>예 시 </a:t>
            </a:r>
            <a:r>
              <a:rPr lang="en-US" altLang="ko-KR" sz="2400" b="1" dirty="0">
                <a:solidFill>
                  <a:prstClr val="black"/>
                </a:solidFill>
              </a:rPr>
              <a:t>: </a:t>
            </a:r>
            <a:r>
              <a:rPr lang="en-US" altLang="ko-KR" sz="2400" b="1" dirty="0"/>
              <a:t>void </a:t>
            </a:r>
            <a:r>
              <a:rPr lang="en-US" altLang="ko-KR" sz="2400" b="1" dirty="0" err="1"/>
              <a:t>run_solution</a:t>
            </a:r>
            <a:r>
              <a:rPr lang="en-US" altLang="ko-KR" sz="2400" b="1" dirty="0"/>
              <a:t>(1, /</a:t>
            </a:r>
            <a:r>
              <a:rPr lang="en-US" altLang="ko-KR" sz="2400" b="1" dirty="0" err="1"/>
              <a:t>usr</a:t>
            </a:r>
            <a:r>
              <a:rPr lang="en-US" altLang="ko-KR" sz="2400" b="1" dirty="0"/>
              <a:t>/lib/sample)</a:t>
            </a:r>
            <a:endParaRPr lang="en-US" altLang="ko-KR" sz="2400" b="1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8348" y="1236548"/>
            <a:ext cx="5238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prstClr val="black"/>
                </a:solidFill>
              </a:rPr>
              <a:t>컴파일러 부분</a:t>
            </a:r>
            <a:endParaRPr lang="en-US" altLang="ko-KR" sz="3200" dirty="0">
              <a:solidFill>
                <a:prstClr val="black"/>
              </a:solidFill>
            </a:endParaRPr>
          </a:p>
          <a:p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84383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ko-KR" altLang="en-US" sz="140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ko-KR" altLang="en-US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40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  <a:p>
            <a:endParaRPr lang="ko-KR" altLang="en-US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시스템 모듈 상세 설계</a:t>
            </a:r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3930" y="2001029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>
                <a:solidFill>
                  <a:prstClr val="black"/>
                </a:solidFill>
              </a:rPr>
              <a:t>2) </a:t>
            </a:r>
            <a:r>
              <a:rPr lang="ko-KR" altLang="en-US" sz="2400" b="1" dirty="0">
                <a:solidFill>
                  <a:prstClr val="black"/>
                </a:solidFill>
              </a:rPr>
              <a:t>컴파일러 실행 함수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solidFill>
                  <a:prstClr val="black"/>
                </a:solidFill>
              </a:rPr>
              <a:t>형 식 </a:t>
            </a:r>
            <a:r>
              <a:rPr lang="en-US" altLang="ko-KR" sz="2400" b="1" dirty="0">
                <a:solidFill>
                  <a:prstClr val="black"/>
                </a:solidFill>
              </a:rPr>
              <a:t>: 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compile(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lang,char</a:t>
            </a:r>
            <a:r>
              <a:rPr lang="en-US" altLang="ko-KR" sz="2400" b="1" dirty="0"/>
              <a:t> * </a:t>
            </a:r>
            <a:r>
              <a:rPr lang="en-US" altLang="ko-KR" sz="2400" b="1" dirty="0" err="1"/>
              <a:t>work_dir</a:t>
            </a:r>
            <a:r>
              <a:rPr lang="en-US" altLang="ko-KR" sz="2400" b="1" dirty="0"/>
              <a:t>)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err="1">
                <a:solidFill>
                  <a:prstClr val="black"/>
                </a:solidFill>
              </a:rPr>
              <a:t>리턴값</a:t>
            </a:r>
            <a:r>
              <a:rPr lang="ko-KR" altLang="en-US" sz="2400" b="1" dirty="0">
                <a:solidFill>
                  <a:prstClr val="black"/>
                </a:solidFill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</a:rPr>
              <a:t>: </a:t>
            </a:r>
            <a:r>
              <a:rPr lang="en-US" altLang="ko-KR" sz="2400" b="1" dirty="0" err="1">
                <a:solidFill>
                  <a:prstClr val="black"/>
                </a:solidFill>
              </a:rPr>
              <a:t>int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solidFill>
                  <a:prstClr val="black"/>
                </a:solidFill>
              </a:rPr>
              <a:t>설 명 </a:t>
            </a:r>
            <a:r>
              <a:rPr lang="en-US" altLang="ko-KR" sz="2400" b="1" dirty="0">
                <a:solidFill>
                  <a:prstClr val="black"/>
                </a:solidFill>
              </a:rPr>
              <a:t>: </a:t>
            </a:r>
            <a:r>
              <a:rPr lang="ko-KR" altLang="en-US" sz="2400" b="1" dirty="0">
                <a:solidFill>
                  <a:prstClr val="black"/>
                </a:solidFill>
              </a:rPr>
              <a:t>채점 서버 내에서 각 언어에 맞는 케이스를 뽑아낸 후 그에 맞는 컴파일러 </a:t>
            </a:r>
            <a:r>
              <a:rPr lang="ko-KR" altLang="en-US" sz="2400" b="1" dirty="0" err="1">
                <a:solidFill>
                  <a:prstClr val="black"/>
                </a:solidFill>
              </a:rPr>
              <a:t>디렉토리에</a:t>
            </a:r>
            <a:r>
              <a:rPr lang="ko-KR" altLang="en-US" sz="2400" b="1" dirty="0">
                <a:solidFill>
                  <a:prstClr val="black"/>
                </a:solidFill>
              </a:rPr>
              <a:t> 접근해 제출된 소스를 실행하는 함수 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solidFill>
                  <a:prstClr val="black"/>
                </a:solidFill>
              </a:rPr>
              <a:t>예 시 </a:t>
            </a:r>
            <a:r>
              <a:rPr lang="en-US" altLang="ko-KR" sz="2400" b="1" dirty="0">
                <a:solidFill>
                  <a:prstClr val="black"/>
                </a:solidFill>
              </a:rPr>
              <a:t>: </a:t>
            </a:r>
            <a:r>
              <a:rPr lang="en-US" altLang="ko-KR" sz="2400" b="1" dirty="0" err="1">
                <a:solidFill>
                  <a:prstClr val="black"/>
                </a:solidFill>
              </a:rPr>
              <a:t>int</a:t>
            </a:r>
            <a:r>
              <a:rPr lang="en-US" altLang="ko-KR" sz="2400" b="1" dirty="0">
                <a:solidFill>
                  <a:prstClr val="black"/>
                </a:solidFill>
              </a:rPr>
              <a:t> compile(1,</a:t>
            </a:r>
            <a:r>
              <a:rPr lang="en-US" altLang="ko-KR" sz="2400" b="1" dirty="0"/>
              <a:t> /</a:t>
            </a:r>
            <a:r>
              <a:rPr lang="en-US" altLang="ko-KR" sz="2400" b="1" dirty="0" err="1"/>
              <a:t>usr</a:t>
            </a:r>
            <a:r>
              <a:rPr lang="en-US" altLang="ko-KR" sz="2400" b="1" dirty="0"/>
              <a:t>/lib/bin/c){ </a:t>
            </a:r>
            <a:r>
              <a:rPr lang="en-US" altLang="ko-KR" sz="2400" b="1" dirty="0" err="1"/>
              <a:t>gcc</a:t>
            </a:r>
            <a:r>
              <a:rPr lang="en-US" altLang="ko-KR" sz="2400" b="1" dirty="0"/>
              <a:t> ~}</a:t>
            </a:r>
            <a:endParaRPr lang="ko-KR" altLang="en-US" sz="2400" b="1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8348" y="1236548"/>
            <a:ext cx="5238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prstClr val="black"/>
                </a:solidFill>
              </a:rPr>
              <a:t>컴파일러 부분</a:t>
            </a:r>
            <a:endParaRPr lang="en-US" altLang="ko-KR" sz="3200" dirty="0">
              <a:solidFill>
                <a:prstClr val="black"/>
              </a:solidFill>
            </a:endParaRPr>
          </a:p>
          <a:p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25246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06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개발 환경 및 개발 방법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92" y="1417129"/>
            <a:ext cx="6611937" cy="1827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225685"/>
              </p:ext>
            </p:extLst>
          </p:nvPr>
        </p:nvGraphicFramePr>
        <p:xfrm>
          <a:off x="917391" y="3840479"/>
          <a:ext cx="6611937" cy="165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2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146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4155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3200" dirty="0"/>
                    </a:p>
                    <a:p>
                      <a:pPr algn="ctr" latinLnBrk="1"/>
                      <a:r>
                        <a:rPr lang="en-US" altLang="ko-KR" sz="3200" dirty="0"/>
                        <a:t>S/W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Visual</a:t>
                      </a:r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 studio 2015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41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Eclipse,Atom,Sublime</a:t>
                      </a:r>
                      <a:r>
                        <a:rPr lang="en-US" altLang="ko-KR" baseline="0" dirty="0"/>
                        <a:t> Text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41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Window</a:t>
                      </a:r>
                      <a:r>
                        <a:rPr lang="en-US" altLang="ko-KR" baseline="0" dirty="0"/>
                        <a:t> 7,Linux ubuntu14.4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41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Photo Shop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31028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06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개발 환경 및 개발 방법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58240" y="1375560"/>
            <a:ext cx="4572000" cy="40626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latin typeface="AppleSDGothicNeo-Bold"/>
              </a:rPr>
              <a:t>Program Language</a:t>
            </a:r>
          </a:p>
          <a:p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- HTML5</a:t>
            </a:r>
          </a:p>
          <a:p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- </a:t>
            </a:r>
            <a:r>
              <a:rPr lang="en-US" altLang="ko-KR" sz="2000" b="1" dirty="0" err="1">
                <a:solidFill>
                  <a:srgbClr val="000000"/>
                </a:solidFill>
                <a:latin typeface="Helvetica-Bold"/>
              </a:rPr>
              <a:t>Javascript</a:t>
            </a:r>
            <a:endParaRPr lang="en-US" altLang="ko-KR" sz="2000" b="1" dirty="0">
              <a:solidFill>
                <a:srgbClr val="000000"/>
              </a:solidFill>
              <a:latin typeface="Helvetica-Bold"/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- Node.js</a:t>
            </a:r>
          </a:p>
          <a:p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- PHP</a:t>
            </a:r>
          </a:p>
          <a:p>
            <a:endParaRPr lang="en-US" altLang="ko-KR" sz="2500" b="1" dirty="0">
              <a:solidFill>
                <a:schemeClr val="accent1">
                  <a:lumMod val="75000"/>
                </a:schemeClr>
              </a:solidFill>
              <a:latin typeface="AppleSDGothicNeo-Bold"/>
            </a:endParaRPr>
          </a:p>
          <a:p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latin typeface="AppleSDGothicNeo-Bold"/>
              </a:rPr>
              <a:t>Data base</a:t>
            </a:r>
          </a:p>
          <a:p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- </a:t>
            </a:r>
            <a:r>
              <a:rPr lang="en-US" altLang="ko-KR" sz="2000" b="1" dirty="0" err="1">
                <a:solidFill>
                  <a:srgbClr val="000000"/>
                </a:solidFill>
                <a:latin typeface="Helvetica-Bold"/>
              </a:rPr>
              <a:t>MySql</a:t>
            </a:r>
            <a:endParaRPr lang="ko-KR" altLang="en-US" sz="2000" dirty="0"/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00000"/>
              </a:solidFill>
              <a:latin typeface="Helvetica-Bold"/>
            </a:endParaRPr>
          </a:p>
          <a:p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latin typeface="AppleSDGothicNeo-Bold"/>
              </a:rPr>
              <a:t>Server</a:t>
            </a:r>
          </a:p>
          <a:p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- Node.js</a:t>
            </a:r>
          </a:p>
          <a:p>
            <a:r>
              <a:rPr lang="en-US" altLang="ko-KR" sz="2000" dirty="0"/>
              <a:t>- </a:t>
            </a:r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APACHE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9456342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00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종합설계 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7392" y="1770319"/>
            <a:ext cx="42022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b="1">
                <a:solidFill>
                  <a:schemeClr val="accent1">
                    <a:lumMod val="75000"/>
                  </a:schemeClr>
                </a:solidFill>
                <a:latin typeface="+mj-lt"/>
                <a:ea typeface="함초롬바탕" pitchFamily="18" charset="-127"/>
              </a:rPr>
              <a:t>재심 </a:t>
            </a:r>
            <a:r>
              <a:rPr kumimoji="1" lang="ko-KR" altLang="en-US" sz="25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함초롬바탕" pitchFamily="18" charset="-127"/>
              </a:rPr>
              <a:t>발표에서의 지적 사항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1112" y="3767757"/>
            <a:ext cx="42373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ko-KR" altLang="en-US" sz="25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함초롬바탕" pitchFamily="18" charset="-127"/>
              </a:rPr>
              <a:t>지적 사항에 대한 답변</a:t>
            </a:r>
            <a:endParaRPr lang="ko-KR" altLang="en-US" sz="25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6039" y="2127478"/>
            <a:ext cx="6324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웹 컴파일러에 추가하여 실제 실행 코드를 수행하고 결과를 분석하는 기능이 추가되면 더 좋을 것 같음</a:t>
            </a:r>
          </a:p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40302" y="4540021"/>
            <a:ext cx="6378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dirty="0"/>
              <a:t>웹 컴파일러 실행 시 실제 실행 코드를 수행시킬 수 있으며</a:t>
            </a:r>
            <a:endParaRPr lang="en-US" altLang="ko-KR" dirty="0"/>
          </a:p>
          <a:p>
            <a:pPr fontAlgn="base"/>
            <a:r>
              <a:rPr lang="ko-KR" altLang="en-US" dirty="0"/>
              <a:t>해당 결과완료와 에러 발생 시 에러 이유를 출력하여 보여줌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65090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06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데모 환경 설계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43" y="2054167"/>
            <a:ext cx="2380568" cy="196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734" y="1477016"/>
            <a:ext cx="1796945" cy="1482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734" y="3575200"/>
            <a:ext cx="1796945" cy="1482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401416" y="4122661"/>
            <a:ext cx="88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면접자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98367" y="3025145"/>
            <a:ext cx="88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면접관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36328" y="5090806"/>
            <a:ext cx="88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면접관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280365" y="4016169"/>
            <a:ext cx="2583269" cy="859316"/>
          </a:xfrm>
          <a:prstGeom prst="straightConnector1">
            <a:avLst/>
          </a:prstGeom>
          <a:ln w="1016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96" y="2374284"/>
            <a:ext cx="734224" cy="71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709" y="2365615"/>
            <a:ext cx="734224" cy="71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63" y="1671839"/>
            <a:ext cx="805866" cy="64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148" y="3797863"/>
            <a:ext cx="805866" cy="64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직선 화살표 연결선 27"/>
          <p:cNvCxnSpPr/>
          <p:nvPr/>
        </p:nvCxnSpPr>
        <p:spPr>
          <a:xfrm flipH="1">
            <a:off x="3326135" y="1995821"/>
            <a:ext cx="2221910" cy="222225"/>
          </a:xfrm>
          <a:prstGeom prst="straightConnector1">
            <a:avLst/>
          </a:prstGeom>
          <a:ln w="1016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3300755" y="3465004"/>
            <a:ext cx="2505855" cy="728400"/>
          </a:xfrm>
          <a:prstGeom prst="straightConnector1">
            <a:avLst/>
          </a:prstGeom>
          <a:ln w="1016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3499595" y="2543276"/>
            <a:ext cx="2307015" cy="299960"/>
          </a:xfrm>
          <a:prstGeom prst="straightConnector1">
            <a:avLst/>
          </a:prstGeom>
          <a:ln w="1016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8065" y="5223009"/>
            <a:ext cx="8201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서로 다른 공간에 </a:t>
            </a:r>
            <a:r>
              <a:rPr lang="ko-KR" altLang="en-US" dirty="0" err="1"/>
              <a:t>면접자와</a:t>
            </a:r>
            <a:r>
              <a:rPr lang="ko-KR" altLang="en-US" dirty="0"/>
              <a:t> </a:t>
            </a:r>
            <a:r>
              <a:rPr lang="ko-KR" altLang="en-US" dirty="0" err="1"/>
              <a:t>면접관들이</a:t>
            </a:r>
            <a:r>
              <a:rPr lang="ko-KR" altLang="en-US" dirty="0"/>
              <a:t> 노트북 또는 </a:t>
            </a:r>
            <a:r>
              <a:rPr lang="en-US" altLang="ko-KR" dirty="0"/>
              <a:t>CAM</a:t>
            </a:r>
            <a:r>
              <a:rPr lang="ko-KR" altLang="en-US" dirty="0"/>
              <a:t>이 달린 </a:t>
            </a:r>
            <a:r>
              <a:rPr lang="en-US" altLang="ko-KR" dirty="0"/>
              <a:t>PC</a:t>
            </a:r>
            <a:r>
              <a:rPr lang="ko-KR" altLang="en-US" dirty="0"/>
              <a:t>를 준비하여 준비된 클라이언트에 접속하여  회원 가입 및 </a:t>
            </a:r>
            <a:r>
              <a:rPr lang="ko-KR" altLang="en-US" dirty="0" err="1"/>
              <a:t>로그인을</a:t>
            </a:r>
            <a:r>
              <a:rPr lang="ko-KR" altLang="en-US" dirty="0"/>
              <a:t> 하면 주어진 환경에서 실시간 화상 면접을 시작합니다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30165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3"/>
            <a:ext cx="8640960" cy="624905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06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데모 환경 설계</a:t>
            </a:r>
          </a:p>
        </p:txBody>
      </p:sp>
      <p:pic>
        <p:nvPicPr>
          <p:cNvPr id="2050" name="Picture 2" descr="C:\Users\치훈\Desktop\졸업작품\설계발표\문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257443"/>
            <a:ext cx="83312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28225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3"/>
            <a:ext cx="8640960" cy="624905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06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데모 환경 설계</a:t>
            </a:r>
          </a:p>
        </p:txBody>
      </p:sp>
      <p:pic>
        <p:nvPicPr>
          <p:cNvPr id="1026" name="Picture 2" descr="C:\Users\치훈\Desktop\졸업작품\설계발표\컴파일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174107"/>
            <a:ext cx="7029940" cy="53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61049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3"/>
            <a:ext cx="8640960" cy="624905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06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데모 환경 설계</a:t>
            </a:r>
          </a:p>
        </p:txBody>
      </p:sp>
      <p:pic>
        <p:nvPicPr>
          <p:cNvPr id="2" name="Picture 2" descr="C:\Users\치훈\Desktop\졸업작품\설계발표\화면공유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390" y="1068893"/>
            <a:ext cx="3550597" cy="55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치훈\Desktop\졸업작품\설계발표\면접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607" y="1069065"/>
            <a:ext cx="2569145" cy="558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치훈\Desktop\졸업작품\설계발표\자소서양식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68893"/>
            <a:ext cx="2403087" cy="438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치훈\Desktop\졸업작품\설계발표\파일선택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08" y="5532942"/>
            <a:ext cx="2386799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52125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07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개발 환경</a:t>
            </a:r>
            <a:endParaRPr lang="en-US" altLang="ko-KR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917392" y="1381075"/>
            <a:ext cx="7834722" cy="4716463"/>
          </a:xfrm>
        </p:spPr>
        <p:txBody>
          <a:bodyPr/>
          <a:lstStyle/>
          <a:p>
            <a:r>
              <a:rPr lang="ko-KR" altLang="en-US" dirty="0"/>
              <a:t>개발 완료한 기능</a:t>
            </a:r>
            <a:endParaRPr lang="en-US" altLang="ko-KR" dirty="0"/>
          </a:p>
          <a:p>
            <a:pPr lvl="1"/>
            <a:r>
              <a:rPr lang="ko-KR" altLang="en-US" dirty="0"/>
              <a:t>컴파일러</a:t>
            </a:r>
            <a:r>
              <a:rPr lang="en-US" altLang="ko-KR" dirty="0"/>
              <a:t>, </a:t>
            </a:r>
            <a:r>
              <a:rPr lang="ko-KR" altLang="en-US" dirty="0"/>
              <a:t>화면공유</a:t>
            </a:r>
            <a:r>
              <a:rPr lang="en-US" altLang="ko-KR" dirty="0"/>
              <a:t>, </a:t>
            </a:r>
            <a:r>
              <a:rPr lang="ko-KR" altLang="en-US" dirty="0"/>
              <a:t>통신</a:t>
            </a:r>
            <a:r>
              <a:rPr lang="en-US" altLang="ko-KR" dirty="0"/>
              <a:t>,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개발할 기능</a:t>
            </a:r>
            <a:endParaRPr lang="en-US" altLang="ko-KR" dirty="0"/>
          </a:p>
          <a:p>
            <a:pPr lvl="1"/>
            <a:r>
              <a:rPr lang="en-US" altLang="ko-KR" dirty="0" err="1"/>
              <a:t>Ui</a:t>
            </a:r>
            <a:r>
              <a:rPr lang="ko-KR" altLang="en-US" dirty="0"/>
              <a:t>최적화</a:t>
            </a:r>
            <a:r>
              <a:rPr lang="en-US" altLang="ko-KR" dirty="0"/>
              <a:t>, </a:t>
            </a:r>
            <a:r>
              <a:rPr lang="ko-KR" altLang="en-US" dirty="0"/>
              <a:t>개발환경 </a:t>
            </a:r>
            <a:r>
              <a:rPr lang="ko-KR" altLang="en-US" dirty="0" err="1"/>
              <a:t>호완성</a:t>
            </a:r>
            <a:r>
              <a:rPr lang="ko-KR" altLang="en-US" dirty="0"/>
              <a:t> 수정</a:t>
            </a:r>
            <a:r>
              <a:rPr lang="en-US" altLang="ko-KR" dirty="0"/>
              <a:t>, </a:t>
            </a:r>
            <a:r>
              <a:rPr lang="ko-KR" altLang="en-US" dirty="0"/>
              <a:t>해상도 최적화</a:t>
            </a:r>
            <a:r>
              <a:rPr lang="en-US" altLang="ko-KR" dirty="0"/>
              <a:t>(</a:t>
            </a:r>
            <a:r>
              <a:rPr lang="ko-KR" altLang="en-US" dirty="0"/>
              <a:t>사용측면</a:t>
            </a:r>
            <a:r>
              <a:rPr lang="en-US" altLang="ko-KR" dirty="0"/>
              <a:t>), </a:t>
            </a:r>
            <a:r>
              <a:rPr lang="ko-KR" altLang="en-US" dirty="0"/>
              <a:t>캔버스 기능 사진첨부 </a:t>
            </a:r>
            <a:r>
              <a:rPr lang="ko-KR" altLang="en-US" dirty="0" err="1"/>
              <a:t>웹환경</a:t>
            </a:r>
            <a:r>
              <a:rPr lang="ko-KR" altLang="en-US" dirty="0"/>
              <a:t> </a:t>
            </a:r>
            <a:r>
              <a:rPr lang="ko-KR" altLang="en-US" dirty="0" err="1"/>
              <a:t>호완성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개발에서 제외할 기능</a:t>
            </a:r>
            <a:endParaRPr lang="en-US" altLang="ko-KR" dirty="0"/>
          </a:p>
          <a:p>
            <a:pPr lvl="1"/>
            <a:r>
              <a:rPr lang="ko-KR" altLang="en-US" dirty="0"/>
              <a:t>평가</a:t>
            </a:r>
            <a:r>
              <a:rPr lang="en-US" altLang="ko-KR" dirty="0"/>
              <a:t>, </a:t>
            </a:r>
            <a:r>
              <a:rPr lang="ko-KR" altLang="en-US" dirty="0"/>
              <a:t>게시판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596941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07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업무 분담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02769"/>
              </p:ext>
            </p:extLst>
          </p:nvPr>
        </p:nvGraphicFramePr>
        <p:xfrm>
          <a:off x="528812" y="1344057"/>
          <a:ext cx="7866040" cy="4453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5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65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665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665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77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심치훈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유영근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이재영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46034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-</a:t>
                      </a:r>
                      <a:r>
                        <a:rPr lang="ko-KR" altLang="en-US" sz="1700" dirty="0" err="1"/>
                        <a:t>웹서버</a:t>
                      </a:r>
                      <a:r>
                        <a:rPr lang="ko-KR" altLang="en-US" sz="1700" dirty="0"/>
                        <a:t> 구현</a:t>
                      </a:r>
                      <a:endParaRPr lang="en-US" altLang="ko-KR" sz="1700" dirty="0"/>
                    </a:p>
                    <a:p>
                      <a:pPr latinLnBrk="1"/>
                      <a:r>
                        <a:rPr lang="en-US" altLang="ko-KR" sz="1700" dirty="0"/>
                        <a:t>-</a:t>
                      </a:r>
                      <a:r>
                        <a:rPr lang="ko-KR" altLang="en-US" sz="1700" dirty="0"/>
                        <a:t>채점서버 구현</a:t>
                      </a:r>
                      <a:endParaRPr lang="en-US" altLang="ko-KR" sz="1700" dirty="0"/>
                    </a:p>
                    <a:p>
                      <a:pPr latinLnBrk="1"/>
                      <a:r>
                        <a:rPr lang="en-US" altLang="ko-KR" sz="1700" dirty="0"/>
                        <a:t>-</a:t>
                      </a:r>
                      <a:r>
                        <a:rPr lang="ko-KR" altLang="en-US" sz="1700" dirty="0" err="1"/>
                        <a:t>메인페이지</a:t>
                      </a:r>
                      <a:r>
                        <a:rPr lang="ko-KR" altLang="en-US" sz="1700" baseline="0" dirty="0"/>
                        <a:t> 구현</a:t>
                      </a:r>
                      <a:endParaRPr lang="en-US" altLang="ko-KR" sz="1700" dirty="0"/>
                    </a:p>
                    <a:p>
                      <a:pPr latinLnBrk="1"/>
                      <a:r>
                        <a:rPr lang="en-US" altLang="ko-KR" sz="1700" dirty="0"/>
                        <a:t>-DB</a:t>
                      </a:r>
                      <a:r>
                        <a:rPr lang="ko-KR" altLang="en-US" sz="1700" dirty="0"/>
                        <a:t>구현 및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-</a:t>
                      </a:r>
                      <a:r>
                        <a:rPr lang="ko-KR" altLang="en-US" sz="1700" dirty="0"/>
                        <a:t>화상</a:t>
                      </a:r>
                      <a:r>
                        <a:rPr lang="ko-KR" altLang="en-US" sz="1700" baseline="0" dirty="0"/>
                        <a:t> </a:t>
                      </a:r>
                      <a:r>
                        <a:rPr lang="ko-KR" altLang="en-US" sz="1700" dirty="0"/>
                        <a:t>서버구현</a:t>
                      </a:r>
                      <a:endParaRPr lang="en-US" altLang="ko-KR" sz="1700" dirty="0"/>
                    </a:p>
                    <a:p>
                      <a:pPr latinLnBrk="1"/>
                      <a:r>
                        <a:rPr lang="en-US" altLang="ko-KR" sz="1700" dirty="0"/>
                        <a:t>-</a:t>
                      </a:r>
                      <a:r>
                        <a:rPr lang="en-US" altLang="ko-KR" sz="1700" dirty="0" err="1"/>
                        <a:t>WebRTC</a:t>
                      </a:r>
                      <a:r>
                        <a:rPr lang="en-US" altLang="ko-KR" sz="1700" baseline="0" dirty="0"/>
                        <a:t> </a:t>
                      </a:r>
                      <a:r>
                        <a:rPr lang="ko-KR" altLang="en-US" sz="1700" baseline="0" dirty="0"/>
                        <a:t>기반 사용자간 통신 구현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-</a:t>
                      </a:r>
                      <a:r>
                        <a:rPr lang="ko-KR" altLang="en-US" sz="1700" dirty="0"/>
                        <a:t>클라이언트 구현</a:t>
                      </a:r>
                      <a:endParaRPr lang="en-US" altLang="ko-KR" sz="1700" dirty="0"/>
                    </a:p>
                    <a:p>
                      <a:pPr latinLnBrk="1"/>
                      <a:r>
                        <a:rPr lang="en-US" altLang="ko-KR" sz="1700" dirty="0"/>
                        <a:t>-</a:t>
                      </a:r>
                      <a:r>
                        <a:rPr lang="ko-KR" altLang="en-US" sz="1700" dirty="0"/>
                        <a:t>웹 페이지 디자인</a:t>
                      </a:r>
                      <a:endParaRPr lang="en-US" altLang="ko-KR" sz="1700" dirty="0"/>
                    </a:p>
                    <a:p>
                      <a:pPr latinLnBrk="1"/>
                      <a:r>
                        <a:rPr lang="en-US" altLang="ko-KR" sz="1700" dirty="0"/>
                        <a:t>-</a:t>
                      </a:r>
                      <a:r>
                        <a:rPr lang="ko-KR" altLang="en-US" sz="1700" dirty="0"/>
                        <a:t>면접화면 내부 기능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46034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세부사항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로그인 모듈 구현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회원</a:t>
                      </a:r>
                      <a:r>
                        <a:rPr lang="en-US" altLang="ko-KR" sz="1600" dirty="0"/>
                        <a:t>DB </a:t>
                      </a:r>
                      <a:r>
                        <a:rPr lang="ko-KR" altLang="en-US" sz="1600" dirty="0"/>
                        <a:t>구현 및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면접통신과의 연동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채점서버</a:t>
                      </a:r>
                      <a:r>
                        <a:rPr lang="en-US" altLang="ko-KR" sz="1600" dirty="0"/>
                        <a:t>&lt;-&gt;</a:t>
                      </a:r>
                      <a:r>
                        <a:rPr lang="ko-KR" altLang="en-US" sz="1600" dirty="0" err="1"/>
                        <a:t>웹서버간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DB </a:t>
                      </a:r>
                      <a:r>
                        <a:rPr lang="ko-KR" altLang="en-US" sz="1600" dirty="0"/>
                        <a:t>연동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ubuntu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기반 컴파일러용 채점서버 구현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컴파일</a:t>
                      </a:r>
                      <a:r>
                        <a:rPr lang="ko-KR" altLang="en-US" sz="1600" baseline="0" dirty="0"/>
                        <a:t> 결과 출력 및 에러 출력 구현</a:t>
                      </a:r>
                      <a:r>
                        <a:rPr lang="ko-KR" altLang="en-US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-Data I/O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모듈 </a:t>
                      </a:r>
                      <a:endParaRPr lang="en-US" altLang="ko-KR" sz="1600" baseline="0" dirty="0"/>
                    </a:p>
                    <a:p>
                      <a:pPr latinLnBrk="1"/>
                      <a:r>
                        <a:rPr lang="ko-KR" altLang="en-US" sz="1600" baseline="0" dirty="0"/>
                        <a:t>구현</a:t>
                      </a:r>
                      <a:endParaRPr lang="en-US" altLang="ko-KR" sz="1600" baseline="0" dirty="0"/>
                    </a:p>
                    <a:p>
                      <a:pPr latinLnBrk="1"/>
                      <a:r>
                        <a:rPr lang="en-US" altLang="ko-KR" sz="1600" baseline="0" dirty="0"/>
                        <a:t>-Voice Stream </a:t>
                      </a:r>
                      <a:r>
                        <a:rPr lang="ko-KR" altLang="en-US" sz="1600" baseline="0" dirty="0"/>
                        <a:t>모듈 구현</a:t>
                      </a:r>
                      <a:endParaRPr lang="en-US" altLang="ko-KR" sz="1600" baseline="0" dirty="0"/>
                    </a:p>
                    <a:p>
                      <a:pPr latinLnBrk="1"/>
                      <a:r>
                        <a:rPr lang="en-US" altLang="ko-KR" sz="1600" baseline="0" dirty="0"/>
                        <a:t>-Audio </a:t>
                      </a:r>
                      <a:r>
                        <a:rPr lang="ko-KR" altLang="en-US" sz="1600" baseline="0" dirty="0"/>
                        <a:t>모듈 구현</a:t>
                      </a:r>
                      <a:endParaRPr lang="en-US" altLang="ko-KR" sz="1600" baseline="0" dirty="0"/>
                    </a:p>
                    <a:p>
                      <a:pPr latinLnBrk="1"/>
                      <a:r>
                        <a:rPr lang="en-US" altLang="ko-KR" sz="1600" baseline="0" dirty="0"/>
                        <a:t>-Video Stream </a:t>
                      </a:r>
                    </a:p>
                    <a:p>
                      <a:pPr latinLnBrk="1"/>
                      <a:r>
                        <a:rPr lang="ko-KR" altLang="en-US" sz="1600" baseline="0" dirty="0"/>
                        <a:t>모듈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-CSS</a:t>
                      </a:r>
                      <a:r>
                        <a:rPr lang="ko-KR" altLang="en-US" sz="1600" dirty="0"/>
                        <a:t>를 이용한 </a:t>
                      </a:r>
                      <a:r>
                        <a:rPr lang="en-US" altLang="ko-KR" sz="1600" dirty="0"/>
                        <a:t>Web app </a:t>
                      </a:r>
                      <a:r>
                        <a:rPr lang="ko-KR" altLang="en-US" sz="1600" dirty="0"/>
                        <a:t>디자인 구현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-Canvas </a:t>
                      </a:r>
                      <a:r>
                        <a:rPr lang="ko-KR" altLang="en-US" sz="1600" dirty="0"/>
                        <a:t>모듈 구현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화면 공유 기능 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타이머기능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36538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08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종합설계 수행일정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16" y="1507538"/>
            <a:ext cx="6994177" cy="410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8004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08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dirty="0"/>
              <a:t>GitHub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7388" y="1169729"/>
            <a:ext cx="71781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▶ 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https://github.com/mwan91/LSY.git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16" y="1763198"/>
            <a:ext cx="6010862" cy="340361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28916" y="5315505"/>
            <a:ext cx="430117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▶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팀장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: 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이재영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	mwan91</a:t>
            </a:r>
          </a:p>
          <a:p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▶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팀원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: 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유영근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		dudrms109</a:t>
            </a:r>
          </a:p>
          <a:p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▶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팀원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: 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심치훈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	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kpusch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445564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09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 dirty="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참고 자료 및 참고 사이트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3" name="_x480471736"/>
          <p:cNvSpPr>
            <a:spLocks noChangeArrowheads="1"/>
          </p:cNvSpPr>
          <p:nvPr/>
        </p:nvSpPr>
        <p:spPr bwMode="auto">
          <a:xfrm>
            <a:off x="1028700" y="1543581"/>
            <a:ext cx="6961188" cy="159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WebRTC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 API  -</a:t>
            </a:r>
            <a:r>
              <a:rPr kumimoji="1" lang="en-US" altLang="ko-KR" sz="2000" dirty="0">
                <a:solidFill>
                  <a:srgbClr val="000000"/>
                </a:solidFill>
                <a:ea typeface="함초롬바탕" pitchFamily="18" charset="-127"/>
                <a:cs typeface="굴림" pitchFamily="50" charset="-127"/>
              </a:rPr>
              <a:t>PHP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-JavaScript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-HTML5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-Node.js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MySql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_x480483416"/>
          <p:cNvSpPr>
            <a:spLocks noChangeArrowheads="1"/>
          </p:cNvSpPr>
          <p:nvPr/>
        </p:nvSpPr>
        <p:spPr bwMode="auto">
          <a:xfrm>
            <a:off x="1028700" y="835025"/>
            <a:ext cx="192722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5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필요기술</a:t>
            </a:r>
            <a:endParaRPr kumimoji="1" lang="ko-KR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_x480371176"/>
          <p:cNvSpPr>
            <a:spLocks noChangeArrowheads="1"/>
          </p:cNvSpPr>
          <p:nvPr/>
        </p:nvSpPr>
        <p:spPr bwMode="auto">
          <a:xfrm>
            <a:off x="1058152" y="2963034"/>
            <a:ext cx="19272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5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참고</a:t>
            </a:r>
            <a:r>
              <a:rPr kumimoji="1" lang="en-US" altLang="ko-KR" sz="2500" b="1" i="0" u="none" strike="noStrike" cap="none" normalizeH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 </a:t>
            </a:r>
            <a:r>
              <a:rPr kumimoji="1" lang="ko-KR" altLang="en-US" sz="2500" b="1" i="0" u="none" strike="noStrike" cap="none" normalizeH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사이트</a:t>
            </a:r>
            <a:endParaRPr kumimoji="1" lang="ko-KR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_x480398536"/>
          <p:cNvSpPr>
            <a:spLocks noChangeArrowheads="1"/>
          </p:cNvSpPr>
          <p:nvPr/>
        </p:nvSpPr>
        <p:spPr bwMode="auto">
          <a:xfrm>
            <a:off x="1058152" y="3227632"/>
            <a:ext cx="77104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000" dirty="0"/>
          </a:p>
          <a:p>
            <a:r>
              <a:rPr lang="en-US" altLang="ko-KR" sz="2000" dirty="0"/>
              <a:t>http://www.webrtc.org : </a:t>
            </a:r>
            <a:r>
              <a:rPr lang="ko-KR" altLang="en-US" sz="2000" dirty="0" err="1"/>
              <a:t>스트리밍</a:t>
            </a:r>
            <a:r>
              <a:rPr lang="ko-KR" altLang="en-US" sz="2000" dirty="0"/>
              <a:t> 및 화면 공유 구현을 위한 </a:t>
            </a:r>
            <a:r>
              <a:rPr lang="en-US" altLang="ko-KR" sz="2000" dirty="0" err="1"/>
              <a:t>WebRTC</a:t>
            </a:r>
            <a:r>
              <a:rPr lang="en-US" altLang="ko-KR" sz="2000" dirty="0"/>
              <a:t> API </a:t>
            </a:r>
            <a:r>
              <a:rPr lang="ko-KR" altLang="en-US" sz="2000" dirty="0"/>
              <a:t>기술</a:t>
            </a:r>
            <a:endParaRPr lang="en-US" altLang="ko-KR" sz="2000" dirty="0"/>
          </a:p>
          <a:p>
            <a:r>
              <a:rPr lang="en-US" altLang="ko-KR" sz="2000" dirty="0">
                <a:hlinkClick r:id="rId3"/>
              </a:rPr>
              <a:t>http://www.Nodsjs.org</a:t>
            </a:r>
            <a:r>
              <a:rPr lang="en-US" altLang="ko-KR" sz="2000" dirty="0"/>
              <a:t> : </a:t>
            </a:r>
            <a:r>
              <a:rPr lang="ko-KR" altLang="en-US" sz="2000" dirty="0" err="1"/>
              <a:t>소캣</a:t>
            </a:r>
            <a:r>
              <a:rPr lang="ko-KR" altLang="en-US" sz="2000" dirty="0"/>
              <a:t> 기능을 활용하기 위한 </a:t>
            </a:r>
            <a:r>
              <a:rPr lang="en-US" altLang="ko-KR" sz="2000" dirty="0"/>
              <a:t>Node.js </a:t>
            </a:r>
            <a:r>
              <a:rPr lang="ko-KR" altLang="en-US" sz="2000" dirty="0"/>
              <a:t>기술</a:t>
            </a:r>
            <a:endParaRPr lang="en-US" altLang="ko-KR" sz="2000" dirty="0"/>
          </a:p>
          <a:p>
            <a:r>
              <a:rPr lang="en-US" altLang="ko-KR" sz="2000" dirty="0">
                <a:hlinkClick r:id="rId4"/>
              </a:rPr>
              <a:t>https://github.com/zhblue</a:t>
            </a:r>
            <a:r>
              <a:rPr lang="en-US" altLang="ko-KR" sz="2000" dirty="0"/>
              <a:t> : </a:t>
            </a:r>
            <a:r>
              <a:rPr lang="ko-KR" altLang="en-US" sz="2000" dirty="0" err="1"/>
              <a:t>웹컴파일러용</a:t>
            </a:r>
            <a:r>
              <a:rPr lang="ko-KR" altLang="en-US" sz="2000" dirty="0"/>
              <a:t> 채점서버</a:t>
            </a:r>
          </a:p>
        </p:txBody>
      </p:sp>
      <p:sp>
        <p:nvSpPr>
          <p:cNvPr id="21" name="_x480398536"/>
          <p:cNvSpPr>
            <a:spLocks noChangeArrowheads="1"/>
          </p:cNvSpPr>
          <p:nvPr/>
        </p:nvSpPr>
        <p:spPr bwMode="auto">
          <a:xfrm>
            <a:off x="1058152" y="5214069"/>
            <a:ext cx="77104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모던 웹을 위한 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Node.js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프로그래밍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윤인성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2013</a:t>
            </a: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-Node.js, 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MongoDB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와 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AngularJS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를 이용한 웹 개발 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</a:t>
            </a:r>
            <a:r>
              <a:rPr kumimoji="1" lang="ko-KR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브래드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 </a:t>
            </a:r>
            <a:r>
              <a:rPr kumimoji="1" lang="ko-KR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데일리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2014</a:t>
            </a: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-HTML5+CSS3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입문 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고경희 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2015</a:t>
            </a: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" name="_x480371176"/>
          <p:cNvSpPr>
            <a:spLocks noChangeArrowheads="1"/>
          </p:cNvSpPr>
          <p:nvPr/>
        </p:nvSpPr>
        <p:spPr bwMode="auto">
          <a:xfrm>
            <a:off x="1028700" y="4533031"/>
            <a:ext cx="19272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5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참고문헌</a:t>
            </a:r>
            <a:endParaRPr kumimoji="1" lang="ko-KR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98946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181665" y="2902018"/>
            <a:ext cx="4780670" cy="18097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7200" b="1" dirty="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감사합니다</a:t>
            </a:r>
            <a:r>
              <a:rPr kumimoji="1" lang="en-US" altLang="ko-KR" sz="7200" b="1" dirty="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.</a:t>
            </a:r>
            <a:endParaRPr kumimoji="1" lang="ko-KR" altLang="ko-KR" sz="5400" b="1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endParaRPr lang="ko-KR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59784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00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종합설계 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9593" y="1481967"/>
            <a:ext cx="42022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함초롬바탕" pitchFamily="18" charset="-127"/>
              </a:rPr>
              <a:t>2</a:t>
            </a:r>
            <a:r>
              <a:rPr kumimoji="1" lang="ko-KR" altLang="en-US" sz="25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함초롬바탕" pitchFamily="18" charset="-127"/>
              </a:rPr>
              <a:t>차 발표에서의 지적 사항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1112" y="3522421"/>
            <a:ext cx="42373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ko-KR" altLang="en-US" sz="25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함초롬바탕" pitchFamily="18" charset="-127"/>
              </a:rPr>
              <a:t>지적 사항에 대한 답변</a:t>
            </a:r>
            <a:endParaRPr lang="ko-KR" altLang="en-US" sz="25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3715" y="2102995"/>
            <a:ext cx="63240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buAutoNum type="arabicPeriod"/>
            </a:pPr>
            <a:r>
              <a:rPr lang="ko-KR" altLang="en-US" sz="2500" dirty="0">
                <a:latin typeface="함초롱바탕"/>
                <a:ea typeface="돋움" panose="020B0600000101010101" pitchFamily="50" charset="-127"/>
                <a:cs typeface="함초롬바탕" panose="02030604000101010101" pitchFamily="18" charset="-127"/>
              </a:rPr>
              <a:t>다음 발표 시 구현된 부분 데모할 것</a:t>
            </a:r>
            <a:endParaRPr lang="en-US" altLang="ko-KR" sz="2500" dirty="0">
              <a:latin typeface="함초롱바탕"/>
              <a:ea typeface="돋움" panose="020B0600000101010101" pitchFamily="50" charset="-127"/>
              <a:cs typeface="함초롬바탕" panose="02030604000101010101" pitchFamily="18" charset="-127"/>
            </a:endParaRPr>
          </a:p>
          <a:p>
            <a:pPr marL="342900" lvl="0" indent="-342900" fontAlgn="base">
              <a:buAutoNum type="arabicPeriod"/>
            </a:pPr>
            <a:r>
              <a:rPr lang="ko-KR" altLang="en-US" sz="2500" dirty="0">
                <a:latin typeface="함초롱바탕"/>
                <a:ea typeface="돋움" panose="020B0600000101010101" pitchFamily="50" charset="-127"/>
                <a:cs typeface="함초롬바탕" panose="02030604000101010101" pitchFamily="18" charset="-127"/>
              </a:rPr>
              <a:t>실제 설계한 </a:t>
            </a:r>
            <a:r>
              <a:rPr lang="en-US" altLang="ko-KR" sz="2500" dirty="0">
                <a:latin typeface="함초롱바탕"/>
                <a:ea typeface="돋움" panose="020B0600000101010101" pitchFamily="50" charset="-127"/>
                <a:cs typeface="함초롬바탕" panose="02030604000101010101" pitchFamily="18" charset="-127"/>
              </a:rPr>
              <a:t>API</a:t>
            </a:r>
            <a:r>
              <a:rPr lang="ko-KR" altLang="en-US" sz="2500" dirty="0">
                <a:latin typeface="함초롱바탕"/>
                <a:ea typeface="돋움" panose="020B0600000101010101" pitchFamily="50" charset="-127"/>
                <a:cs typeface="함초롬바탕" panose="02030604000101010101" pitchFamily="18" charset="-127"/>
              </a:rPr>
              <a:t>와 외부 </a:t>
            </a:r>
            <a:r>
              <a:rPr lang="en-US" altLang="ko-KR" sz="2500" dirty="0">
                <a:latin typeface="함초롱바탕"/>
                <a:ea typeface="돋움" panose="020B0600000101010101" pitchFamily="50" charset="-127"/>
                <a:cs typeface="함초롬바탕" panose="02030604000101010101" pitchFamily="18" charset="-127"/>
              </a:rPr>
              <a:t>API </a:t>
            </a:r>
            <a:r>
              <a:rPr lang="ko-KR" altLang="en-US" sz="2500" dirty="0">
                <a:latin typeface="함초롱바탕"/>
                <a:ea typeface="돋움" panose="020B0600000101010101" pitchFamily="50" charset="-127"/>
                <a:cs typeface="함초롬바탕" panose="02030604000101010101" pitchFamily="18" charset="-127"/>
              </a:rPr>
              <a:t>구분 필요</a:t>
            </a:r>
            <a:endParaRPr lang="ko-KR" altLang="en-US" sz="2500" dirty="0">
              <a:latin typeface="함초롱바탕"/>
              <a:ea typeface="돋움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8240" y="4130394"/>
            <a:ext cx="632408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buAutoNum type="arabicPeriod"/>
            </a:pPr>
            <a:r>
              <a:rPr lang="ko-KR" altLang="en-US" sz="2500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유투브를 이용한 데모 영상 촬영 및 업로드</a:t>
            </a:r>
            <a:r>
              <a:rPr lang="en-US" altLang="ko-KR" sz="2500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, </a:t>
            </a:r>
            <a:r>
              <a:rPr lang="ko-KR" altLang="en-US" sz="2500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발표현장에서 데모 시연</a:t>
            </a:r>
            <a:endParaRPr lang="en-US" altLang="ko-KR" sz="2500" dirty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  <a:p>
            <a:pPr marL="342900" lvl="0" indent="-342900" fontAlgn="base">
              <a:buAutoNum type="arabicPeriod"/>
            </a:pPr>
            <a:r>
              <a:rPr lang="ko-KR" altLang="en-US" sz="2500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사용한 </a:t>
            </a:r>
            <a:r>
              <a:rPr lang="en-US" altLang="ko-KR" sz="2500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API </a:t>
            </a:r>
            <a:r>
              <a:rPr lang="ko-KR" altLang="en-US" sz="2500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와 구현하며 직접 설계한 </a:t>
            </a:r>
            <a:r>
              <a:rPr lang="en-US" altLang="ko-KR" sz="2500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API</a:t>
            </a:r>
            <a:r>
              <a:rPr lang="ko-KR" altLang="en-US" sz="2500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를 나누어 정리 후 </a:t>
            </a:r>
            <a:r>
              <a:rPr lang="en-US" altLang="ko-KR" sz="2500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3</a:t>
            </a:r>
            <a:r>
              <a:rPr lang="ko-KR" altLang="en-US" sz="2500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차 </a:t>
            </a:r>
            <a:r>
              <a:rPr lang="ko-KR" altLang="en-US" sz="2500" dirty="0" err="1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발표때</a:t>
            </a:r>
            <a:r>
              <a:rPr lang="ko-KR" altLang="en-US" sz="2500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 정리한 </a:t>
            </a:r>
            <a:r>
              <a:rPr lang="en-US" altLang="ko-KR" sz="2500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API </a:t>
            </a:r>
            <a:r>
              <a:rPr lang="ko-KR" altLang="en-US" sz="2500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발표</a:t>
            </a:r>
          </a:p>
        </p:txBody>
      </p:sp>
    </p:spTree>
    <p:extLst>
      <p:ext uri="{BB962C8B-B14F-4D97-AF65-F5344CB8AC3E}">
        <p14:creationId xmlns:p14="http://schemas.microsoft.com/office/powerpoint/2010/main" val="103238336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00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종합설계 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9343" y="1481967"/>
            <a:ext cx="42022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함초롬바탕" pitchFamily="18" charset="-127"/>
              </a:rPr>
              <a:t>3</a:t>
            </a:r>
            <a:r>
              <a:rPr kumimoji="1" lang="ko-KR" altLang="en-US" sz="25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함초롬바탕" pitchFamily="18" charset="-127"/>
              </a:rPr>
              <a:t>차 </a:t>
            </a:r>
            <a:r>
              <a:rPr kumimoji="1" lang="ko-KR" altLang="en-US" sz="25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함초롬바탕" pitchFamily="18" charset="-127"/>
              </a:rPr>
              <a:t>발표에서의 지적 사항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7392" y="3879580"/>
            <a:ext cx="42373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ko-KR" altLang="en-US" sz="25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함초롬바탕" pitchFamily="18" charset="-127"/>
              </a:rPr>
              <a:t>지적 사항에 대한 답변</a:t>
            </a:r>
            <a:endParaRPr lang="ko-KR" altLang="en-US" sz="25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465" y="2102995"/>
            <a:ext cx="63240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buAutoNum type="arabicPeriod"/>
            </a:pPr>
            <a:r>
              <a:rPr lang="ko-KR" altLang="en-US" sz="2500" dirty="0" smtClean="0">
                <a:latin typeface="함초롱바탕"/>
                <a:ea typeface="돋움" panose="020B0600000101010101" pitchFamily="50" charset="-127"/>
              </a:rPr>
              <a:t>화면공유 </a:t>
            </a:r>
            <a:r>
              <a:rPr lang="en-US" altLang="ko-KR" sz="2500" dirty="0" smtClean="0">
                <a:latin typeface="함초롱바탕"/>
                <a:ea typeface="돋움" panose="020B0600000101010101" pitchFamily="50" charset="-127"/>
              </a:rPr>
              <a:t>OK</a:t>
            </a:r>
          </a:p>
          <a:p>
            <a:pPr marL="342900" lvl="0" indent="-342900" fontAlgn="base">
              <a:buAutoNum type="arabicPeriod"/>
            </a:pPr>
            <a:r>
              <a:rPr lang="en-US" altLang="ko-KR" sz="2500" dirty="0" smtClean="0">
                <a:latin typeface="함초롱바탕"/>
                <a:ea typeface="돋움" panose="020B0600000101010101" pitchFamily="50" charset="-127"/>
              </a:rPr>
              <a:t>UI </a:t>
            </a:r>
            <a:r>
              <a:rPr lang="ko-KR" altLang="en-US" sz="2500" dirty="0" smtClean="0">
                <a:latin typeface="함초롱바탕"/>
                <a:ea typeface="돋움" panose="020B0600000101010101" pitchFamily="50" charset="-127"/>
              </a:rPr>
              <a:t>완성도 높일 것</a:t>
            </a:r>
            <a:endParaRPr lang="en-US" altLang="ko-KR" sz="2500" dirty="0" smtClean="0">
              <a:latin typeface="함초롱바탕"/>
              <a:ea typeface="돋움" panose="020B0600000101010101" pitchFamily="50" charset="-127"/>
            </a:endParaRPr>
          </a:p>
          <a:p>
            <a:pPr marL="342900" lvl="0" indent="-342900" fontAlgn="base">
              <a:buAutoNum type="arabicPeriod"/>
            </a:pPr>
            <a:r>
              <a:rPr lang="ko-KR" altLang="en-US" sz="2500" dirty="0" smtClean="0">
                <a:latin typeface="함초롱바탕"/>
                <a:ea typeface="돋움" panose="020B0600000101010101" pitchFamily="50" charset="-127"/>
              </a:rPr>
              <a:t>제목을 </a:t>
            </a:r>
            <a:r>
              <a:rPr lang="en-US" altLang="ko-KR" sz="2500" dirty="0" smtClean="0">
                <a:latin typeface="함초롱바탕"/>
                <a:ea typeface="돋움" panose="020B0600000101010101" pitchFamily="50" charset="-127"/>
              </a:rPr>
              <a:t>“</a:t>
            </a:r>
            <a:r>
              <a:rPr lang="ko-KR" altLang="en-US" sz="2500" dirty="0" smtClean="0">
                <a:latin typeface="함초롱바탕"/>
                <a:ea typeface="돋움" panose="020B0600000101010101" pitchFamily="50" charset="-127"/>
              </a:rPr>
              <a:t>프로그래밍 면접</a:t>
            </a:r>
            <a:r>
              <a:rPr lang="en-US" altLang="ko-KR" sz="2500" dirty="0" smtClean="0">
                <a:latin typeface="함초롱바탕"/>
                <a:ea typeface="돋움" panose="020B0600000101010101" pitchFamily="50" charset="-127"/>
              </a:rPr>
              <a:t>” </a:t>
            </a:r>
            <a:r>
              <a:rPr lang="ko-KR" altLang="en-US" sz="2500" dirty="0" smtClean="0">
                <a:latin typeface="함초롱바탕"/>
                <a:ea typeface="돋움" panose="020B0600000101010101" pitchFamily="50" charset="-127"/>
              </a:rPr>
              <a:t>내용 추가</a:t>
            </a:r>
            <a:endParaRPr lang="ko-KR" altLang="en-US" sz="2500" dirty="0">
              <a:latin typeface="함초롱바탕"/>
              <a:ea typeface="돋움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84520" y="4487553"/>
            <a:ext cx="63240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buAutoNum type="arabicPeriod"/>
            </a:pPr>
            <a:r>
              <a:rPr lang="en-US" altLang="ko-KR" sz="2500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UI </a:t>
            </a:r>
            <a:r>
              <a:rPr lang="ko-KR" altLang="en-US" sz="2500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완성도 높이기 위해 여러 웹사이트 참고하여 반영</a:t>
            </a:r>
            <a:endParaRPr lang="en-US" altLang="ko-KR" sz="2500" dirty="0" smtClean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  <a:p>
            <a:pPr marL="342900" lvl="0" indent="-342900" fontAlgn="base">
              <a:buAutoNum type="arabicPeriod"/>
            </a:pPr>
            <a:r>
              <a:rPr lang="ko-KR" altLang="en-US" sz="2500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제목에 프로그래밍 추가</a:t>
            </a:r>
            <a:endParaRPr lang="ko-KR" altLang="en-US" sz="2500" dirty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73550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00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종합설계 개요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68778"/>
              </p:ext>
            </p:extLst>
          </p:nvPr>
        </p:nvGraphicFramePr>
        <p:xfrm>
          <a:off x="1058152" y="2276475"/>
          <a:ext cx="7535004" cy="283535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837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837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837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837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282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Skype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구루미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구현한 </a:t>
                      </a:r>
                      <a:r>
                        <a:rPr lang="en-US" altLang="ko-KR" dirty="0"/>
                        <a:t>S/W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1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화상채팅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화면공유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3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 컴파일러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8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17392" y="1520796"/>
            <a:ext cx="19625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>
                <a:solidFill>
                  <a:schemeClr val="accent1">
                    <a:lumMod val="50000"/>
                  </a:schemeClr>
                </a:solidFill>
                <a:ea typeface="함초롬바탕" pitchFamily="18" charset="-127"/>
              </a:rPr>
              <a:t>&lt;</a:t>
            </a:r>
            <a:r>
              <a:rPr kumimoji="1" lang="ko-KR" altLang="en-US" sz="2500" b="1" dirty="0">
                <a:solidFill>
                  <a:schemeClr val="accent1">
                    <a:lumMod val="50000"/>
                  </a:schemeClr>
                </a:solidFill>
                <a:ea typeface="함초롬바탕" pitchFamily="18" charset="-127"/>
              </a:rPr>
              <a:t>비교표</a:t>
            </a:r>
            <a:r>
              <a:rPr kumimoji="1" lang="en-US" altLang="ko-KR" sz="2500" b="1" dirty="0">
                <a:solidFill>
                  <a:schemeClr val="accent1">
                    <a:lumMod val="50000"/>
                  </a:schemeClr>
                </a:solidFill>
                <a:ea typeface="함초롬바탕" pitchFamily="18" charset="-127"/>
              </a:rPr>
              <a:t>&gt;</a:t>
            </a:r>
            <a:endParaRPr lang="ko-KR" altLang="en-US" sz="2500" dirty="0">
              <a:solidFill>
                <a:schemeClr val="accent1">
                  <a:lumMod val="50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83694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72951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/>
            <a:endParaRPr lang="ko-KR" altLang="en-US" dirty="0"/>
          </a:p>
        </p:txBody>
      </p:sp>
      <p:pic>
        <p:nvPicPr>
          <p:cNvPr id="2049" name="_x329521928" descr="EMB00003b4050ca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42020" y="1830417"/>
            <a:ext cx="3991426" cy="3604072"/>
          </a:xfrm>
          <a:prstGeom prst="rect">
            <a:avLst/>
          </a:prstGeom>
          <a:noFill/>
        </p:spPr>
      </p:pic>
      <p:sp>
        <p:nvSpPr>
          <p:cNvPr id="9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연구 개발 배경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07" y="1843063"/>
            <a:ext cx="4436022" cy="3591426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1242174" y="2435290"/>
            <a:ext cx="2621902" cy="1866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72951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/>
            <a:endParaRPr lang="ko-KR" alt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목표 및 효과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0" name="_x471887672"/>
          <p:cNvSpPr>
            <a:spLocks noChangeArrowheads="1"/>
          </p:cNvSpPr>
          <p:nvPr/>
        </p:nvSpPr>
        <p:spPr bwMode="auto">
          <a:xfrm>
            <a:off x="991113" y="1537127"/>
            <a:ext cx="7710488" cy="205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WebRTC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기술을 이용하여 기존의 오프라인 면접의 불편한 점들을 개선할 수 있는 시스템을 개발한다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.</a:t>
            </a: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면접자와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 면접관 모두에게 시간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,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공간적 제약을 줄일 수 있는 시스템 개발한다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000" dirty="0">
              <a:solidFill>
                <a:srgbClr val="000000"/>
              </a:solidFill>
              <a:latin typeface="함초롬바탕" pitchFamily="18" charset="-127"/>
              <a:ea typeface="함초롬바탕" pitchFamily="18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dirty="0" err="1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웹컴파일러의</a:t>
            </a:r>
            <a:r>
              <a:rPr kumimoji="1" lang="ko-KR" altLang="en-US" sz="2000" dirty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 실시간 화면 공유를 통해 </a:t>
            </a:r>
            <a:r>
              <a:rPr kumimoji="1" lang="en-US" altLang="ko-KR" sz="2000" dirty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SW</a:t>
            </a:r>
            <a:r>
              <a:rPr kumimoji="1" lang="ko-KR" altLang="en-US" sz="2000" dirty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면접 시 용이하게 활용할 수 있는 시스템의 개발</a:t>
            </a:r>
            <a:endParaRPr kumimoji="1" lang="ko-KR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_x473034048"/>
          <p:cNvSpPr>
            <a:spLocks noChangeArrowheads="1"/>
          </p:cNvSpPr>
          <p:nvPr/>
        </p:nvSpPr>
        <p:spPr bwMode="auto">
          <a:xfrm>
            <a:off x="1053465" y="4375467"/>
            <a:ext cx="8090535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굴림" pitchFamily="50" charset="-127"/>
                <a:cs typeface="굴림" pitchFamily="50" charset="-127"/>
              </a:rPr>
              <a:t> </a:t>
            </a:r>
            <a:endParaRPr kumimoji="1" lang="ko-KR" altLang="ko-KR" sz="20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+mj-lt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온라인 면접 시스템을 이용하여 기존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 면접 지출 비용을 줄일 수 있다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.</a:t>
            </a: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다양한 기능을 제공하여 면접에 대한 편의성을 증대시킨다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000" dirty="0">
              <a:solidFill>
                <a:srgbClr val="000000"/>
              </a:solidFill>
              <a:latin typeface="함초롬바탕" pitchFamily="18" charset="-127"/>
              <a:ea typeface="함초롬바탕" pitchFamily="18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dirty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채점서비스를 통해 결과에 대한 빠른 확인과 실시간 화면공유를 통한 면접자의 개발능력에 대해 즉각적 판단이 가능케 한다</a:t>
            </a:r>
            <a:r>
              <a:rPr kumimoji="1" lang="en-US" altLang="ko-KR" sz="2000" dirty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1113" y="1047305"/>
            <a:ext cx="14092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ko-KR" altLang="en-US" sz="25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함초롬바탕" pitchFamily="18" charset="-127"/>
                <a:cs typeface="굴림" pitchFamily="50" charset="-127"/>
              </a:rPr>
              <a:t>목표</a:t>
            </a:r>
            <a:endParaRPr lang="ko-KR" altLang="en-US" sz="25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1113" y="4136940"/>
            <a:ext cx="14092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ko-KR" altLang="en-US" sz="25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함초롬바탕" pitchFamily="18" charset="-127"/>
                <a:cs typeface="굴림" pitchFamily="50" charset="-127"/>
              </a:rPr>
              <a:t>효과</a:t>
            </a:r>
            <a:endParaRPr lang="ko-KR" altLang="en-US" sz="25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257243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1585</Words>
  <Application>Microsoft Office PowerPoint</Application>
  <PresentationFormat>화면 슬라이드 쇼(4:3)</PresentationFormat>
  <Paragraphs>516</Paragraphs>
  <Slides>49</Slides>
  <Notes>49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61" baseType="lpstr">
      <vt:lpstr>Aharoni</vt:lpstr>
      <vt:lpstr>AppleSDGothicNeo-Bold</vt:lpstr>
      <vt:lpstr>Helvetica-Bold</vt:lpstr>
      <vt:lpstr>굴림</vt:lpstr>
      <vt:lpstr>나눔고딕</vt:lpstr>
      <vt:lpstr>돋움</vt:lpstr>
      <vt:lpstr>맑은 고딕</vt:lpstr>
      <vt:lpstr>함초롬돋움</vt:lpstr>
      <vt:lpstr>함초롬바탕</vt:lpstr>
      <vt:lpstr>함초롱바탕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user</cp:lastModifiedBy>
  <cp:revision>935</cp:revision>
  <cp:lastPrinted>2017-01-17T19:34:28Z</cp:lastPrinted>
  <dcterms:modified xsi:type="dcterms:W3CDTF">2017-05-11T09:31:05Z</dcterms:modified>
</cp:coreProperties>
</file>