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7" r:id="rId2"/>
    <p:sldId id="271" r:id="rId3"/>
    <p:sldId id="258" r:id="rId4"/>
    <p:sldId id="278" r:id="rId5"/>
    <p:sldId id="259" r:id="rId6"/>
    <p:sldId id="260" r:id="rId7"/>
    <p:sldId id="279" r:id="rId8"/>
    <p:sldId id="263" r:id="rId9"/>
    <p:sldId id="265" r:id="rId10"/>
    <p:sldId id="281" r:id="rId11"/>
    <p:sldId id="282" r:id="rId12"/>
    <p:sldId id="276" r:id="rId13"/>
    <p:sldId id="272" r:id="rId14"/>
    <p:sldId id="284" r:id="rId15"/>
    <p:sldId id="273" r:id="rId16"/>
    <p:sldId id="274" r:id="rId17"/>
    <p:sldId id="283" r:id="rId18"/>
    <p:sldId id="275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054"/>
    <p:restoredTop sz="90221"/>
  </p:normalViewPr>
  <p:slideViewPr>
    <p:cSldViewPr snapToGrid="0" snapToObjects="1">
      <p:cViewPr varScale="1">
        <p:scale>
          <a:sx n="79" d="100"/>
          <a:sy n="79" d="100"/>
        </p:scale>
        <p:origin x="54" y="162"/>
      </p:cViewPr>
      <p:guideLst>
        <p:guide orient="horz" pos="2157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/>
            <a:fld id="{A79ED7AD-2CC6-459E-944B-DBCE56E1E494}" type="datetime1">
              <a:rPr lang="ko-KR" altLang="en-US"/>
              <a:pPr lvl="0"/>
              <a:t>2016-12-25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/>
            <a:fld id="{DCA63B05-5D96-4B19-B20A-1C255FCD07A2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74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257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537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029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9378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2016-12-25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2016-12-25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2016-12-25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2016-12-25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2016-12-25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2016-12-25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92F572F5-D381-45E5-A879-E6C2F4C3AD6C}" type="datetimeFigureOut">
              <a:rPr lang="ko-KR" altLang="en-US"/>
              <a:pPr lvl="0"/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dsjs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7120" y="676275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온라인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화상</a:t>
            </a:r>
            <a:endParaRPr lang="en-US" altLang="ko-KR" sz="3000" b="1" dirty="0">
              <a:solidFill>
                <a:schemeClr val="tx1">
                  <a:lumMod val="85000"/>
                  <a:lumOff val="1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algn="ctr"/>
            <a:r>
              <a:rPr lang="ko-KR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면접 웹 애플리케이션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19120" y="3182641"/>
            <a:ext cx="2463872" cy="1177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2011150028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유영근</a:t>
            </a:r>
          </a:p>
          <a:p>
            <a:pPr lvl="0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201115003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이재영 </a:t>
            </a:r>
          </a:p>
          <a:p>
            <a:pPr lvl="0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2011180028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심치훈</a:t>
            </a:r>
          </a:p>
          <a:p>
            <a:pPr lvl="0"/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6454010"/>
            <a:ext cx="8640960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 dirty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6453338"/>
            <a:ext cx="632519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027" name="Picture 3" descr="C:\Users\치훈\Desktop\졸업작품\배경.jp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4537494" cy="6453338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091486" y="1906892"/>
            <a:ext cx="4161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Online Interview Web Application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58239" y="2136870"/>
            <a:ext cx="7090971" cy="394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ko-KR" sz="2000" b="0" i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6366" y="132759"/>
            <a:ext cx="14622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시스템 시나리오</a:t>
            </a: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63" y="1523154"/>
            <a:ext cx="5345502" cy="47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898" y="1945957"/>
            <a:ext cx="1290565" cy="1231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193" y="1945956"/>
            <a:ext cx="1290566" cy="1231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941" y="1685385"/>
            <a:ext cx="3441269" cy="3035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507877" y="608522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면접자의 화면</a:t>
            </a:r>
          </a:p>
        </p:txBody>
      </p:sp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02" y="2060010"/>
            <a:ext cx="1582477" cy="2261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2370899" y="3190643"/>
            <a:ext cx="2547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44580" y="1990201"/>
            <a:ext cx="0" cy="2375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45" y="3245148"/>
            <a:ext cx="1264026" cy="112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073" y="3245148"/>
            <a:ext cx="1264026" cy="112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98253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58239" y="2136870"/>
            <a:ext cx="7090971" cy="394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ko-KR" sz="2000" b="0" i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6366" y="132759"/>
            <a:ext cx="14622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시스템 시나리오</a:t>
            </a: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63" y="1523154"/>
            <a:ext cx="5345502" cy="47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직선 화살표 연결선 16"/>
          <p:cNvCxnSpPr/>
          <p:nvPr/>
        </p:nvCxnSpPr>
        <p:spPr>
          <a:xfrm>
            <a:off x="5414755" y="3470422"/>
            <a:ext cx="1449023" cy="0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07877" y="6085224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면접 평가 및 면접 마무리 단계</a:t>
            </a:r>
          </a:p>
        </p:txBody>
      </p:sp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02" y="2060010"/>
            <a:ext cx="1582477" cy="2261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41" y="1989032"/>
            <a:ext cx="812171" cy="243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884" y="2018528"/>
            <a:ext cx="1777604" cy="235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481" y="2634120"/>
            <a:ext cx="16478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15757" y="393782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질문 내용 </a:t>
            </a:r>
            <a:r>
              <a:rPr lang="en-US" altLang="ko-KR" dirty="0"/>
              <a:t>DB </a:t>
            </a:r>
            <a:r>
              <a:rPr lang="ko-KR" altLang="en-US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424373418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치훈\Desktop\졸업작품\자료수집\자료수집\사진\서버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572" y="1174107"/>
            <a:ext cx="2166938" cy="111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치훈\Desktop\졸업작품\이미지\fig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" y="3502040"/>
            <a:ext cx="4163868" cy="13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04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41656" y="6291902"/>
            <a:ext cx="7090971" cy="394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ko-KR" sz="2000" b="0" i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시스템 구성도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3730" y="132759"/>
            <a:ext cx="128753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시스템 구성도</a:t>
            </a: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954190" y="4021810"/>
            <a:ext cx="97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&lt;DB&gt;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4004" y="4848600"/>
            <a:ext cx="2401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26509" y="4876103"/>
            <a:ext cx="240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&lt;Client&gt;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8" name="Picture 2" descr="C:\Users\Admin\Downloads\noun_15531_cc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70"/>
          <a:stretch/>
        </p:blipFill>
        <p:spPr bwMode="auto">
          <a:xfrm>
            <a:off x="6068464" y="2563716"/>
            <a:ext cx="2520686" cy="145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치훈\Desktop\졸업작품\이미지\화살표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40649" y="2909520"/>
            <a:ext cx="866421" cy="4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080614" y="2385595"/>
            <a:ext cx="129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&lt;SERVER&gt;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3" name="Picture 5" descr="C:\Users\치훈\Desktop\졸업작품\이미지\클라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727" y="5310265"/>
            <a:ext cx="1274275" cy="80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치훈\Desktop\졸업작품\이미지\lin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96990" y="4977918"/>
            <a:ext cx="450975" cy="21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치훈\Desktop\졸업작품\이미지\화살표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76494">
            <a:off x="4479679" y="3689723"/>
            <a:ext cx="1862169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099957" y="6107236"/>
            <a:ext cx="240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&lt;Client&gt;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250537"/>
              </p:ext>
            </p:extLst>
          </p:nvPr>
        </p:nvGraphicFramePr>
        <p:xfrm>
          <a:off x="5134245" y="4391142"/>
          <a:ext cx="26069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권한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515905"/>
              </p:ext>
            </p:extLst>
          </p:nvPr>
        </p:nvGraphicFramePr>
        <p:xfrm>
          <a:off x="384004" y="2385595"/>
          <a:ext cx="226666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</a:t>
                      </a:r>
                      <a:r>
                        <a:rPr lang="en-US" altLang="ko-KR" dirty="0"/>
                        <a:t>Module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캔버스 </a:t>
                      </a:r>
                      <a:r>
                        <a:rPr lang="en-US" altLang="ko-KR" dirty="0"/>
                        <a:t>Module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</a:t>
                      </a:r>
                      <a:r>
                        <a:rPr lang="en-US" altLang="ko-KR" dirty="0"/>
                        <a:t>I/O Module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" name="Picture 8" descr="C:\Users\치훈\Desktop\졸업작품\이미지\화살표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24890">
            <a:off x="4668314" y="2605964"/>
            <a:ext cx="1657924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250537"/>
              </p:ext>
            </p:extLst>
          </p:nvPr>
        </p:nvGraphicFramePr>
        <p:xfrm>
          <a:off x="5134245" y="1554048"/>
          <a:ext cx="260694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평가내용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채팅내용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00207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개발 환경 및 개발 방법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92" y="1417129"/>
            <a:ext cx="6611937" cy="1827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239412"/>
              </p:ext>
            </p:extLst>
          </p:nvPr>
        </p:nvGraphicFramePr>
        <p:xfrm>
          <a:off x="917391" y="3840479"/>
          <a:ext cx="6611937" cy="165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4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155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3200" dirty="0"/>
                    </a:p>
                    <a:p>
                      <a:pPr algn="ctr" latinLnBrk="1"/>
                      <a:r>
                        <a:rPr lang="en-US" altLang="ko-KR" sz="3200" dirty="0"/>
                        <a:t>S/W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Visual</a:t>
                      </a:r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 studio 2015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15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Eclipse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15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Window</a:t>
                      </a:r>
                      <a:r>
                        <a:rPr lang="en-US" altLang="ko-KR" baseline="0" dirty="0"/>
                        <a:t> 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15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Photo Shop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31028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개발 환경 및 개발 방법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58240" y="1375560"/>
            <a:ext cx="4572000" cy="42011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500" b="1" dirty="0">
                <a:solidFill>
                  <a:schemeClr val="accent2">
                    <a:lumMod val="75000"/>
                  </a:schemeClr>
                </a:solidFill>
                <a:latin typeface="AppleSDGothicNeo-Bold"/>
              </a:rPr>
              <a:t>Program Language</a:t>
            </a:r>
          </a:p>
          <a:p>
            <a:endParaRPr lang="en-US" altLang="ko-KR" sz="2000" b="1" dirty="0">
              <a:solidFill>
                <a:srgbClr val="C92606"/>
              </a:solidFill>
              <a:latin typeface="AppleSDGothicNeo-Bold"/>
            </a:endParaRPr>
          </a:p>
          <a:p>
            <a:r>
              <a:rPr lang="en-US" altLang="ko-KR" sz="2000" b="1" dirty="0">
                <a:solidFill>
                  <a:srgbClr val="000000"/>
                </a:solidFill>
                <a:latin typeface="Helvetica-Bold"/>
              </a:rPr>
              <a:t>- HTML5</a:t>
            </a:r>
          </a:p>
          <a:p>
            <a:r>
              <a:rPr lang="en-US" altLang="ko-KR" sz="2000" b="1" dirty="0">
                <a:solidFill>
                  <a:srgbClr val="000000"/>
                </a:solidFill>
                <a:latin typeface="Helvetica-Bold"/>
              </a:rPr>
              <a:t>- </a:t>
            </a:r>
            <a:r>
              <a:rPr lang="en-US" altLang="ko-KR" sz="2000" b="1" dirty="0" err="1">
                <a:solidFill>
                  <a:srgbClr val="000000"/>
                </a:solidFill>
                <a:latin typeface="Helvetica-Bold"/>
              </a:rPr>
              <a:t>Javascript</a:t>
            </a:r>
            <a:endParaRPr lang="en-US" altLang="ko-KR" sz="2000" b="1" dirty="0">
              <a:solidFill>
                <a:srgbClr val="000000"/>
              </a:solidFill>
              <a:latin typeface="Helvetica-Bold"/>
            </a:endParaRPr>
          </a:p>
          <a:p>
            <a:r>
              <a:rPr lang="en-US" altLang="ko-KR" sz="2000" b="1" dirty="0">
                <a:solidFill>
                  <a:srgbClr val="000000"/>
                </a:solidFill>
                <a:latin typeface="Helvetica-Bold"/>
              </a:rPr>
              <a:t>- Node.js</a:t>
            </a:r>
          </a:p>
          <a:p>
            <a:endParaRPr lang="en-US" altLang="ko-KR" b="1" dirty="0">
              <a:solidFill>
                <a:srgbClr val="C92606"/>
              </a:solidFill>
              <a:latin typeface="AppleSDGothicNeo-Bold"/>
            </a:endParaRPr>
          </a:p>
          <a:p>
            <a:r>
              <a:rPr lang="en-US" altLang="ko-KR" sz="2500" b="1" dirty="0">
                <a:solidFill>
                  <a:schemeClr val="accent2">
                    <a:lumMod val="75000"/>
                  </a:schemeClr>
                </a:solidFill>
                <a:latin typeface="AppleSDGothicNeo-Bold"/>
              </a:rPr>
              <a:t>Data base</a:t>
            </a:r>
          </a:p>
          <a:p>
            <a:endParaRPr lang="en-US" altLang="ko-KR" b="1" dirty="0"/>
          </a:p>
          <a:p>
            <a:r>
              <a:rPr lang="en-US" altLang="ko-KR" sz="2000" b="1" dirty="0">
                <a:solidFill>
                  <a:srgbClr val="000000"/>
                </a:solidFill>
                <a:latin typeface="Helvetica-Bold"/>
              </a:rPr>
              <a:t>- </a:t>
            </a:r>
            <a:r>
              <a:rPr lang="en-US" altLang="ko-KR" sz="2000" b="1" dirty="0" err="1">
                <a:solidFill>
                  <a:srgbClr val="000000"/>
                </a:solidFill>
                <a:latin typeface="Helvetica-Bold"/>
              </a:rPr>
              <a:t>MariaDB</a:t>
            </a:r>
            <a:endParaRPr lang="ko-KR" altLang="en-US" sz="2000" dirty="0"/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000000"/>
              </a:solidFill>
              <a:latin typeface="Helvetica-Bold"/>
            </a:endParaRPr>
          </a:p>
          <a:p>
            <a:r>
              <a:rPr lang="en-US" altLang="ko-KR" sz="2500" b="1" dirty="0">
                <a:solidFill>
                  <a:schemeClr val="accent2">
                    <a:lumMod val="75000"/>
                  </a:schemeClr>
                </a:solidFill>
                <a:latin typeface="AppleSDGothicNeo-Bold"/>
              </a:rPr>
              <a:t>Server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000000"/>
              </a:solidFill>
              <a:latin typeface="Helvetica-Bold"/>
            </a:endParaRPr>
          </a:p>
          <a:p>
            <a:r>
              <a:rPr lang="en-US" altLang="ko-KR" sz="2000" b="1" dirty="0">
                <a:solidFill>
                  <a:srgbClr val="000000"/>
                </a:solidFill>
                <a:latin typeface="Helvetica-Bold"/>
              </a:rPr>
              <a:t>- Node.js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9456342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06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업무 분담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89" y="1658669"/>
            <a:ext cx="8040222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6538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07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종합설계 수행일정</a:t>
            </a:r>
          </a:p>
        </p:txBody>
      </p:sp>
      <p:pic>
        <p:nvPicPr>
          <p:cNvPr id="1026" name="Picture 2" descr="C:\Users\치훈\Desktop\졸업작품\이미지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80943"/>
            <a:ext cx="7018337" cy="386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38004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08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dirty="0"/>
              <a:t>GitHub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45564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 dirty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09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 dirty="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참고 자료 및 참고 사이트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3" name="_x480471736"/>
          <p:cNvSpPr>
            <a:spLocks noChangeArrowheads="1"/>
          </p:cNvSpPr>
          <p:nvPr/>
        </p:nvSpPr>
        <p:spPr bwMode="auto">
          <a:xfrm>
            <a:off x="1028700" y="1543580"/>
            <a:ext cx="6961188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WebRTC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 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-JavaScript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-HTML5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-Node.js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-Maria DB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_x480483416"/>
          <p:cNvSpPr>
            <a:spLocks noChangeArrowheads="1"/>
          </p:cNvSpPr>
          <p:nvPr/>
        </p:nvSpPr>
        <p:spPr bwMode="auto">
          <a:xfrm>
            <a:off x="1028700" y="835025"/>
            <a:ext cx="1927225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25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필요기술</a:t>
            </a:r>
            <a:endParaRPr kumimoji="1" lang="ko-KR" sz="1800" b="1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_x480371176"/>
          <p:cNvSpPr>
            <a:spLocks noChangeArrowheads="1"/>
          </p:cNvSpPr>
          <p:nvPr/>
        </p:nvSpPr>
        <p:spPr bwMode="auto">
          <a:xfrm>
            <a:off x="1058152" y="2963034"/>
            <a:ext cx="19272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25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참고</a:t>
            </a:r>
            <a:r>
              <a:rPr kumimoji="1" lang="en-US" altLang="ko-KR" sz="2500" b="1" i="0" u="none" strike="noStrike" cap="none" normalizeH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 </a:t>
            </a:r>
            <a:r>
              <a:rPr kumimoji="1" lang="ko-KR" altLang="en-US" sz="2500" b="1" i="0" u="none" strike="noStrike" cap="none" normalizeH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사이트</a:t>
            </a:r>
            <a:endParaRPr kumimoji="1" lang="ko-KR" sz="1800" b="1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_x480398536"/>
          <p:cNvSpPr>
            <a:spLocks noChangeArrowheads="1"/>
          </p:cNvSpPr>
          <p:nvPr/>
        </p:nvSpPr>
        <p:spPr bwMode="auto">
          <a:xfrm>
            <a:off x="1058152" y="3381374"/>
            <a:ext cx="77104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000" dirty="0"/>
          </a:p>
          <a:p>
            <a:r>
              <a:rPr lang="en-US" altLang="ko-KR" sz="2000" dirty="0"/>
              <a:t>http://www.webrtc.org : </a:t>
            </a:r>
            <a:r>
              <a:rPr lang="ko-KR" altLang="en-US" sz="2000" dirty="0" err="1"/>
              <a:t>스트리밍</a:t>
            </a:r>
            <a:r>
              <a:rPr lang="ko-KR" altLang="en-US" sz="2000" dirty="0"/>
              <a:t> 및 화면 공유 구현을 위한 </a:t>
            </a:r>
            <a:r>
              <a:rPr lang="en-US" altLang="ko-KR" sz="2000" dirty="0" err="1"/>
              <a:t>WebRTC</a:t>
            </a:r>
            <a:r>
              <a:rPr lang="en-US" altLang="ko-KR" sz="2000" dirty="0"/>
              <a:t> API </a:t>
            </a:r>
            <a:r>
              <a:rPr lang="ko-KR" altLang="en-US" sz="2000" dirty="0"/>
              <a:t>기술</a:t>
            </a:r>
            <a:endParaRPr lang="en-US" altLang="ko-KR" sz="2000" dirty="0"/>
          </a:p>
          <a:p>
            <a:r>
              <a:rPr lang="en-US" altLang="ko-KR" sz="2000" dirty="0">
                <a:hlinkClick r:id="rId3"/>
              </a:rPr>
              <a:t>http://www.Nodsjs.org</a:t>
            </a:r>
            <a:r>
              <a:rPr lang="en-US" altLang="ko-KR" sz="2000" dirty="0"/>
              <a:t> : </a:t>
            </a:r>
            <a:r>
              <a:rPr lang="ko-KR" altLang="en-US" sz="2000" dirty="0" err="1"/>
              <a:t>소캣</a:t>
            </a:r>
            <a:r>
              <a:rPr lang="ko-KR" altLang="en-US" sz="2000" dirty="0"/>
              <a:t> 기능을 활용하기 위한 </a:t>
            </a:r>
            <a:r>
              <a:rPr lang="en-US" altLang="ko-KR" sz="2000" dirty="0"/>
              <a:t>Node.js </a:t>
            </a:r>
            <a:r>
              <a:rPr lang="ko-KR" altLang="en-US" sz="2000" dirty="0"/>
              <a:t>기술</a:t>
            </a:r>
          </a:p>
        </p:txBody>
      </p:sp>
      <p:sp>
        <p:nvSpPr>
          <p:cNvPr id="21" name="_x480398536"/>
          <p:cNvSpPr>
            <a:spLocks noChangeArrowheads="1"/>
          </p:cNvSpPr>
          <p:nvPr/>
        </p:nvSpPr>
        <p:spPr bwMode="auto">
          <a:xfrm>
            <a:off x="1058152" y="5214069"/>
            <a:ext cx="77104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모던 웹을 위한 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Node.js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프로그래밍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윤인성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 2013</a:t>
            </a:r>
            <a:endParaRPr kumimoji="1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-Node.js, 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MongoDB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와 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AngularJS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를 이용한 웹 개발 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</a:t>
            </a:r>
            <a:r>
              <a:rPr kumimoji="1" lang="ko-KR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브래드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 </a:t>
            </a:r>
            <a:r>
              <a:rPr kumimoji="1" lang="ko-KR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데일리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 2014</a:t>
            </a:r>
            <a:endParaRPr kumimoji="1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-HTML5+CSS3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입문 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고경희 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 2015</a:t>
            </a:r>
            <a:endParaRPr kumimoji="1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2" name="_x480371176"/>
          <p:cNvSpPr>
            <a:spLocks noChangeArrowheads="1"/>
          </p:cNvSpPr>
          <p:nvPr/>
        </p:nvSpPr>
        <p:spPr bwMode="auto">
          <a:xfrm>
            <a:off x="1028700" y="4533031"/>
            <a:ext cx="19272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25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참고문헌</a:t>
            </a:r>
            <a:endParaRPr kumimoji="1" lang="ko-KR" sz="1800" b="1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898946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11560" y="6454010"/>
            <a:ext cx="8640960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 dirty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6453338"/>
            <a:ext cx="632519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6259" y="238185"/>
            <a:ext cx="2192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</a:rPr>
              <a:t>목차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246919" y="1025574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1.</a:t>
            </a:r>
            <a:r>
              <a:rPr lang="ko-KR" altLang="en-US" b="1" dirty="0"/>
              <a:t>연구 개발배경</a:t>
            </a:r>
            <a:endParaRPr lang="en-US" altLang="ko-KR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246919" y="1652953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2.</a:t>
            </a:r>
            <a:r>
              <a:rPr lang="ko-KR" altLang="en-US" b="1" dirty="0"/>
              <a:t>관련 연구 및 사례</a:t>
            </a:r>
            <a:endParaRPr lang="en-US" altLang="ko-KR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246919" y="2303929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3.</a:t>
            </a:r>
            <a:r>
              <a:rPr lang="ko-KR" altLang="en-US" b="1" dirty="0"/>
              <a:t>시스템 시나리오</a:t>
            </a:r>
            <a:endParaRPr lang="en-US" altLang="ko-KR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246919" y="2967831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4.</a:t>
            </a:r>
            <a:r>
              <a:rPr lang="ko-KR" altLang="en-US" b="1" dirty="0"/>
              <a:t>시스템 구성도</a:t>
            </a:r>
            <a:endParaRPr lang="en-US" altLang="ko-KR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46919" y="3612494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5.</a:t>
            </a:r>
            <a:r>
              <a:rPr lang="ko-KR" altLang="en-US" b="1" dirty="0"/>
              <a:t>개발환경 및 개발방법</a:t>
            </a:r>
            <a:endParaRPr lang="en-US" altLang="ko-KR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246919" y="4237633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6.</a:t>
            </a:r>
            <a:r>
              <a:rPr lang="ko-KR" altLang="en-US" b="1" dirty="0"/>
              <a:t>업무 분담</a:t>
            </a:r>
            <a:endParaRPr lang="en-US" altLang="ko-KR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246919" y="4853716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7.</a:t>
            </a:r>
            <a:r>
              <a:rPr lang="ko-KR" altLang="en-US" b="1" dirty="0"/>
              <a:t>종합설계 수행일정</a:t>
            </a:r>
            <a:endParaRPr lang="en-US" altLang="ko-KR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246919" y="5470162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8.</a:t>
            </a:r>
            <a:r>
              <a:rPr lang="ko-KR" altLang="en-US" b="1" dirty="0"/>
              <a:t>필요기술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299445795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 dirty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72951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8217" y="126004"/>
            <a:ext cx="1542973" cy="2954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   연구 개발 배경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/>
            <a:endParaRPr lang="ko-KR" altLang="en-US" dirty="0"/>
          </a:p>
        </p:txBody>
      </p:sp>
      <p:pic>
        <p:nvPicPr>
          <p:cNvPr id="2049" name="_x329521928" descr="EMB00003b4050ca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42020" y="1662968"/>
            <a:ext cx="3991426" cy="3604072"/>
          </a:xfrm>
          <a:prstGeom prst="rect">
            <a:avLst/>
          </a:prstGeom>
          <a:noFill/>
        </p:spPr>
      </p:pic>
      <p:sp>
        <p:nvSpPr>
          <p:cNvPr id="9" name="Rectangle 4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58240" y="5622715"/>
            <a:ext cx="7360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b="1" dirty="0"/>
              <a:t>오프라인 면접에서의 과다한 면접준비비용 및 시간</a:t>
            </a:r>
            <a:r>
              <a:rPr lang="en-US" altLang="ko-KR" b="1" dirty="0"/>
              <a:t>,</a:t>
            </a:r>
            <a:r>
              <a:rPr lang="ko-KR" altLang="en-US" b="1" dirty="0"/>
              <a:t>공간적 비용 절감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연구 개발 배경</a:t>
            </a:r>
          </a:p>
        </p:txBody>
      </p:sp>
      <p:cxnSp>
        <p:nvCxnSpPr>
          <p:cNvPr id="18" name="직선 연결선 17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07" y="1675614"/>
            <a:ext cx="4436022" cy="359142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 dirty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72951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8217" y="126004"/>
            <a:ext cx="1542973" cy="2954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   연구 개발 배경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/>
            <a:endParaRPr lang="ko-KR" alt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목표 및 효과</a:t>
            </a:r>
          </a:p>
        </p:txBody>
      </p:sp>
      <p:cxnSp>
        <p:nvCxnSpPr>
          <p:cNvPr id="18" name="직선 연결선 17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0" name="_x471887672"/>
          <p:cNvSpPr>
            <a:spLocks noChangeArrowheads="1"/>
          </p:cNvSpPr>
          <p:nvPr/>
        </p:nvSpPr>
        <p:spPr bwMode="auto">
          <a:xfrm>
            <a:off x="991113" y="1685925"/>
            <a:ext cx="7710488" cy="205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WebRTC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기술을 이용하여 기존의 온라인 면접 시스템들의 불편한 점들을 개선하여 제공한다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.</a:t>
            </a:r>
            <a:endParaRPr kumimoji="1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면접자와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 면접관 모두에게 시간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,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공간적 제약을 줄일 수 있는 시스템 개발</a:t>
            </a:r>
            <a:endParaRPr kumimoji="1" lang="ko-KR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_x473034048"/>
          <p:cNvSpPr>
            <a:spLocks noChangeArrowheads="1"/>
          </p:cNvSpPr>
          <p:nvPr/>
        </p:nvSpPr>
        <p:spPr bwMode="auto">
          <a:xfrm>
            <a:off x="1053465" y="4086380"/>
            <a:ext cx="7472363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굴림" pitchFamily="50" charset="-127"/>
                <a:cs typeface="굴림" pitchFamily="50" charset="-127"/>
              </a:rPr>
              <a:t> </a:t>
            </a:r>
            <a:endParaRPr kumimoji="1" lang="ko-KR" altLang="ko-KR" sz="20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+mj-lt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온라인 면접 시스템을 이용하여 기존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 면접 비용을 줄일 수 있다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.</a:t>
            </a:r>
            <a:endParaRPr kumimoji="1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다양한 기능을 제공하여 면접에 대한 편의성을 증대시킨다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.</a:t>
            </a:r>
            <a:endParaRPr kumimoji="1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endParaRPr kumimoji="1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1113" y="1047305"/>
            <a:ext cx="14092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ko-KR" altLang="en-US" sz="25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함초롬바탕" pitchFamily="18" charset="-127"/>
                <a:cs typeface="굴림" pitchFamily="50" charset="-127"/>
              </a:rPr>
              <a:t>목표</a:t>
            </a:r>
            <a:endParaRPr lang="ko-KR" altLang="en-US" sz="25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1113" y="3609326"/>
            <a:ext cx="14092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ko-KR" altLang="en-US" sz="25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함초롬바탕" pitchFamily="18" charset="-127"/>
                <a:cs typeface="굴림" pitchFamily="50" charset="-127"/>
              </a:rPr>
              <a:t>효과</a:t>
            </a:r>
            <a:endParaRPr lang="ko-KR" altLang="en-US" sz="25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257243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7361" y="132759"/>
            <a:ext cx="168026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 관련 연구 및 사례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관련 사례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95" y="1103855"/>
            <a:ext cx="6725589" cy="533474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0188" y="1295215"/>
            <a:ext cx="7947778" cy="4082816"/>
          </a:xfrm>
          <a:prstGeom prst="rect">
            <a:avLst/>
          </a:prstGeom>
        </p:spPr>
      </p:pic>
      <p:sp>
        <p:nvSpPr>
          <p:cNvPr id="20" name="직사각형 19"/>
          <p:cNvSpPr txBox="1"/>
          <p:nvPr/>
        </p:nvSpPr>
        <p:spPr>
          <a:xfrm>
            <a:off x="917392" y="5612423"/>
            <a:ext cx="6981031" cy="643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▲ </a:t>
            </a:r>
            <a:r>
              <a:rPr lang="ko-KR" altLang="en-US" dirty="0"/>
              <a:t>경기도가 운영하는 여성 취업지원 사이트인 '온라인경력개발센터 </a:t>
            </a:r>
            <a:r>
              <a:rPr lang="ko-KR" altLang="en-US" dirty="0" err="1"/>
              <a:t>꿈날개＇에서</a:t>
            </a:r>
            <a:r>
              <a:rPr lang="ko-KR" altLang="en-US" dirty="0"/>
              <a:t> 온라인 면접을 이용하는 장면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7361" y="132759"/>
            <a:ext cx="168026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 관련 연구 및 사례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관련 사례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7361" y="132759"/>
            <a:ext cx="168026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 관련 연구 및 사례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관련 사례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73041968" descr="cif00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20" y="1255204"/>
            <a:ext cx="6500812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_x471928632"/>
          <p:cNvSpPr>
            <a:spLocks noChangeArrowheads="1"/>
          </p:cNvSpPr>
          <p:nvPr/>
        </p:nvSpPr>
        <p:spPr bwMode="auto">
          <a:xfrm>
            <a:off x="1497013" y="5795710"/>
            <a:ext cx="6980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▲ </a:t>
            </a:r>
            <a:r>
              <a:rPr kumimoji="1" 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웹</a:t>
            </a: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/</a:t>
            </a:r>
            <a:r>
              <a:rPr kumimoji="1" 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모바일</a:t>
            </a:r>
            <a:r>
              <a:rPr kumimoji="1" 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가상면접시스템 </a:t>
            </a:r>
            <a:r>
              <a:rPr kumimoji="1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SelfView</a:t>
            </a: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실행화면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7179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58239" y="2136870"/>
            <a:ext cx="7090971" cy="394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ko-KR" sz="2000" b="0" i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6366" y="132759"/>
            <a:ext cx="14622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시스템 시나리오</a:t>
            </a: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63" y="1523154"/>
            <a:ext cx="5345502" cy="47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29" y="2778722"/>
            <a:ext cx="4229225" cy="1235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 flipV="1">
            <a:off x="5429503" y="2066347"/>
            <a:ext cx="1275727" cy="535920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420" y="4013967"/>
            <a:ext cx="1678864" cy="1678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직선 화살표 연결선 30"/>
          <p:cNvCxnSpPr/>
          <p:nvPr/>
        </p:nvCxnSpPr>
        <p:spPr>
          <a:xfrm>
            <a:off x="5429503" y="4079075"/>
            <a:ext cx="1275727" cy="821016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24897" y="570574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이력서 파일 첨부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07877" y="6085224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면접 일정 확인 및 신청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420" y="1367738"/>
            <a:ext cx="1451155" cy="12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65420" y="269896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정보 입력</a:t>
            </a:r>
            <a:endParaRPr lang="en-US" altLang="ko-KR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53465" y="2136870"/>
            <a:ext cx="7090971" cy="394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ko-KR" sz="2000" b="0" i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6366" y="132759"/>
            <a:ext cx="14622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시스템 시나리오</a:t>
            </a: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63" y="1523154"/>
            <a:ext cx="5345502" cy="47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직선 화살표 연결선 16"/>
          <p:cNvCxnSpPr/>
          <p:nvPr/>
        </p:nvCxnSpPr>
        <p:spPr>
          <a:xfrm flipV="1">
            <a:off x="5548045" y="2136870"/>
            <a:ext cx="1275727" cy="535920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6953345" y="1696064"/>
            <a:ext cx="1674461" cy="97672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953345" y="287347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캔버스 기능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039" y="1989032"/>
            <a:ext cx="812171" cy="243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069" y="1984204"/>
            <a:ext cx="1869972" cy="2418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589" y="4051639"/>
            <a:ext cx="1674461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5518548" y="3983661"/>
            <a:ext cx="1305224" cy="632584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82841" y="53978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채팅 기능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02" y="2060010"/>
            <a:ext cx="1582477" cy="2261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507877" y="608522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면접관의</a:t>
            </a:r>
            <a:r>
              <a:rPr lang="ko-KR" altLang="en-US" dirty="0"/>
              <a:t> 화면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397</Words>
  <Application>Microsoft Office PowerPoint</Application>
  <PresentationFormat>화면 슬라이드 쇼(4:3)</PresentationFormat>
  <Paragraphs>146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AppleSDGothicNeo-Bold</vt:lpstr>
      <vt:lpstr>Helvetica-Bold</vt:lpstr>
      <vt:lpstr>굴림</vt:lpstr>
      <vt:lpstr>함초롬돋움</vt:lpstr>
      <vt:lpstr>함초롬바탕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이재영</cp:lastModifiedBy>
  <cp:revision>498</cp:revision>
  <dcterms:modified xsi:type="dcterms:W3CDTF">2016-12-25T09:39:10Z</dcterms:modified>
</cp:coreProperties>
</file>