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29"/>
  </p:notesMasterIdLst>
  <p:sldIdLst>
    <p:sldId id="256" r:id="rId2"/>
    <p:sldId id="352" r:id="rId3"/>
    <p:sldId id="333" r:id="rId4"/>
    <p:sldId id="264" r:id="rId5"/>
    <p:sldId id="334" r:id="rId6"/>
    <p:sldId id="263" r:id="rId7"/>
    <p:sldId id="336" r:id="rId8"/>
    <p:sldId id="266" r:id="rId9"/>
    <p:sldId id="337" r:id="rId10"/>
    <p:sldId id="280" r:id="rId11"/>
    <p:sldId id="335" r:id="rId12"/>
    <p:sldId id="267" r:id="rId13"/>
    <p:sldId id="282" r:id="rId14"/>
    <p:sldId id="339" r:id="rId15"/>
    <p:sldId id="338"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98" d="100"/>
          <a:sy n="98" d="100"/>
        </p:scale>
        <p:origin x="-46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FD9ED2-3D74-2547-8C90-2CA6B1D9E6A2}" type="datetimeFigureOut">
              <a:rPr lang="en-US" smtClean="0"/>
              <a:pPr/>
              <a:t>4/11/13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C6A83-150A-9643-B3FC-8A84A444D8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Use case:</a:t>
            </a:r>
            <a:r>
              <a:rPr lang="en-US" sz="1200" b="1"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When you want to give content creators the ability to stylize their content while staying within style-guide boundaries.</a:t>
            </a:r>
            <a:endParaRPr lang="en-US" dirty="0"/>
          </a:p>
        </p:txBody>
      </p:sp>
      <p:sp>
        <p:nvSpPr>
          <p:cNvPr id="4" name="Slide Number Placeholder 3"/>
          <p:cNvSpPr>
            <a:spLocks noGrp="1"/>
          </p:cNvSpPr>
          <p:nvPr>
            <p:ph type="sldNum" sz="quarter" idx="10"/>
          </p:nvPr>
        </p:nvSpPr>
        <p:spPr/>
        <p:txBody>
          <a:bodyPr/>
          <a:lstStyle/>
          <a:p>
            <a:fld id="{E61C6A83-150A-9643-B3FC-8A84A444D82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if you can</a:t>
            </a:r>
            <a:r>
              <a:rPr lang="en-US" baseline="0" dirty="0" smtClean="0"/>
              <a:t> spot some reusable styles. This is often distinct from element or functional styles, like accordions.</a:t>
            </a:r>
            <a:endParaRPr lang="en-US" dirty="0"/>
          </a:p>
        </p:txBody>
      </p:sp>
      <p:sp>
        <p:nvSpPr>
          <p:cNvPr id="4" name="Slide Number Placeholder 3"/>
          <p:cNvSpPr>
            <a:spLocks noGrp="1"/>
          </p:cNvSpPr>
          <p:nvPr>
            <p:ph type="sldNum" sz="quarter" idx="10"/>
          </p:nvPr>
        </p:nvSpPr>
        <p:spPr/>
        <p:txBody>
          <a:bodyPr/>
          <a:lstStyle/>
          <a:p>
            <a:fld id="{E61C6A83-150A-9643-B3FC-8A84A444D82C}"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lists from this project</a:t>
            </a:r>
            <a:endParaRPr lang="en-US" dirty="0"/>
          </a:p>
        </p:txBody>
      </p:sp>
      <p:sp>
        <p:nvSpPr>
          <p:cNvPr id="4" name="Slide Number Placeholder 3"/>
          <p:cNvSpPr>
            <a:spLocks noGrp="1"/>
          </p:cNvSpPr>
          <p:nvPr>
            <p:ph type="sldNum" sz="quarter" idx="10"/>
          </p:nvPr>
        </p:nvSpPr>
        <p:spPr/>
        <p:txBody>
          <a:bodyPr/>
          <a:lstStyle/>
          <a:p>
            <a:fld id="{E61C6A83-150A-9643-B3FC-8A84A444D82C}"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F41D57-2AEF-FC43-9741-FD8290CD5A2C}" type="datetimeFigureOut">
              <a:rPr lang="en-US" smtClean="0"/>
              <a:pPr/>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41D57-2AEF-FC43-9741-FD8290CD5A2C}" type="datetimeFigureOut">
              <a:rPr lang="en-US" smtClean="0"/>
              <a:pPr/>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41D57-2AEF-FC43-9741-FD8290CD5A2C}" type="datetimeFigureOut">
              <a:rPr lang="en-US" smtClean="0"/>
              <a:pPr/>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41D57-2AEF-FC43-9741-FD8290CD5A2C}" type="datetimeFigureOut">
              <a:rPr lang="en-US" smtClean="0"/>
              <a:pPr/>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F41D57-2AEF-FC43-9741-FD8290CD5A2C}" type="datetimeFigureOut">
              <a:rPr lang="en-US" smtClean="0"/>
              <a:pPr/>
              <a:t>4/11/13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F41D57-2AEF-FC43-9741-FD8290CD5A2C}" type="datetimeFigureOut">
              <a:rPr lang="en-US" smtClean="0"/>
              <a:pPr/>
              <a:t>4/11/13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F41D57-2AEF-FC43-9741-FD8290CD5A2C}" type="datetimeFigureOut">
              <a:rPr lang="en-US" smtClean="0"/>
              <a:pPr/>
              <a:t>4/11/13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F41D57-2AEF-FC43-9741-FD8290CD5A2C}" type="datetimeFigureOut">
              <a:rPr lang="en-US" smtClean="0"/>
              <a:pPr/>
              <a:t>4/11/13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41D57-2AEF-FC43-9741-FD8290CD5A2C}" type="datetimeFigureOut">
              <a:rPr lang="en-US" smtClean="0"/>
              <a:pPr/>
              <a:t>4/11/13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41D57-2AEF-FC43-9741-FD8290CD5A2C}" type="datetimeFigureOut">
              <a:rPr lang="en-US" smtClean="0"/>
              <a:pPr/>
              <a:t>4/11/13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41D57-2AEF-FC43-9741-FD8290CD5A2C}" type="datetimeFigureOut">
              <a:rPr lang="en-US" smtClean="0"/>
              <a:pPr/>
              <a:t>4/11/13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0">
              <a:schemeClr val="bg1">
                <a:lumMod val="75000"/>
                <a:lumOff val="25000"/>
              </a:schemeClr>
            </a:gs>
            <a:gs pos="100000">
              <a:schemeClr val="bg2">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41D57-2AEF-FC43-9741-FD8290CD5A2C}" type="datetimeFigureOut">
              <a:rPr lang="en-US" smtClean="0"/>
              <a:pPr/>
              <a:t>4/11/13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E762A-AFD3-0A40-96B0-0C0C4D8EE47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534400" cy="2609850"/>
          </a:xfrm>
        </p:spPr>
        <p:txBody>
          <a:bodyPr>
            <a:normAutofit fontScale="90000"/>
          </a:bodyPr>
          <a:lstStyle/>
          <a:p>
            <a:r>
              <a:rPr lang="en-US" sz="5400" b="1" dirty="0" err="1" smtClean="0"/>
              <a:t>CKEditor</a:t>
            </a:r>
            <a:r>
              <a:rPr lang="en-US" sz="5400" b="1" dirty="0" smtClean="0"/>
              <a:t> </a:t>
            </a:r>
            <a:br>
              <a:rPr lang="en-US" sz="5400" b="1" dirty="0" smtClean="0"/>
            </a:br>
            <a:r>
              <a:rPr lang="en-US" sz="5400" b="1" dirty="0" smtClean="0"/>
              <a:t>+ reusable styles </a:t>
            </a:r>
            <a:br>
              <a:rPr lang="en-US" sz="5400" b="1" dirty="0" smtClean="0"/>
            </a:br>
            <a:r>
              <a:rPr lang="en-US" sz="5400" b="1" dirty="0" smtClean="0"/>
              <a:t>= User-friendly rich </a:t>
            </a:r>
            <a:br>
              <a:rPr lang="en-US" sz="5400" b="1" dirty="0" smtClean="0"/>
            </a:br>
            <a:r>
              <a:rPr lang="en-US" sz="5400" b="1" dirty="0" smtClean="0"/>
              <a:t>text styling</a:t>
            </a:r>
            <a:endParaRPr lang="en-US" sz="5400" dirty="0"/>
          </a:p>
        </p:txBody>
      </p:sp>
      <p:sp>
        <p:nvSpPr>
          <p:cNvPr id="3" name="Subtitle 2"/>
          <p:cNvSpPr>
            <a:spLocks noGrp="1"/>
          </p:cNvSpPr>
          <p:nvPr>
            <p:ph type="subTitle" idx="1"/>
          </p:nvPr>
        </p:nvSpPr>
        <p:spPr>
          <a:xfrm>
            <a:off x="1447800" y="5943600"/>
            <a:ext cx="6400800" cy="609600"/>
          </a:xfrm>
        </p:spPr>
        <p:txBody>
          <a:bodyPr>
            <a:normAutofit/>
          </a:bodyPr>
          <a:lstStyle/>
          <a:p>
            <a:r>
              <a:rPr lang="en-US" sz="1800" i="1" dirty="0" smtClean="0">
                <a:solidFill>
                  <a:schemeClr val="tx1"/>
                </a:solidFill>
              </a:rPr>
              <a:t>PDX DUG </a:t>
            </a:r>
            <a:r>
              <a:rPr lang="en-US" sz="1800" i="1" dirty="0" err="1" smtClean="0">
                <a:solidFill>
                  <a:schemeClr val="tx1"/>
                </a:solidFill>
              </a:rPr>
              <a:t>Meetup</a:t>
            </a:r>
            <a:r>
              <a:rPr lang="en-US" sz="1800" i="1" dirty="0" smtClean="0">
                <a:solidFill>
                  <a:schemeClr val="tx1"/>
                </a:solidFill>
              </a:rPr>
              <a:t>  April 10, 2013</a:t>
            </a:r>
            <a:endParaRPr lang="en-US" sz="1800" i="1" dirty="0">
              <a:solidFill>
                <a:schemeClr val="tx1"/>
              </a:solidFill>
            </a:endParaRPr>
          </a:p>
        </p:txBody>
      </p:sp>
      <p:sp>
        <p:nvSpPr>
          <p:cNvPr id="4" name="TextBox 3"/>
          <p:cNvSpPr txBox="1"/>
          <p:nvPr/>
        </p:nvSpPr>
        <p:spPr>
          <a:xfrm>
            <a:off x="1676400" y="3962400"/>
            <a:ext cx="5867400" cy="523220"/>
          </a:xfrm>
          <a:prstGeom prst="rect">
            <a:avLst/>
          </a:prstGeom>
          <a:noFill/>
        </p:spPr>
        <p:txBody>
          <a:bodyPr wrap="square" rtlCol="0">
            <a:spAutoFit/>
          </a:bodyPr>
          <a:lstStyle/>
          <a:p>
            <a:pPr algn="ctr"/>
            <a:r>
              <a:rPr lang="en-US" sz="2800" dirty="0" smtClean="0"/>
              <a:t>Marlene Williams</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81000"/>
            <a:ext cx="9144000" cy="596185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kitched-20130409-215631.jpg"/>
          <p:cNvPicPr>
            <a:picLocks noChangeAspect="1"/>
          </p:cNvPicPr>
          <p:nvPr/>
        </p:nvPicPr>
        <p:blipFill>
          <a:blip r:embed="rId2"/>
          <a:stretch>
            <a:fillRect/>
          </a:stretch>
        </p:blipFill>
        <p:spPr>
          <a:xfrm>
            <a:off x="-1" y="381000"/>
            <a:ext cx="9144001" cy="5962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52400"/>
            <a:ext cx="8153400" cy="6555642"/>
          </a:xfrm>
          <a:prstGeom prst="rect">
            <a:avLst/>
          </a:prstGeom>
          <a:noFill/>
        </p:spPr>
        <p:txBody>
          <a:bodyPr wrap="square" rtlCol="0">
            <a:spAutoFit/>
          </a:bodyPr>
          <a:lstStyle/>
          <a:p>
            <a:pPr marL="514350" indent="-514350">
              <a:buFont typeface="Arial"/>
              <a:buChar char="•"/>
            </a:pPr>
            <a:r>
              <a:rPr lang="en-US" sz="2800" dirty="0" smtClean="0"/>
              <a:t>Look at the style tiles and/or mockups and </a:t>
            </a:r>
            <a:r>
              <a:rPr lang="en-US" sz="2800" b="1" u="sng" dirty="0" smtClean="0"/>
              <a:t>generate a list</a:t>
            </a:r>
            <a:r>
              <a:rPr lang="en-US" sz="2800" dirty="0" smtClean="0"/>
              <a:t>. Talk with the designer and client if anything is unclear, or if you think there might need to be more than what is defined in the designs. Or if something is impractical.</a:t>
            </a:r>
          </a:p>
          <a:p>
            <a:pPr marL="514350" indent="-514350">
              <a:buFont typeface="Arial"/>
              <a:buChar char="•"/>
            </a:pPr>
            <a:endParaRPr lang="en-US" sz="2800" dirty="0" smtClean="0"/>
          </a:p>
          <a:p>
            <a:pPr marL="514350" indent="-514350">
              <a:buFont typeface="Arial"/>
              <a:buChar char="•"/>
            </a:pPr>
            <a:r>
              <a:rPr lang="en-US" sz="2800" dirty="0" smtClean="0"/>
              <a:t>Try to think of all the likely (or possible) ways each style could be used, then boil them down into the most </a:t>
            </a:r>
            <a:r>
              <a:rPr lang="en-US" sz="2800" b="1" u="sng" dirty="0" smtClean="0"/>
              <a:t>simple chunks </a:t>
            </a:r>
            <a:r>
              <a:rPr lang="en-US" sz="2800" dirty="0" smtClean="0"/>
              <a:t>possible. If a style looks too complex and shares similar aspects with others, see if the similarities can be broken out into their own pieces, which can be included in the others. Buttons, for example.</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kitched-20130409-221115.jpg"/>
          <p:cNvPicPr>
            <a:picLocks noChangeAspect="1"/>
          </p:cNvPicPr>
          <p:nvPr/>
        </p:nvPicPr>
        <p:blipFill>
          <a:blip r:embed="rId2"/>
          <a:stretch>
            <a:fillRect/>
          </a:stretch>
        </p:blipFill>
        <p:spPr>
          <a:xfrm>
            <a:off x="0" y="2700338"/>
            <a:ext cx="9144000" cy="1701800"/>
          </a:xfrm>
          <a:prstGeom prst="rect">
            <a:avLst/>
          </a:prstGeom>
        </p:spPr>
      </p:pic>
      <p:pic>
        <p:nvPicPr>
          <p:cNvPr id="6" name="Picture 5" descr="skitched-20130409-221200.jpg"/>
          <p:cNvPicPr>
            <a:picLocks noChangeAspect="1"/>
          </p:cNvPicPr>
          <p:nvPr/>
        </p:nvPicPr>
        <p:blipFill>
          <a:blip r:embed="rId3"/>
          <a:stretch>
            <a:fillRect/>
          </a:stretch>
        </p:blipFill>
        <p:spPr>
          <a:xfrm>
            <a:off x="0" y="2209800"/>
            <a:ext cx="9144000" cy="5270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04800" y="381000"/>
            <a:ext cx="4191000" cy="6124754"/>
          </a:xfrm>
          <a:prstGeom prst="rect">
            <a:avLst/>
          </a:prstGeom>
          <a:noFill/>
        </p:spPr>
        <p:txBody>
          <a:bodyPr wrap="square" rtlCol="0">
            <a:spAutoFit/>
          </a:bodyPr>
          <a:lstStyle/>
          <a:p>
            <a:r>
              <a:rPr lang="en-US" sz="2800" b="1" dirty="0" smtClean="0"/>
              <a:t>Needed </a:t>
            </a:r>
            <a:r>
              <a:rPr lang="en-US" sz="2800" b="1" dirty="0" err="1" smtClean="0"/>
              <a:t>CKEditor</a:t>
            </a:r>
            <a:r>
              <a:rPr lang="en-US" sz="2800" b="1" dirty="0" smtClean="0"/>
              <a:t> styles:</a:t>
            </a:r>
          </a:p>
          <a:p>
            <a:pPr>
              <a:buFontTx/>
              <a:buChar char="-"/>
            </a:pPr>
            <a:r>
              <a:rPr lang="en-US" sz="2800" dirty="0" smtClean="0"/>
              <a:t> Primary button</a:t>
            </a:r>
          </a:p>
          <a:p>
            <a:r>
              <a:rPr lang="en-US" sz="2800" dirty="0" smtClean="0"/>
              <a:t>- Secondary button</a:t>
            </a:r>
          </a:p>
          <a:p>
            <a:r>
              <a:rPr lang="en-US" sz="2800" dirty="0" smtClean="0"/>
              <a:t>- Tertiary button</a:t>
            </a:r>
          </a:p>
          <a:p>
            <a:r>
              <a:rPr lang="en-US" sz="2800" dirty="0" smtClean="0"/>
              <a:t>- Bonus button</a:t>
            </a:r>
          </a:p>
          <a:p>
            <a:r>
              <a:rPr lang="en-US" sz="2800" dirty="0" smtClean="0"/>
              <a:t>- Drop caps</a:t>
            </a:r>
          </a:p>
          <a:p>
            <a:r>
              <a:rPr lang="en-US" sz="2800" dirty="0" smtClean="0"/>
              <a:t>- Blue callout</a:t>
            </a:r>
          </a:p>
          <a:p>
            <a:r>
              <a:rPr lang="en-US" sz="2800" dirty="0" smtClean="0"/>
              <a:t>- Orange callout</a:t>
            </a:r>
          </a:p>
          <a:p>
            <a:r>
              <a:rPr lang="en-US" sz="2800" dirty="0" smtClean="0"/>
              <a:t>- Decorative list</a:t>
            </a:r>
          </a:p>
          <a:p>
            <a:r>
              <a:rPr lang="en-US" sz="2800" dirty="0" smtClean="0"/>
              <a:t>- More link</a:t>
            </a:r>
          </a:p>
          <a:p>
            <a:pPr>
              <a:buFontTx/>
              <a:buChar char="-"/>
            </a:pPr>
            <a:r>
              <a:rPr lang="en-US" sz="2800" dirty="0" smtClean="0"/>
              <a:t> Image right</a:t>
            </a:r>
          </a:p>
          <a:p>
            <a:pPr>
              <a:buFontTx/>
              <a:buChar char="-"/>
            </a:pPr>
            <a:r>
              <a:rPr lang="en-US" sz="2800" dirty="0" smtClean="0"/>
              <a:t> Image left</a:t>
            </a:r>
          </a:p>
          <a:p>
            <a:r>
              <a:rPr lang="en-US" sz="2800" dirty="0" smtClean="0"/>
              <a:t>- Decorative list</a:t>
            </a:r>
            <a:endParaRPr lang="en-US" sz="2800" dirty="0"/>
          </a:p>
        </p:txBody>
      </p:sp>
      <p:sp>
        <p:nvSpPr>
          <p:cNvPr id="6" name="TextBox 5"/>
          <p:cNvSpPr txBox="1"/>
          <p:nvPr/>
        </p:nvSpPr>
        <p:spPr>
          <a:xfrm>
            <a:off x="4648200" y="381000"/>
            <a:ext cx="4191000" cy="5262980"/>
          </a:xfrm>
          <a:prstGeom prst="rect">
            <a:avLst/>
          </a:prstGeom>
          <a:noFill/>
        </p:spPr>
        <p:txBody>
          <a:bodyPr wrap="square" rtlCol="0">
            <a:spAutoFit/>
          </a:bodyPr>
          <a:lstStyle/>
          <a:p>
            <a:r>
              <a:rPr lang="en-US" sz="2800" b="1" dirty="0" smtClean="0"/>
              <a:t>Needed </a:t>
            </a:r>
            <a:r>
              <a:rPr lang="en-US" sz="2800" b="1" dirty="0" err="1" smtClean="0"/>
              <a:t>CKEditor</a:t>
            </a:r>
            <a:r>
              <a:rPr lang="en-US" sz="2800" b="1" dirty="0" smtClean="0"/>
              <a:t> fonts:</a:t>
            </a:r>
          </a:p>
          <a:p>
            <a:pPr>
              <a:buFontTx/>
              <a:buChar char="-"/>
            </a:pPr>
            <a:r>
              <a:rPr lang="en-US" sz="2800" dirty="0" smtClean="0"/>
              <a:t> League Gothic    </a:t>
            </a:r>
          </a:p>
          <a:p>
            <a:r>
              <a:rPr lang="en-US" sz="2800" dirty="0" smtClean="0"/>
              <a:t>  (default)</a:t>
            </a:r>
          </a:p>
          <a:p>
            <a:r>
              <a:rPr lang="en-US" sz="2800" dirty="0" smtClean="0"/>
              <a:t>- Open Sans, extra bold</a:t>
            </a:r>
          </a:p>
          <a:p>
            <a:r>
              <a:rPr lang="en-US" sz="2800" dirty="0" smtClean="0"/>
              <a:t>- </a:t>
            </a:r>
            <a:r>
              <a:rPr lang="en-US" sz="2800" dirty="0" err="1" smtClean="0"/>
              <a:t>ChunkFive</a:t>
            </a:r>
            <a:endParaRPr lang="en-US" sz="2800" dirty="0" smtClean="0"/>
          </a:p>
          <a:p>
            <a:pPr>
              <a:buFontTx/>
              <a:buChar char="-"/>
            </a:pPr>
            <a:endParaRPr lang="en-US" sz="2800" dirty="0" smtClean="0"/>
          </a:p>
          <a:p>
            <a:r>
              <a:rPr lang="en-US" sz="2800" b="1" dirty="0" smtClean="0"/>
              <a:t>Needed </a:t>
            </a:r>
            <a:r>
              <a:rPr lang="en-US" sz="2800" b="1" dirty="0" err="1" smtClean="0"/>
              <a:t>CKEditor</a:t>
            </a:r>
            <a:r>
              <a:rPr lang="en-US" sz="2800" b="1" dirty="0" smtClean="0"/>
              <a:t> text colors:</a:t>
            </a:r>
          </a:p>
          <a:p>
            <a:r>
              <a:rPr lang="en-US" sz="2800" dirty="0" smtClean="0"/>
              <a:t>- Black (default)</a:t>
            </a:r>
          </a:p>
          <a:p>
            <a:r>
              <a:rPr lang="en-US" sz="2800" dirty="0" smtClean="0"/>
              <a:t>- Orange</a:t>
            </a:r>
          </a:p>
          <a:p>
            <a:r>
              <a:rPr lang="en-US" sz="2800" dirty="0" smtClean="0"/>
              <a:t>- Blue</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04800" y="381000"/>
            <a:ext cx="4191000" cy="3539431"/>
          </a:xfrm>
          <a:prstGeom prst="rect">
            <a:avLst/>
          </a:prstGeom>
          <a:noFill/>
        </p:spPr>
        <p:txBody>
          <a:bodyPr wrap="square" rtlCol="0">
            <a:spAutoFit/>
          </a:bodyPr>
          <a:lstStyle/>
          <a:p>
            <a:r>
              <a:rPr lang="en-US" sz="2800" b="1" dirty="0" smtClean="0"/>
              <a:t>Needed HTML elements:</a:t>
            </a:r>
          </a:p>
          <a:p>
            <a:pPr>
              <a:buFontTx/>
              <a:buChar char="-"/>
            </a:pPr>
            <a:r>
              <a:rPr lang="en-US" sz="2800" dirty="0" smtClean="0"/>
              <a:t> Headings 2-6</a:t>
            </a:r>
          </a:p>
          <a:p>
            <a:r>
              <a:rPr lang="en-US" sz="2800" dirty="0" smtClean="0"/>
              <a:t>- </a:t>
            </a:r>
            <a:r>
              <a:rPr lang="en-US" sz="2800" dirty="0" err="1" smtClean="0"/>
              <a:t>Blockquotes</a:t>
            </a:r>
            <a:endParaRPr lang="en-US" sz="2800" dirty="0" smtClean="0"/>
          </a:p>
          <a:p>
            <a:pPr>
              <a:buFontTx/>
              <a:buChar char="-"/>
            </a:pPr>
            <a:r>
              <a:rPr lang="en-US" sz="2800" dirty="0" smtClean="0"/>
              <a:t> Anchor tags</a:t>
            </a:r>
          </a:p>
          <a:p>
            <a:pPr>
              <a:buFontTx/>
              <a:buChar char="-"/>
            </a:pPr>
            <a:r>
              <a:rPr lang="en-US" sz="2800" dirty="0" smtClean="0"/>
              <a:t> </a:t>
            </a:r>
            <a:r>
              <a:rPr lang="en-US" sz="2800" dirty="0" err="1" smtClean="0"/>
              <a:t>ULs</a:t>
            </a:r>
            <a:endParaRPr lang="en-US" sz="2800" dirty="0" smtClean="0"/>
          </a:p>
          <a:p>
            <a:r>
              <a:rPr lang="en-US" sz="2800" dirty="0" smtClean="0"/>
              <a:t>- Paragraphs</a:t>
            </a:r>
          </a:p>
          <a:p>
            <a:pPr>
              <a:buFontTx/>
              <a:buChar char="-"/>
            </a:pPr>
            <a:r>
              <a:rPr lang="en-US" sz="2800" dirty="0" smtClean="0"/>
              <a:t> </a:t>
            </a:r>
            <a:r>
              <a:rPr lang="en-US" sz="2800" dirty="0" err="1" smtClean="0"/>
              <a:t>Divs</a:t>
            </a:r>
            <a:r>
              <a:rPr lang="en-US" sz="2800" dirty="0" smtClean="0"/>
              <a:t> and spans</a:t>
            </a:r>
            <a:endParaRPr lang="en-US" sz="2800" dirty="0"/>
          </a:p>
        </p:txBody>
      </p:sp>
      <p:sp>
        <p:nvSpPr>
          <p:cNvPr id="6" name="TextBox 5"/>
          <p:cNvSpPr txBox="1"/>
          <p:nvPr/>
        </p:nvSpPr>
        <p:spPr>
          <a:xfrm>
            <a:off x="4648200" y="381000"/>
            <a:ext cx="4191000" cy="3108544"/>
          </a:xfrm>
          <a:prstGeom prst="rect">
            <a:avLst/>
          </a:prstGeom>
          <a:noFill/>
        </p:spPr>
        <p:txBody>
          <a:bodyPr wrap="square" rtlCol="0">
            <a:spAutoFit/>
          </a:bodyPr>
          <a:lstStyle/>
          <a:p>
            <a:r>
              <a:rPr lang="en-US" sz="2800" b="1" dirty="0" smtClean="0"/>
              <a:t>Markup targets for styles:</a:t>
            </a:r>
          </a:p>
          <a:p>
            <a:pPr>
              <a:buFontTx/>
              <a:buChar char="-"/>
            </a:pPr>
            <a:r>
              <a:rPr lang="en-US" sz="2800" dirty="0" smtClean="0"/>
              <a:t> Buttons, more link: </a:t>
            </a:r>
            <a:r>
              <a:rPr lang="en-US" sz="2800" i="1" dirty="0" smtClean="0"/>
              <a:t>a</a:t>
            </a:r>
          </a:p>
          <a:p>
            <a:r>
              <a:rPr lang="en-US" sz="2800" dirty="0" smtClean="0"/>
              <a:t>- Drop caps: </a:t>
            </a:r>
            <a:r>
              <a:rPr lang="en-US" sz="2800" i="1" dirty="0" smtClean="0"/>
              <a:t>span</a:t>
            </a:r>
          </a:p>
          <a:p>
            <a:r>
              <a:rPr lang="en-US" sz="2800" dirty="0" smtClean="0"/>
              <a:t>- Callouts: </a:t>
            </a:r>
            <a:r>
              <a:rPr lang="en-US" sz="2800" i="1" dirty="0" smtClean="0"/>
              <a:t>div</a:t>
            </a:r>
          </a:p>
          <a:p>
            <a:r>
              <a:rPr lang="en-US" sz="2800" dirty="0" smtClean="0"/>
              <a:t>- Decorative list: </a:t>
            </a:r>
            <a:r>
              <a:rPr lang="en-US" sz="2800" i="1" dirty="0" err="1" smtClean="0"/>
              <a:t>ul</a:t>
            </a:r>
            <a:endParaRPr lang="en-US" sz="2800" i="1" dirty="0" smtClean="0"/>
          </a:p>
          <a:p>
            <a:r>
              <a:rPr lang="en-US" sz="2800" dirty="0" smtClean="0"/>
              <a:t>- Images: </a:t>
            </a:r>
            <a:r>
              <a:rPr lang="en-US" sz="2800" i="1" dirty="0" err="1" smtClean="0"/>
              <a:t>img</a:t>
            </a:r>
            <a:endParaRPr lang="en-US" sz="28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066800"/>
            <a:ext cx="8153400" cy="2677656"/>
          </a:xfrm>
          <a:prstGeom prst="rect">
            <a:avLst/>
          </a:prstGeom>
          <a:noFill/>
        </p:spPr>
        <p:txBody>
          <a:bodyPr wrap="square" rtlCol="0">
            <a:spAutoFit/>
          </a:bodyPr>
          <a:lstStyle/>
          <a:p>
            <a:r>
              <a:rPr lang="en-US" sz="4400" b="1" dirty="0" smtClean="0"/>
              <a:t>2) Create the code</a:t>
            </a:r>
          </a:p>
          <a:p>
            <a:endParaRPr lang="en-US" sz="1200" dirty="0" smtClean="0"/>
          </a:p>
          <a:p>
            <a:pPr marL="514350" indent="-514350">
              <a:buFont typeface="Arial"/>
              <a:buChar char="•"/>
            </a:pPr>
            <a:r>
              <a:rPr lang="en-US" sz="2800" dirty="0" smtClean="0"/>
              <a:t>Compass/SASS helpers</a:t>
            </a:r>
          </a:p>
          <a:p>
            <a:pPr marL="971550" lvl="1" indent="-514350">
              <a:buFont typeface="Arial"/>
              <a:buChar char="•"/>
            </a:pPr>
            <a:r>
              <a:rPr lang="en-US" sz="2800" dirty="0" smtClean="0"/>
              <a:t>Use a separate </a:t>
            </a:r>
            <a:r>
              <a:rPr lang="en-US" sz="2800" dirty="0" err="1" smtClean="0"/>
              <a:t>scss</a:t>
            </a:r>
            <a:r>
              <a:rPr lang="en-US" sz="2800" dirty="0" smtClean="0"/>
              <a:t> file for reusable styles</a:t>
            </a:r>
          </a:p>
          <a:p>
            <a:pPr marL="971550" lvl="1" indent="-514350">
              <a:buFont typeface="Arial"/>
              <a:buChar char="•"/>
            </a:pPr>
            <a:r>
              <a:rPr lang="en-US" sz="2800" dirty="0" smtClean="0"/>
              <a:t>Use </a:t>
            </a:r>
            <a:r>
              <a:rPr lang="en-US" sz="2800" dirty="0" err="1" smtClean="0"/>
              <a:t>mixins</a:t>
            </a:r>
            <a:r>
              <a:rPr lang="en-US" sz="2800" dirty="0" smtClean="0"/>
              <a:t> + variables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0"/>
            <a:ext cx="8153400" cy="6309420"/>
          </a:xfrm>
          <a:prstGeom prst="rect">
            <a:avLst/>
          </a:prstGeom>
          <a:noFill/>
        </p:spPr>
        <p:txBody>
          <a:bodyPr wrap="square" rtlCol="0">
            <a:spAutoFit/>
          </a:bodyPr>
          <a:lstStyle/>
          <a:p>
            <a:endParaRPr lang="en-US" sz="1200" dirty="0" smtClean="0"/>
          </a:p>
          <a:p>
            <a:pPr marL="514350" indent="-514350">
              <a:buFont typeface="Arial"/>
              <a:buChar char="•"/>
            </a:pPr>
            <a:r>
              <a:rPr lang="en-US" sz="2800" dirty="0" smtClean="0"/>
              <a:t>If needed, use compass to generate a special </a:t>
            </a:r>
            <a:r>
              <a:rPr lang="en-US" sz="2800" b="1" u="sng" dirty="0" err="1" smtClean="0"/>
              <a:t>ckeditor.scss</a:t>
            </a:r>
            <a:r>
              <a:rPr lang="en-US" sz="2800" dirty="0" smtClean="0"/>
              <a:t> file</a:t>
            </a:r>
          </a:p>
          <a:p>
            <a:pPr marL="971550" lvl="1" indent="-514350">
              <a:buFont typeface="Arial"/>
              <a:buChar char="•"/>
            </a:pPr>
            <a:r>
              <a:rPr lang="en-US" sz="2800" dirty="0" smtClean="0"/>
              <a:t>For previewing content, </a:t>
            </a:r>
            <a:r>
              <a:rPr lang="en-US" sz="2800" dirty="0" err="1" smtClean="0"/>
              <a:t>CKEditor</a:t>
            </a:r>
            <a:r>
              <a:rPr lang="en-US" sz="2800" dirty="0" smtClean="0"/>
              <a:t> lets you use:</a:t>
            </a:r>
          </a:p>
          <a:p>
            <a:pPr marL="1428750" lvl="2" indent="-514350">
              <a:buFont typeface="+mj-lt"/>
              <a:buAutoNum type="alphaLcParenR"/>
            </a:pPr>
            <a:r>
              <a:rPr lang="en-US" sz="2800" dirty="0" smtClean="0"/>
              <a:t>its default styles,</a:t>
            </a:r>
          </a:p>
          <a:p>
            <a:pPr marL="1428750" lvl="2" indent="-514350">
              <a:buFont typeface="+mj-lt"/>
              <a:buAutoNum type="alphaLcParenR"/>
            </a:pPr>
            <a:r>
              <a:rPr lang="en-US" sz="2800" dirty="0" smtClean="0"/>
              <a:t>the current theme styles, or </a:t>
            </a:r>
          </a:p>
          <a:p>
            <a:pPr marL="1428750" lvl="2" indent="-514350">
              <a:buFont typeface="+mj-lt"/>
              <a:buAutoNum type="alphaLcParenR"/>
            </a:pPr>
            <a:r>
              <a:rPr lang="en-US" sz="2800" dirty="0" smtClean="0"/>
              <a:t>a custom defined set of styles. I usually like this one since it gives me more control.</a:t>
            </a:r>
          </a:p>
          <a:p>
            <a:pPr marL="971550" lvl="1" indent="-514350">
              <a:buFont typeface="Arial"/>
              <a:buChar char="•"/>
            </a:pPr>
            <a:r>
              <a:rPr lang="en-US" sz="2800" dirty="0" smtClean="0"/>
              <a:t>Using </a:t>
            </a:r>
            <a:r>
              <a:rPr lang="en-US" sz="2800" b="1" u="sng" dirty="0" smtClean="0"/>
              <a:t>global </a:t>
            </a:r>
            <a:r>
              <a:rPr lang="en-US" sz="2800" dirty="0" smtClean="0"/>
              <a:t>styles can introduce not-fun other bugs because of the </a:t>
            </a:r>
            <a:r>
              <a:rPr lang="en-US" sz="2800" dirty="0" err="1" smtClean="0"/>
              <a:t>iframe</a:t>
            </a:r>
            <a:r>
              <a:rPr lang="en-US" sz="2800" dirty="0" smtClean="0"/>
              <a:t>, e.g. body tag styles... A separate, special </a:t>
            </a:r>
            <a:r>
              <a:rPr lang="en-US" sz="2800" dirty="0" err="1" smtClean="0"/>
              <a:t>ckeditor</a:t>
            </a:r>
            <a:r>
              <a:rPr lang="en-US" sz="2800" dirty="0" smtClean="0"/>
              <a:t> </a:t>
            </a:r>
            <a:r>
              <a:rPr lang="en-US" sz="2800" dirty="0" err="1" smtClean="0"/>
              <a:t>stylesheet</a:t>
            </a:r>
            <a:r>
              <a:rPr lang="en-US" sz="2800" dirty="0" smtClean="0"/>
              <a:t> lets you include your </a:t>
            </a:r>
            <a:r>
              <a:rPr lang="en-US" sz="2800" dirty="0" err="1" smtClean="0"/>
              <a:t>reusables</a:t>
            </a:r>
            <a:r>
              <a:rPr lang="en-US" sz="2800" dirty="0" smtClean="0"/>
              <a:t> styles and add any fixes.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990600"/>
            <a:ext cx="8153400" cy="3724097"/>
          </a:xfrm>
          <a:prstGeom prst="rect">
            <a:avLst/>
          </a:prstGeom>
          <a:noFill/>
        </p:spPr>
        <p:txBody>
          <a:bodyPr wrap="square" rtlCol="0">
            <a:spAutoFit/>
          </a:bodyPr>
          <a:lstStyle/>
          <a:p>
            <a:endParaRPr lang="en-US" sz="1200" dirty="0" smtClean="0"/>
          </a:p>
          <a:p>
            <a:pPr marL="514350" indent="-514350">
              <a:buFont typeface="Arial"/>
              <a:buChar char="•"/>
            </a:pPr>
            <a:r>
              <a:rPr lang="en-US" sz="2800" dirty="0" smtClean="0"/>
              <a:t>The custom </a:t>
            </a:r>
            <a:r>
              <a:rPr lang="en-US" sz="2800" b="1" u="sng" dirty="0" err="1" smtClean="0"/>
              <a:t>ckeditor.styles.js</a:t>
            </a:r>
            <a:r>
              <a:rPr lang="en-US" sz="2800" dirty="0" smtClean="0"/>
              <a:t> defines the styles in the editor.</a:t>
            </a:r>
          </a:p>
          <a:p>
            <a:pPr marL="971550" lvl="1" indent="-514350">
              <a:buFont typeface="Arial"/>
              <a:buChar char="•"/>
            </a:pPr>
            <a:r>
              <a:rPr lang="en-US" sz="2800" dirty="0" smtClean="0"/>
              <a:t>Copy the </a:t>
            </a:r>
            <a:r>
              <a:rPr lang="en-US" sz="2800" dirty="0" err="1" smtClean="0"/>
              <a:t>ckeditor.styles.js</a:t>
            </a:r>
            <a:r>
              <a:rPr lang="en-US" sz="2800" dirty="0" smtClean="0"/>
              <a:t> file from the module into your theme's JS directory</a:t>
            </a:r>
          </a:p>
          <a:p>
            <a:pPr marL="971550" lvl="1" indent="-514350">
              <a:buFont typeface="Arial"/>
              <a:buChar char="•"/>
            </a:pPr>
            <a:r>
              <a:rPr lang="en-US" sz="2800" dirty="0" smtClean="0"/>
              <a:t>Modify it to use your own styles</a:t>
            </a:r>
          </a:p>
          <a:p>
            <a:pPr marL="1428750" lvl="2" indent="-514350">
              <a:buFont typeface="Arial"/>
              <a:buChar char="•"/>
            </a:pPr>
            <a:r>
              <a:rPr lang="en-US" sz="2800" dirty="0" smtClean="0"/>
              <a:t>Choose your selectors carefully</a:t>
            </a:r>
          </a:p>
          <a:p>
            <a:pPr marL="1428750" lvl="2" indent="-514350">
              <a:buFont typeface="Arial"/>
              <a:buChar char="•"/>
            </a:pPr>
            <a:r>
              <a:rPr lang="en-US" sz="2800" dirty="0" smtClean="0"/>
              <a:t>Give classes instead of directly modifying styles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457200"/>
            <a:ext cx="8153400" cy="5693867"/>
          </a:xfrm>
          <a:prstGeom prst="rect">
            <a:avLst/>
          </a:prstGeom>
          <a:noFill/>
        </p:spPr>
        <p:txBody>
          <a:bodyPr wrap="square" rtlCol="0">
            <a:spAutoFit/>
          </a:bodyPr>
          <a:lstStyle/>
          <a:p>
            <a:r>
              <a:rPr lang="en-US" sz="4400" b="1" dirty="0" smtClean="0"/>
              <a:t>3) Configure </a:t>
            </a:r>
            <a:r>
              <a:rPr lang="en-US" sz="4400" b="1" dirty="0" err="1" smtClean="0"/>
              <a:t>CKEditor</a:t>
            </a:r>
            <a:endParaRPr lang="en-US" sz="4400" b="1" dirty="0" smtClean="0"/>
          </a:p>
          <a:p>
            <a:endParaRPr lang="en-US" sz="1200" dirty="0" smtClean="0"/>
          </a:p>
          <a:p>
            <a:pPr marL="514350" indent="-514350">
              <a:buFont typeface="Arial"/>
              <a:buChar char="•"/>
            </a:pPr>
            <a:r>
              <a:rPr lang="en-US" sz="2800" dirty="0" smtClean="0"/>
              <a:t>Text formats</a:t>
            </a:r>
          </a:p>
          <a:p>
            <a:pPr marL="971550" lvl="1" indent="-514350">
              <a:buFont typeface="Arial"/>
              <a:buChar char="•"/>
            </a:pPr>
            <a:r>
              <a:rPr lang="en-US" sz="2800" dirty="0" smtClean="0"/>
              <a:t>Choose which </a:t>
            </a:r>
            <a:r>
              <a:rPr lang="en-US" sz="2800" dirty="0" err="1" smtClean="0"/>
              <a:t>one(s</a:t>
            </a:r>
            <a:r>
              <a:rPr lang="en-US" sz="2800" dirty="0" smtClean="0"/>
              <a:t>) you want to use</a:t>
            </a:r>
          </a:p>
          <a:p>
            <a:pPr marL="971550" lvl="1" indent="-514350">
              <a:buFont typeface="Arial"/>
              <a:buChar char="•"/>
            </a:pPr>
            <a:r>
              <a:rPr lang="en-US" sz="2800" dirty="0" err="1" smtClean="0"/>
              <a:t>Plugins</a:t>
            </a:r>
            <a:r>
              <a:rPr lang="en-US" sz="2800" dirty="0" smtClean="0"/>
              <a:t> start here, e.g. link filters, media filters, image resize</a:t>
            </a:r>
          </a:p>
          <a:p>
            <a:pPr marL="971550" lvl="1" indent="-514350">
              <a:buFont typeface="Arial"/>
              <a:buChar char="•"/>
            </a:pPr>
            <a:r>
              <a:rPr lang="en-US" sz="2800" dirty="0" smtClean="0"/>
              <a:t>Here is a good place to incorporate security</a:t>
            </a:r>
          </a:p>
          <a:p>
            <a:pPr marL="971550" lvl="1" indent="-514350">
              <a:buFont typeface="Arial"/>
              <a:buChar char="•"/>
            </a:pPr>
            <a:r>
              <a:rPr lang="en-US" sz="2800" dirty="0" smtClean="0"/>
              <a:t>The order of the text formats matters</a:t>
            </a:r>
          </a:p>
          <a:p>
            <a:pPr marL="971550" lvl="1" indent="-514350">
              <a:buFont typeface="Arial"/>
              <a:buChar char="•"/>
            </a:pPr>
            <a:endParaRPr lang="en-US" sz="2800" dirty="0" smtClean="0"/>
          </a:p>
          <a:p>
            <a:pPr marL="514350" indent="-514350">
              <a:buFont typeface="Arial"/>
              <a:buChar char="•"/>
            </a:pPr>
            <a:r>
              <a:rPr lang="en-US" sz="2800" dirty="0" err="1" smtClean="0"/>
              <a:t>CKEditor</a:t>
            </a:r>
            <a:r>
              <a:rPr lang="en-US" sz="2800" dirty="0" smtClean="0"/>
              <a:t> profiles</a:t>
            </a:r>
          </a:p>
          <a:p>
            <a:pPr marL="971550" lvl="1" indent="-514350">
              <a:buFont typeface="Arial"/>
              <a:buChar char="•"/>
            </a:pPr>
            <a:r>
              <a:rPr lang="en-US" sz="2800" dirty="0" smtClean="0"/>
              <a:t>If </a:t>
            </a:r>
            <a:r>
              <a:rPr lang="en-US" sz="2800" dirty="0" err="1" smtClean="0"/>
              <a:t>config</a:t>
            </a:r>
            <a:r>
              <a:rPr lang="en-US" sz="2800" dirty="0" smtClean="0"/>
              <a:t> is going into code, you may want to create a new profile</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pic>
        <p:nvPicPr>
          <p:cNvPr id="8" name="Picture 7" descr="Edit Content Page Elements testing page (don_t delete) | Weber County Library.jpg"/>
          <p:cNvPicPr>
            <a:picLocks noChangeAspect="1"/>
          </p:cNvPicPr>
          <p:nvPr/>
        </p:nvPicPr>
        <p:blipFill>
          <a:blip r:embed="rId3"/>
          <a:stretch>
            <a:fillRect/>
          </a:stretch>
        </p:blipFill>
        <p:spPr>
          <a:xfrm>
            <a:off x="0" y="85725"/>
            <a:ext cx="9144000" cy="66198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52400"/>
            <a:ext cx="8153400" cy="2800767"/>
          </a:xfrm>
          <a:prstGeom prst="rect">
            <a:avLst/>
          </a:prstGeom>
          <a:noFill/>
        </p:spPr>
        <p:txBody>
          <a:bodyPr wrap="square" rtlCol="0">
            <a:spAutoFit/>
          </a:bodyPr>
          <a:lstStyle/>
          <a:p>
            <a:r>
              <a:rPr lang="en-US" sz="3600" dirty="0" err="1" smtClean="0"/>
              <a:t>CKEditor</a:t>
            </a:r>
            <a:r>
              <a:rPr lang="en-US" sz="3600" dirty="0" smtClean="0"/>
              <a:t> profile configuration</a:t>
            </a:r>
          </a:p>
          <a:p>
            <a:endParaRPr lang="en-US" sz="2800" dirty="0" smtClean="0"/>
          </a:p>
          <a:p>
            <a:pPr marL="514350" indent="-514350">
              <a:buFont typeface="Arial"/>
              <a:buChar char="•"/>
            </a:pPr>
            <a:r>
              <a:rPr lang="en-US" sz="2800" dirty="0" smtClean="0"/>
              <a:t>Editor appearance </a:t>
            </a:r>
            <a:r>
              <a:rPr lang="en-US" sz="2800" dirty="0" err="1" smtClean="0"/>
              <a:t>fieldset</a:t>
            </a:r>
            <a:endParaRPr lang="en-US" sz="2800" dirty="0" smtClean="0"/>
          </a:p>
          <a:p>
            <a:pPr marL="971550" lvl="1" indent="-514350">
              <a:buFont typeface="Arial"/>
              <a:buChar char="•"/>
            </a:pPr>
            <a:r>
              <a:rPr lang="en-US" sz="2800" b="1" dirty="0" err="1" smtClean="0"/>
              <a:t>Plugins</a:t>
            </a:r>
            <a:r>
              <a:rPr lang="en-US" sz="2800" b="1" dirty="0" smtClean="0"/>
              <a:t> used</a:t>
            </a:r>
            <a:r>
              <a:rPr lang="en-US" sz="2800" dirty="0" smtClean="0"/>
              <a:t>: </a:t>
            </a:r>
            <a:r>
              <a:rPr lang="en-US" sz="2800" dirty="0" err="1" smtClean="0"/>
              <a:t>CKEditor</a:t>
            </a:r>
            <a:r>
              <a:rPr lang="en-US" sz="2800" dirty="0" smtClean="0"/>
              <a:t> link, </a:t>
            </a:r>
            <a:r>
              <a:rPr lang="en-US" sz="2800" dirty="0" err="1" smtClean="0"/>
              <a:t>Drupal</a:t>
            </a:r>
            <a:r>
              <a:rPr lang="en-US" sz="2800" dirty="0" smtClean="0"/>
              <a:t> teaser/page breaks, IMCE, </a:t>
            </a:r>
            <a:r>
              <a:rPr lang="en-US" sz="2800" dirty="0" err="1" smtClean="0"/>
              <a:t>Drupal</a:t>
            </a:r>
            <a:r>
              <a:rPr lang="en-US" sz="2800" dirty="0" smtClean="0"/>
              <a:t> embedded media</a:t>
            </a:r>
            <a:endParaRPr lang="en-US" sz="2800" dirty="0">
              <a:solidFill>
                <a:srgbClr val="FFFFFF"/>
              </a:solidFill>
            </a:endParaRPr>
          </a:p>
        </p:txBody>
      </p:sp>
      <p:pic>
        <p:nvPicPr>
          <p:cNvPr id="4" name="Picture 3" descr="Edit the CKEditor profile | Weber County Library-1.jpg"/>
          <p:cNvPicPr>
            <a:picLocks noChangeAspect="1"/>
          </p:cNvPicPr>
          <p:nvPr/>
        </p:nvPicPr>
        <p:blipFill>
          <a:blip r:embed="rId2"/>
          <a:stretch>
            <a:fillRect/>
          </a:stretch>
        </p:blipFill>
        <p:spPr>
          <a:xfrm>
            <a:off x="1371600" y="3124200"/>
            <a:ext cx="5791200" cy="3505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651569"/>
            <a:ext cx="8153400" cy="3539431"/>
          </a:xfrm>
          <a:prstGeom prst="rect">
            <a:avLst/>
          </a:prstGeom>
          <a:noFill/>
        </p:spPr>
        <p:txBody>
          <a:bodyPr wrap="square" rtlCol="0">
            <a:spAutoFit/>
          </a:bodyPr>
          <a:lstStyle/>
          <a:p>
            <a:pPr marL="971550" lvl="1" indent="-514350">
              <a:buFont typeface="Arial"/>
              <a:buChar char="•"/>
            </a:pPr>
            <a:r>
              <a:rPr lang="en-US" sz="2800" b="1" dirty="0" smtClean="0"/>
              <a:t>Buttons used: </a:t>
            </a:r>
            <a:r>
              <a:rPr lang="en-US" sz="2800" u="sng" dirty="0" smtClean="0"/>
              <a:t>source</a:t>
            </a:r>
            <a:r>
              <a:rPr lang="en-US" sz="2800" dirty="0" smtClean="0"/>
              <a:t>, </a:t>
            </a:r>
            <a:r>
              <a:rPr lang="en-US" sz="2800" u="sng" dirty="0" smtClean="0"/>
              <a:t>format</a:t>
            </a:r>
            <a:r>
              <a:rPr lang="en-US" sz="2800" dirty="0" smtClean="0"/>
              <a:t>, </a:t>
            </a:r>
            <a:r>
              <a:rPr lang="en-US" sz="2800" u="sng" dirty="0" smtClean="0"/>
              <a:t>styles</a:t>
            </a:r>
            <a:r>
              <a:rPr lang="en-US" sz="2800" dirty="0" smtClean="0"/>
              <a:t>, </a:t>
            </a:r>
            <a:r>
              <a:rPr lang="en-US" sz="2800" u="sng" dirty="0" smtClean="0"/>
              <a:t>font</a:t>
            </a:r>
            <a:r>
              <a:rPr lang="en-US" sz="2800" dirty="0" smtClean="0"/>
              <a:t>, </a:t>
            </a:r>
            <a:r>
              <a:rPr lang="en-US" sz="2800" u="sng" dirty="0" smtClean="0"/>
              <a:t>font color</a:t>
            </a:r>
            <a:r>
              <a:rPr lang="en-US" sz="2800" dirty="0" smtClean="0"/>
              <a:t>, redo, undo, select all, clear styles, cut, copy, paste, bold, italicize, strikeout, ordered list, </a:t>
            </a:r>
            <a:r>
              <a:rPr lang="en-US" sz="2800" u="sng" dirty="0" smtClean="0"/>
              <a:t>unordered list</a:t>
            </a:r>
            <a:r>
              <a:rPr lang="en-US" sz="2800" dirty="0" smtClean="0"/>
              <a:t>, indent text, </a:t>
            </a:r>
            <a:r>
              <a:rPr lang="en-US" sz="2800" dirty="0" err="1" smtClean="0"/>
              <a:t>unindent</a:t>
            </a:r>
            <a:r>
              <a:rPr lang="en-US" sz="2800" dirty="0" smtClean="0"/>
              <a:t> text, </a:t>
            </a:r>
            <a:r>
              <a:rPr lang="en-US" sz="2800" u="sng" dirty="0" err="1" smtClean="0"/>
              <a:t>blockquote</a:t>
            </a:r>
            <a:r>
              <a:rPr lang="en-US" sz="2800" dirty="0" smtClean="0"/>
              <a:t>, alignment, text direction, </a:t>
            </a:r>
            <a:r>
              <a:rPr lang="en-US" sz="2800" u="sng" dirty="0" smtClean="0"/>
              <a:t>link</a:t>
            </a:r>
            <a:r>
              <a:rPr lang="en-US" sz="2800" dirty="0" smtClean="0"/>
              <a:t>, unlink, anchor, </a:t>
            </a:r>
            <a:r>
              <a:rPr lang="en-US" sz="2800" u="sng" dirty="0" smtClean="0"/>
              <a:t>IMCE image</a:t>
            </a:r>
            <a:r>
              <a:rPr lang="en-US" sz="2800" dirty="0" smtClean="0"/>
              <a:t>, media embed, table, hr, special character.</a:t>
            </a:r>
            <a:endParaRPr lang="en-US" sz="2800" dirty="0" smtClean="0">
              <a:solidFill>
                <a:srgbClr val="FFFFFF"/>
              </a:solidFill>
            </a:endParaRPr>
          </a:p>
        </p:txBody>
      </p:sp>
      <p:pic>
        <p:nvPicPr>
          <p:cNvPr id="3" name="Picture 2" descr="Edit the CKEditor profile | Weber County Library-2.jpg"/>
          <p:cNvPicPr>
            <a:picLocks noChangeAspect="1"/>
          </p:cNvPicPr>
          <p:nvPr/>
        </p:nvPicPr>
        <p:blipFill>
          <a:blip r:embed="rId2"/>
          <a:stretch>
            <a:fillRect/>
          </a:stretch>
        </p:blipFill>
        <p:spPr>
          <a:xfrm>
            <a:off x="304800" y="4470400"/>
            <a:ext cx="8458201" cy="1473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941493"/>
            <a:ext cx="8153400" cy="954107"/>
          </a:xfrm>
          <a:prstGeom prst="rect">
            <a:avLst/>
          </a:prstGeom>
          <a:noFill/>
        </p:spPr>
        <p:txBody>
          <a:bodyPr wrap="square" rtlCol="0">
            <a:spAutoFit/>
          </a:bodyPr>
          <a:lstStyle/>
          <a:p>
            <a:pPr marL="514350" indent="-514350">
              <a:buFont typeface="Arial"/>
              <a:buChar char="•"/>
            </a:pPr>
            <a:r>
              <a:rPr lang="en-US" sz="2800" dirty="0" smtClean="0"/>
              <a:t>Cleanup and output </a:t>
            </a:r>
            <a:r>
              <a:rPr lang="en-US" sz="2800" dirty="0" err="1" smtClean="0"/>
              <a:t>fieldset</a:t>
            </a:r>
            <a:endParaRPr lang="en-US" sz="2800" dirty="0" smtClean="0"/>
          </a:p>
          <a:p>
            <a:pPr marL="971550" lvl="1" indent="-514350">
              <a:buFont typeface="Arial"/>
              <a:buChar char="•"/>
            </a:pPr>
            <a:r>
              <a:rPr lang="en-US" sz="2800" b="1" dirty="0" smtClean="0"/>
              <a:t>Font formats: </a:t>
            </a:r>
            <a:r>
              <a:rPr lang="en-US" sz="2800" dirty="0" smtClean="0"/>
              <a:t>p;div;pre;h2;h3;h4;h5;h6</a:t>
            </a:r>
            <a:endParaRPr lang="en-US" sz="2800" dirty="0" smtClean="0">
              <a:solidFill>
                <a:srgbClr val="FFFFFF"/>
              </a:solidFill>
            </a:endParaRPr>
          </a:p>
        </p:txBody>
      </p:sp>
      <p:pic>
        <p:nvPicPr>
          <p:cNvPr id="4" name="Picture 3" descr="Edit the CKEditor profile | Weber County Library-3.jpg"/>
          <p:cNvPicPr>
            <a:picLocks noChangeAspect="1"/>
          </p:cNvPicPr>
          <p:nvPr/>
        </p:nvPicPr>
        <p:blipFill>
          <a:blip r:embed="rId2"/>
          <a:stretch>
            <a:fillRect/>
          </a:stretch>
        </p:blipFill>
        <p:spPr>
          <a:xfrm>
            <a:off x="1409700" y="3352800"/>
            <a:ext cx="4000500" cy="939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304800"/>
            <a:ext cx="8153400" cy="6124754"/>
          </a:xfrm>
          <a:prstGeom prst="rect">
            <a:avLst/>
          </a:prstGeom>
          <a:noFill/>
        </p:spPr>
        <p:txBody>
          <a:bodyPr wrap="square" rtlCol="0">
            <a:spAutoFit/>
          </a:bodyPr>
          <a:lstStyle/>
          <a:p>
            <a:pPr marL="514350" indent="-514350">
              <a:buFont typeface="Arial"/>
              <a:buChar char="•"/>
            </a:pPr>
            <a:r>
              <a:rPr lang="en-US" sz="2800" dirty="0" smtClean="0"/>
              <a:t>CSS </a:t>
            </a:r>
            <a:r>
              <a:rPr lang="en-US" sz="2800" dirty="0" err="1" smtClean="0"/>
              <a:t>fieldset</a:t>
            </a:r>
            <a:endParaRPr lang="en-US" sz="2800" dirty="0" smtClean="0"/>
          </a:p>
          <a:p>
            <a:pPr marL="514350" indent="-514350">
              <a:buFont typeface="Arial"/>
              <a:buChar char="•"/>
            </a:pPr>
            <a:endParaRPr lang="en-US" sz="2800" dirty="0" smtClean="0"/>
          </a:p>
          <a:p>
            <a:pPr marL="971550" lvl="1" indent="-514350">
              <a:buFont typeface="Arial"/>
              <a:buChar char="•"/>
            </a:pPr>
            <a:r>
              <a:rPr lang="en-US" sz="2800" b="1" dirty="0" smtClean="0"/>
              <a:t>Editor CSS: </a:t>
            </a:r>
            <a:r>
              <a:rPr lang="en-US" sz="2800" dirty="0" smtClean="0"/>
              <a:t>Define CSS</a:t>
            </a:r>
          </a:p>
          <a:p>
            <a:pPr marL="971550" lvl="1" indent="-514350">
              <a:buFont typeface="Arial"/>
              <a:buChar char="•"/>
            </a:pPr>
            <a:endParaRPr lang="en-US" sz="2800" dirty="0" smtClean="0"/>
          </a:p>
          <a:p>
            <a:pPr marL="971550" lvl="1" indent="-514350">
              <a:buFont typeface="Arial"/>
              <a:buChar char="•"/>
            </a:pPr>
            <a:endParaRPr lang="en-US" sz="2800" dirty="0" smtClean="0"/>
          </a:p>
          <a:p>
            <a:pPr marL="971550" lvl="1" indent="-514350">
              <a:buFont typeface="Arial"/>
              <a:buChar char="•"/>
            </a:pPr>
            <a:r>
              <a:rPr lang="en-US" sz="2800" b="1" dirty="0" smtClean="0"/>
              <a:t>CSS file path: </a:t>
            </a:r>
            <a:r>
              <a:rPr lang="en-US" sz="2800" dirty="0" smtClean="0"/>
              <a:t>%</a:t>
            </a:r>
            <a:r>
              <a:rPr lang="en-US" sz="2800" dirty="0" err="1" smtClean="0"/>
              <a:t>tcss/global.css</a:t>
            </a:r>
            <a:endParaRPr lang="en-US" sz="2800" dirty="0" smtClean="0"/>
          </a:p>
          <a:p>
            <a:pPr marL="971550" lvl="1" indent="-514350"/>
            <a:endParaRPr lang="en-US" sz="2800" dirty="0" smtClean="0"/>
          </a:p>
          <a:p>
            <a:pPr marL="971550" lvl="1" indent="-514350">
              <a:buFont typeface="Arial"/>
              <a:buChar char="•"/>
            </a:pPr>
            <a:r>
              <a:rPr lang="en-US" sz="2800" b="1" dirty="0" smtClean="0"/>
              <a:t>Predefined styles: </a:t>
            </a:r>
            <a:r>
              <a:rPr lang="en-US" sz="2800" dirty="0" smtClean="0"/>
              <a:t>Define path to </a:t>
            </a:r>
            <a:r>
              <a:rPr lang="en-US" sz="2800" dirty="0" err="1" smtClean="0"/>
              <a:t>ckeditor.styles.js</a:t>
            </a:r>
            <a:endParaRPr lang="en-US" sz="2800" dirty="0" smtClean="0"/>
          </a:p>
          <a:p>
            <a:pPr marL="971550" lvl="1" indent="-514350">
              <a:buFont typeface="Arial"/>
              <a:buChar char="•"/>
            </a:pPr>
            <a:endParaRPr lang="en-US" sz="2800" dirty="0" smtClean="0"/>
          </a:p>
          <a:p>
            <a:pPr marL="971550" lvl="1" indent="-514350">
              <a:buFont typeface="Arial"/>
              <a:buChar char="•"/>
            </a:pPr>
            <a:endParaRPr lang="en-US" sz="2800" dirty="0" smtClean="0"/>
          </a:p>
          <a:p>
            <a:pPr marL="971550" lvl="1" indent="-514350">
              <a:buFont typeface="Arial"/>
              <a:buChar char="•"/>
            </a:pPr>
            <a:r>
              <a:rPr lang="en-US" sz="2800" b="1" dirty="0" smtClean="0"/>
              <a:t>Predefined styles path: </a:t>
            </a:r>
            <a:r>
              <a:rPr lang="en-US" sz="2800" dirty="0" smtClean="0"/>
              <a:t>%</a:t>
            </a:r>
            <a:r>
              <a:rPr lang="en-US" sz="2800" dirty="0" err="1" smtClean="0"/>
              <a:t>hsites/default/themes/omega_weber/js/ckeditor.styles.js</a:t>
            </a:r>
            <a:endParaRPr lang="en-US" sz="2800" dirty="0" smtClean="0">
              <a:solidFill>
                <a:srgbClr val="FFFFFF"/>
              </a:solidFill>
            </a:endParaRPr>
          </a:p>
        </p:txBody>
      </p:sp>
      <p:pic>
        <p:nvPicPr>
          <p:cNvPr id="6" name="Picture 5" descr="Edit the CKEditor profile | Weber County Library-4.jpg"/>
          <p:cNvPicPr>
            <a:picLocks noChangeAspect="1"/>
          </p:cNvPicPr>
          <p:nvPr/>
        </p:nvPicPr>
        <p:blipFill>
          <a:blip r:embed="rId2"/>
          <a:stretch>
            <a:fillRect/>
          </a:stretch>
        </p:blipFill>
        <p:spPr>
          <a:xfrm>
            <a:off x="1409700" y="1714500"/>
            <a:ext cx="1866900" cy="647700"/>
          </a:xfrm>
          <a:prstGeom prst="rect">
            <a:avLst/>
          </a:prstGeom>
        </p:spPr>
      </p:pic>
      <p:pic>
        <p:nvPicPr>
          <p:cNvPr id="7" name="Picture 6" descr="Edit the CKEditor profile | Weber County Library-5.jpg"/>
          <p:cNvPicPr>
            <a:picLocks noChangeAspect="1"/>
          </p:cNvPicPr>
          <p:nvPr/>
        </p:nvPicPr>
        <p:blipFill>
          <a:blip r:embed="rId3"/>
          <a:stretch>
            <a:fillRect/>
          </a:stretch>
        </p:blipFill>
        <p:spPr>
          <a:xfrm>
            <a:off x="1371600" y="4343400"/>
            <a:ext cx="2540000" cy="6477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304800"/>
            <a:ext cx="8153400" cy="5693867"/>
          </a:xfrm>
          <a:prstGeom prst="rect">
            <a:avLst/>
          </a:prstGeom>
          <a:noFill/>
        </p:spPr>
        <p:txBody>
          <a:bodyPr wrap="square" rtlCol="0">
            <a:spAutoFit/>
          </a:bodyPr>
          <a:lstStyle/>
          <a:p>
            <a:pPr marL="514350" indent="-514350">
              <a:buFont typeface="Arial"/>
              <a:buChar char="•"/>
            </a:pPr>
            <a:r>
              <a:rPr lang="en-US" sz="2800" dirty="0" smtClean="0"/>
              <a:t>Advanced options </a:t>
            </a:r>
            <a:r>
              <a:rPr lang="en-US" sz="2800" dirty="0" err="1" smtClean="0"/>
              <a:t>fieldset</a:t>
            </a:r>
            <a:endParaRPr lang="en-US" sz="2800" dirty="0" smtClean="0"/>
          </a:p>
          <a:p>
            <a:pPr marL="514350" indent="-514350">
              <a:buFont typeface="Arial"/>
              <a:buChar char="•"/>
            </a:pPr>
            <a:endParaRPr lang="en-US" sz="2800" dirty="0" smtClean="0"/>
          </a:p>
          <a:p>
            <a:pPr marL="971550" lvl="1" indent="-514350">
              <a:buFont typeface="Arial"/>
              <a:buChar char="•"/>
            </a:pPr>
            <a:r>
              <a:rPr lang="en-US" sz="2800" b="1" dirty="0" smtClean="0"/>
              <a:t>Custom JavaScript configuration: </a:t>
            </a:r>
          </a:p>
          <a:p>
            <a:pPr marL="1428750" lvl="2" indent="-514350">
              <a:buFont typeface="Arial"/>
              <a:buChar char="•"/>
            </a:pPr>
            <a:r>
              <a:rPr lang="en-US" sz="2800" dirty="0" err="1" smtClean="0"/>
              <a:t>config.font_names</a:t>
            </a:r>
            <a:r>
              <a:rPr lang="en-US" sz="2800" dirty="0" smtClean="0"/>
              <a:t> = 'Arial, Helvetica </a:t>
            </a:r>
            <a:r>
              <a:rPr lang="en-US" sz="2800" dirty="0" err="1" smtClean="0"/>
              <a:t>Neue</a:t>
            </a:r>
            <a:r>
              <a:rPr lang="en-US" sz="2800" dirty="0" smtClean="0"/>
              <a:t>, Helvetica, sans-</a:t>
            </a:r>
            <a:r>
              <a:rPr lang="en-US" sz="2800" dirty="0" err="1" smtClean="0"/>
              <a:t>serif;LeagueGothicRegular</a:t>
            </a:r>
            <a:r>
              <a:rPr lang="en-US" sz="2800" dirty="0" smtClean="0"/>
              <a:t>, Helvetica </a:t>
            </a:r>
            <a:r>
              <a:rPr lang="en-US" sz="2800" dirty="0" err="1" smtClean="0"/>
              <a:t>Neue</a:t>
            </a:r>
            <a:r>
              <a:rPr lang="en-US" sz="2800" dirty="0" smtClean="0"/>
              <a:t>, Helvetica, Arial, sans-</a:t>
            </a:r>
            <a:r>
              <a:rPr lang="en-US" sz="2800" dirty="0" err="1" smtClean="0"/>
              <a:t>serif;OpenSansExtrabold</a:t>
            </a:r>
            <a:r>
              <a:rPr lang="en-US" sz="2800" dirty="0" smtClean="0"/>
              <a:t>, Verdana, Helvetica, sans-</a:t>
            </a:r>
            <a:r>
              <a:rPr lang="en-US" sz="2800" dirty="0" err="1" smtClean="0"/>
              <a:t>serif;ChunkFiveRegular</a:t>
            </a:r>
            <a:r>
              <a:rPr lang="en-US" sz="2800" dirty="0" smtClean="0"/>
              <a:t>, Georgia, Palatino, Times New Roman, serif’;</a:t>
            </a:r>
          </a:p>
          <a:p>
            <a:pPr marL="1428750" lvl="2" indent="-514350">
              <a:buFont typeface="Arial"/>
              <a:buChar char="•"/>
            </a:pPr>
            <a:r>
              <a:rPr lang="en-US" sz="2800" dirty="0" err="1" smtClean="0"/>
              <a:t>config.colorButton_colors</a:t>
            </a:r>
            <a:r>
              <a:rPr lang="en-US" sz="2800" dirty="0" smtClean="0"/>
              <a:t> = '272727,92c5eb,f7941e';</a:t>
            </a:r>
            <a:endParaRPr lang="en-US" sz="2800" dirty="0" smtClean="0">
              <a:solidFill>
                <a:srgbClr val="FFFF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Edit the CKEditor profile | Weber County Library-6.jpg"/>
          <p:cNvPicPr>
            <a:picLocks noChangeAspect="1"/>
          </p:cNvPicPr>
          <p:nvPr/>
        </p:nvPicPr>
        <p:blipFill>
          <a:blip r:embed="rId2"/>
          <a:stretch>
            <a:fillRect/>
          </a:stretch>
        </p:blipFill>
        <p:spPr>
          <a:xfrm>
            <a:off x="533400" y="1577975"/>
            <a:ext cx="8066295" cy="26130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066800"/>
            <a:ext cx="8153400" cy="2677656"/>
          </a:xfrm>
          <a:prstGeom prst="rect">
            <a:avLst/>
          </a:prstGeom>
          <a:noFill/>
        </p:spPr>
        <p:txBody>
          <a:bodyPr wrap="square" rtlCol="0">
            <a:spAutoFit/>
          </a:bodyPr>
          <a:lstStyle/>
          <a:p>
            <a:r>
              <a:rPr lang="en-US" sz="4400" b="1" dirty="0" smtClean="0"/>
              <a:t>Epilogue: Testing &amp; training</a:t>
            </a:r>
          </a:p>
          <a:p>
            <a:endParaRPr lang="en-US" sz="1200" dirty="0" smtClean="0"/>
          </a:p>
          <a:p>
            <a:pPr marL="514350" indent="-514350">
              <a:buFont typeface="Arial"/>
              <a:buChar char="•"/>
            </a:pPr>
            <a:r>
              <a:rPr lang="en-US" sz="2800" dirty="0" smtClean="0"/>
              <a:t>Clear caches</a:t>
            </a:r>
          </a:p>
          <a:p>
            <a:pPr marL="971550" lvl="1" indent="-514350">
              <a:buFont typeface="Arial"/>
              <a:buChar char="•"/>
            </a:pPr>
            <a:r>
              <a:rPr lang="en-US" sz="2800" dirty="0" err="1" smtClean="0"/>
              <a:t>Drupal</a:t>
            </a:r>
            <a:endParaRPr lang="en-US" sz="2800" dirty="0" smtClean="0"/>
          </a:p>
          <a:p>
            <a:pPr marL="971550" lvl="1" indent="-514350">
              <a:buFont typeface="Arial"/>
              <a:buChar char="•"/>
            </a:pPr>
            <a:r>
              <a:rPr lang="en-US" sz="2800" dirty="0" smtClean="0"/>
              <a:t>Browser</a:t>
            </a:r>
          </a:p>
          <a:p>
            <a:pPr marL="514350" indent="-514350">
              <a:buFont typeface="Arial"/>
              <a:buChar char="•"/>
            </a:pPr>
            <a:r>
              <a:rPr lang="en-US" sz="2800" dirty="0" smtClean="0">
                <a:solidFill>
                  <a:srgbClr val="FFFFFF"/>
                </a:solidFill>
              </a:rPr>
              <a:t>Create a reusable styles demo page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534400" cy="2609850"/>
          </a:xfrm>
        </p:spPr>
        <p:txBody>
          <a:bodyPr>
            <a:normAutofit fontScale="90000"/>
          </a:bodyPr>
          <a:lstStyle/>
          <a:p>
            <a:r>
              <a:rPr lang="en-US" sz="5400" b="1" dirty="0" err="1" smtClean="0"/>
              <a:t>CKEditor</a:t>
            </a:r>
            <a:r>
              <a:rPr lang="en-US" sz="5400" b="1" dirty="0" smtClean="0"/>
              <a:t> </a:t>
            </a:r>
            <a:br>
              <a:rPr lang="en-US" sz="5400" b="1" dirty="0" smtClean="0"/>
            </a:br>
            <a:r>
              <a:rPr lang="en-US" sz="5400" b="1" dirty="0" smtClean="0"/>
              <a:t>+ reusable styles </a:t>
            </a:r>
            <a:br>
              <a:rPr lang="en-US" sz="5400" b="1" dirty="0" smtClean="0"/>
            </a:br>
            <a:r>
              <a:rPr lang="en-US" sz="5400" b="1" dirty="0" smtClean="0"/>
              <a:t>= User-friendly rich </a:t>
            </a:r>
            <a:br>
              <a:rPr lang="en-US" sz="5400" b="1" dirty="0" smtClean="0"/>
            </a:br>
            <a:r>
              <a:rPr lang="en-US" sz="5400" b="1" dirty="0" smtClean="0"/>
              <a:t>text styling</a:t>
            </a:r>
            <a:endParaRPr lang="en-US" sz="5400" dirty="0"/>
          </a:p>
        </p:txBody>
      </p:sp>
      <p:sp>
        <p:nvSpPr>
          <p:cNvPr id="3" name="Subtitle 2"/>
          <p:cNvSpPr>
            <a:spLocks noGrp="1"/>
          </p:cNvSpPr>
          <p:nvPr>
            <p:ph type="subTitle" idx="1"/>
          </p:nvPr>
        </p:nvSpPr>
        <p:spPr>
          <a:xfrm>
            <a:off x="1447800" y="5943600"/>
            <a:ext cx="6400800" cy="609600"/>
          </a:xfrm>
        </p:spPr>
        <p:txBody>
          <a:bodyPr>
            <a:normAutofit/>
          </a:bodyPr>
          <a:lstStyle/>
          <a:p>
            <a:r>
              <a:rPr lang="en-US" sz="1800" i="1" dirty="0" smtClean="0">
                <a:solidFill>
                  <a:schemeClr val="tx1"/>
                </a:solidFill>
              </a:rPr>
              <a:t>PDX DUG </a:t>
            </a:r>
            <a:r>
              <a:rPr lang="en-US" sz="1800" i="1" dirty="0" err="1" smtClean="0">
                <a:solidFill>
                  <a:schemeClr val="tx1"/>
                </a:solidFill>
              </a:rPr>
              <a:t>Meetup</a:t>
            </a:r>
            <a:r>
              <a:rPr lang="en-US" sz="1800" i="1" dirty="0" smtClean="0">
                <a:solidFill>
                  <a:schemeClr val="tx1"/>
                </a:solidFill>
              </a:rPr>
              <a:t>  April 10, 2013</a:t>
            </a:r>
            <a:endParaRPr lang="en-US" sz="1800" i="1" dirty="0">
              <a:solidFill>
                <a:schemeClr val="tx1"/>
              </a:solidFill>
            </a:endParaRPr>
          </a:p>
        </p:txBody>
      </p:sp>
      <p:sp>
        <p:nvSpPr>
          <p:cNvPr id="4" name="TextBox 3"/>
          <p:cNvSpPr txBox="1"/>
          <p:nvPr/>
        </p:nvSpPr>
        <p:spPr>
          <a:xfrm>
            <a:off x="1676400" y="4005590"/>
            <a:ext cx="5867400" cy="523220"/>
          </a:xfrm>
          <a:prstGeom prst="rect">
            <a:avLst/>
          </a:prstGeom>
          <a:noFill/>
        </p:spPr>
        <p:txBody>
          <a:bodyPr wrap="square" rtlCol="0">
            <a:spAutoFit/>
          </a:bodyPr>
          <a:lstStyle/>
          <a:p>
            <a:pPr algn="ctr"/>
            <a:r>
              <a:rPr lang="en-US" sz="2800" dirty="0" smtClean="0"/>
              <a:t>Marlene Williams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295400"/>
            <a:ext cx="8153400" cy="3477875"/>
          </a:xfrm>
          <a:prstGeom prst="rect">
            <a:avLst/>
          </a:prstGeom>
          <a:noFill/>
        </p:spPr>
        <p:txBody>
          <a:bodyPr wrap="square" rtlCol="0">
            <a:spAutoFit/>
          </a:bodyPr>
          <a:lstStyle/>
          <a:p>
            <a:pPr marL="742950" indent="-742950">
              <a:buFont typeface="+mj-lt"/>
              <a:buAutoNum type="arabicPeriod"/>
            </a:pPr>
            <a:r>
              <a:rPr lang="en-US" sz="4400" dirty="0" smtClean="0"/>
              <a:t>Interpret the visual design</a:t>
            </a:r>
          </a:p>
          <a:p>
            <a:pPr marL="742950" indent="-742950">
              <a:buFont typeface="+mj-lt"/>
              <a:buAutoNum type="arabicPeriod"/>
            </a:pPr>
            <a:endParaRPr lang="en-US" sz="4400" dirty="0" smtClean="0"/>
          </a:p>
          <a:p>
            <a:pPr marL="742950" indent="-742950">
              <a:buFont typeface="+mj-lt"/>
              <a:buAutoNum type="arabicPeriod"/>
            </a:pPr>
            <a:r>
              <a:rPr lang="en-US" sz="4400" dirty="0" smtClean="0"/>
              <a:t>Create the code</a:t>
            </a:r>
          </a:p>
          <a:p>
            <a:pPr marL="742950" indent="-742950">
              <a:buFont typeface="+mj-lt"/>
              <a:buAutoNum type="arabicPeriod"/>
            </a:pPr>
            <a:endParaRPr lang="en-US" sz="4400" dirty="0" smtClean="0"/>
          </a:p>
          <a:p>
            <a:pPr marL="742950" indent="-742950">
              <a:buFont typeface="+mj-lt"/>
              <a:buAutoNum type="arabicPeriod"/>
            </a:pPr>
            <a:r>
              <a:rPr lang="en-US" sz="4400" dirty="0" smtClean="0"/>
              <a:t>Configure </a:t>
            </a:r>
            <a:r>
              <a:rPr lang="en-US" sz="4400" dirty="0" err="1" smtClean="0"/>
              <a:t>CKEditor</a:t>
            </a:r>
            <a:endParaRPr lang="en-US" sz="4400" dirty="0">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914400"/>
            <a:ext cx="8153400" cy="4093428"/>
          </a:xfrm>
          <a:prstGeom prst="rect">
            <a:avLst/>
          </a:prstGeom>
          <a:noFill/>
        </p:spPr>
        <p:txBody>
          <a:bodyPr wrap="square" rtlCol="0">
            <a:spAutoFit/>
          </a:bodyPr>
          <a:lstStyle/>
          <a:p>
            <a:r>
              <a:rPr lang="en-US" sz="4400" b="1" dirty="0" smtClean="0"/>
              <a:t>0) What this is not about:</a:t>
            </a:r>
          </a:p>
          <a:p>
            <a:endParaRPr lang="en-US" sz="3600" dirty="0" smtClean="0"/>
          </a:p>
          <a:p>
            <a:pPr marL="742950" indent="-742950">
              <a:buFont typeface="Arial"/>
              <a:buChar char="•"/>
            </a:pPr>
            <a:r>
              <a:rPr lang="en-US" sz="3600" dirty="0" smtClean="0"/>
              <a:t>Security</a:t>
            </a:r>
          </a:p>
          <a:p>
            <a:pPr marL="742950" indent="-742950">
              <a:buFont typeface="Arial"/>
              <a:buChar char="•"/>
            </a:pPr>
            <a:r>
              <a:rPr lang="en-US" sz="3600" dirty="0" smtClean="0"/>
              <a:t>Semantic perfection of the editor   output</a:t>
            </a:r>
          </a:p>
          <a:p>
            <a:pPr marL="742950" indent="-742950">
              <a:buFont typeface="Arial"/>
              <a:buChar char="•"/>
            </a:pPr>
            <a:r>
              <a:rPr lang="en-US" sz="3600" dirty="0" smtClean="0"/>
              <a:t>3rd party </a:t>
            </a:r>
            <a:r>
              <a:rPr lang="en-US" sz="3600" dirty="0" err="1" smtClean="0"/>
              <a:t>CKEditor</a:t>
            </a:r>
            <a:r>
              <a:rPr lang="en-US" sz="3600" dirty="0" smtClean="0"/>
              <a:t> </a:t>
            </a:r>
            <a:r>
              <a:rPr lang="en-US" sz="3600" dirty="0" err="1" smtClean="0"/>
              <a:t>plugins</a:t>
            </a:r>
            <a:r>
              <a:rPr lang="en-US" sz="3600" dirty="0" smtClean="0"/>
              <a:t>/modules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52400"/>
            <a:ext cx="8153400" cy="6555642"/>
          </a:xfrm>
          <a:prstGeom prst="rect">
            <a:avLst/>
          </a:prstGeom>
          <a:noFill/>
        </p:spPr>
        <p:txBody>
          <a:bodyPr wrap="square" rtlCol="0">
            <a:spAutoFit/>
          </a:bodyPr>
          <a:lstStyle/>
          <a:p>
            <a:r>
              <a:rPr lang="en-US" sz="4400" b="1" dirty="0" smtClean="0"/>
              <a:t>1) Interpret the visual design</a:t>
            </a:r>
          </a:p>
          <a:p>
            <a:endParaRPr lang="en-US" sz="1200" dirty="0" smtClean="0"/>
          </a:p>
          <a:p>
            <a:pPr marL="514350" indent="-514350">
              <a:buFont typeface="Arial"/>
              <a:buChar char="•"/>
            </a:pPr>
            <a:r>
              <a:rPr lang="en-US" sz="2800" dirty="0" smtClean="0"/>
              <a:t>Define reusable styles.</a:t>
            </a:r>
          </a:p>
          <a:p>
            <a:pPr marL="514350" indent="-514350">
              <a:buFont typeface="Arial"/>
              <a:buChar char="•"/>
            </a:pPr>
            <a:endParaRPr lang="en-US" sz="2800" dirty="0" smtClean="0"/>
          </a:p>
          <a:p>
            <a:pPr marL="971550" lvl="1" indent="-514350">
              <a:buFont typeface="Arial"/>
              <a:buChar char="•"/>
            </a:pPr>
            <a:r>
              <a:rPr lang="en-US" sz="2800" dirty="0" smtClean="0"/>
              <a:t>These are any chunks of styling that could get manually put into place, either through block/pane/menu item classes or through a WYSIWYG. E.g.:</a:t>
            </a:r>
          </a:p>
          <a:p>
            <a:pPr lvl="1"/>
            <a:endParaRPr lang="en-US" sz="2800" dirty="0" smtClean="0"/>
          </a:p>
          <a:p>
            <a:pPr lvl="2">
              <a:buFontTx/>
              <a:buChar char="-"/>
            </a:pPr>
            <a:r>
              <a:rPr lang="en-US" sz="2800" dirty="0" smtClean="0"/>
              <a:t> Block styles</a:t>
            </a:r>
          </a:p>
          <a:p>
            <a:pPr lvl="2"/>
            <a:r>
              <a:rPr lang="en-US" sz="2800" dirty="0" smtClean="0"/>
              <a:t>- Text styles</a:t>
            </a:r>
          </a:p>
          <a:p>
            <a:pPr lvl="2">
              <a:buFontTx/>
              <a:buChar char="-"/>
            </a:pPr>
            <a:r>
              <a:rPr lang="en-US" sz="2800" dirty="0" smtClean="0"/>
              <a:t> Buttons</a:t>
            </a:r>
          </a:p>
          <a:p>
            <a:pPr lvl="2">
              <a:buFontTx/>
              <a:buChar char="-"/>
            </a:pPr>
            <a:r>
              <a:rPr lang="en-US" sz="2800" dirty="0" smtClean="0"/>
              <a:t> List styles</a:t>
            </a:r>
          </a:p>
          <a:p>
            <a:pPr lvl="2"/>
            <a:r>
              <a:rPr lang="en-US" sz="2800" dirty="0" smtClean="0"/>
              <a:t>- Icons</a:t>
            </a:r>
          </a:p>
          <a:p>
            <a:pPr lvl="2"/>
            <a:r>
              <a:rPr lang="en-US" sz="2800" dirty="0" smtClean="0"/>
              <a:t>- Read more links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381000"/>
            <a:ext cx="9144000" cy="605871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kitched-20130409-220035.jpg"/>
          <p:cNvPicPr>
            <a:picLocks noChangeAspect="1"/>
          </p:cNvPicPr>
          <p:nvPr/>
        </p:nvPicPr>
        <p:blipFill>
          <a:blip r:embed="rId2"/>
          <a:stretch>
            <a:fillRect/>
          </a:stretch>
        </p:blipFill>
        <p:spPr>
          <a:xfrm>
            <a:off x="0" y="381000"/>
            <a:ext cx="9144001" cy="60674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23639"/>
            <a:ext cx="9144000" cy="360556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kitched-20130409-220410.jpg"/>
          <p:cNvPicPr>
            <a:picLocks noChangeAspect="1"/>
          </p:cNvPicPr>
          <p:nvPr/>
        </p:nvPicPr>
        <p:blipFill>
          <a:blip r:embed="rId2"/>
          <a:stretch>
            <a:fillRect/>
          </a:stretch>
        </p:blipFill>
        <p:spPr>
          <a:xfrm>
            <a:off x="0" y="1406525"/>
            <a:ext cx="9144000" cy="36226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spiration">
      <a:majorFont>
        <a:latin typeface="News Gothic MT"/>
        <a:ea typeface=""/>
        <a:cs typeface=""/>
        <a:font script="Jpan" typeface="メイリオ"/>
      </a:majorFont>
      <a:minorFont>
        <a:latin typeface="News Gothic MT"/>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879</Words>
  <Application>Microsoft Macintosh PowerPoint</Application>
  <PresentationFormat>On-screen Show (4:3)</PresentationFormat>
  <Paragraphs>130</Paragraphs>
  <Slides>27</Slides>
  <Notes>3</Notes>
  <HiddenSlides>0</HiddenSlides>
  <MMClips>0</MMClips>
  <ScaleCrop>false</ScaleCrop>
  <HeadingPairs>
    <vt:vector size="4" baseType="variant">
      <vt:variant>
        <vt:lpstr>Design Template</vt:lpstr>
      </vt:variant>
      <vt:variant>
        <vt:i4>1</vt:i4>
      </vt:variant>
      <vt:variant>
        <vt:lpstr>Slide Titles</vt:lpstr>
      </vt:variant>
      <vt:variant>
        <vt:i4>27</vt:i4>
      </vt:variant>
    </vt:vector>
  </HeadingPairs>
  <TitlesOfParts>
    <vt:vector size="28" baseType="lpstr">
      <vt:lpstr>Office Theme</vt:lpstr>
      <vt:lpstr>CKEditor  + reusable styles  = User-friendly rich  text styling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CKEditor  + reusable styles  = User-friendly rich  text styling</vt:lpstr>
    </vt:vector>
  </TitlesOfParts>
  <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dc:title>
  <dc:creator>M Williams</dc:creator>
  <cp:lastModifiedBy>M Williams</cp:lastModifiedBy>
  <cp:revision>57</cp:revision>
  <dcterms:created xsi:type="dcterms:W3CDTF">2013-04-11T16:22:32Z</dcterms:created>
  <dcterms:modified xsi:type="dcterms:W3CDTF">2013-04-11T16:23:49Z</dcterms:modified>
</cp:coreProperties>
</file>