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slideLayouts/slideLayout5.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6" r:id="rId2"/>
    <p:sldId id="352" r:id="rId3"/>
    <p:sldId id="264" r:id="rId4"/>
    <p:sldId id="333" r:id="rId5"/>
    <p:sldId id="334" r:id="rId6"/>
    <p:sldId id="263" r:id="rId7"/>
    <p:sldId id="336" r:id="rId8"/>
    <p:sldId id="266" r:id="rId9"/>
    <p:sldId id="337" r:id="rId10"/>
    <p:sldId id="280" r:id="rId11"/>
    <p:sldId id="335" r:id="rId12"/>
    <p:sldId id="267" r:id="rId13"/>
    <p:sldId id="282" r:id="rId14"/>
    <p:sldId id="339" r:id="rId15"/>
    <p:sldId id="338" r:id="rId16"/>
    <p:sldId id="340" r:id="rId17"/>
    <p:sldId id="341" r:id="rId18"/>
    <p:sldId id="342" r:id="rId19"/>
    <p:sldId id="343" r:id="rId20"/>
    <p:sldId id="344" r:id="rId21"/>
    <p:sldId id="345" r:id="rId22"/>
    <p:sldId id="346" r:id="rId23"/>
    <p:sldId id="347" r:id="rId24"/>
    <p:sldId id="348" r:id="rId25"/>
    <p:sldId id="349" r:id="rId26"/>
    <p:sldId id="350" r:id="rId27"/>
    <p:sldId id="331" r:id="rId28"/>
    <p:sldId id="332" r:id="rId29"/>
    <p:sldId id="35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p:cViewPr varScale="1">
        <p:scale>
          <a:sx n="98" d="100"/>
          <a:sy n="98" d="100"/>
        </p:scale>
        <p:origin x="-464"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41D57-2AEF-FC43-9741-FD8290CD5A2C}"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F41D57-2AEF-FC43-9741-FD8290CD5A2C}" type="datetimeFigureOut">
              <a:rPr lang="en-US" smtClean="0"/>
              <a:pPr/>
              <a:t>4/9/13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F41D57-2AEF-FC43-9741-FD8290CD5A2C}"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F41D57-2AEF-FC43-9741-FD8290CD5A2C}" type="datetimeFigureOut">
              <a:rPr lang="en-US" smtClean="0"/>
              <a:pPr/>
              <a:t>4/9/13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F41D57-2AEF-FC43-9741-FD8290CD5A2C}" type="datetimeFigureOut">
              <a:rPr lang="en-US" smtClean="0"/>
              <a:pPr/>
              <a:t>4/9/13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41D57-2AEF-FC43-9741-FD8290CD5A2C}" type="datetimeFigureOut">
              <a:rPr lang="en-US" smtClean="0"/>
              <a:pPr/>
              <a:t>4/9/13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41D57-2AEF-FC43-9741-FD8290CD5A2C}"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F41D57-2AEF-FC43-9741-FD8290CD5A2C}" type="datetimeFigureOut">
              <a:rPr lang="en-US" smtClean="0"/>
              <a:pPr/>
              <a:t>4/9/13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E762A-AFD3-0A40-96B0-0C0C4D8EE47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chemeClr val="bg1">
                <a:lumMod val="75000"/>
                <a:lumOff val="25000"/>
              </a:schemeClr>
            </a:gs>
            <a:gs pos="100000">
              <a:schemeClr val="bg2">
                <a:shade val="30000"/>
                <a:satMod val="2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41D57-2AEF-FC43-9741-FD8290CD5A2C}" type="datetimeFigureOut">
              <a:rPr lang="en-US" smtClean="0"/>
              <a:pPr/>
              <a:t>4/9/13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E762A-AFD3-0A40-96B0-0C0C4D8EE47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534400" cy="2609850"/>
          </a:xfrm>
        </p:spPr>
        <p:txBody>
          <a:bodyPr>
            <a:normAutofit fontScale="90000"/>
          </a:bodyPr>
          <a:lstStyle/>
          <a:p>
            <a:r>
              <a:rPr lang="en-US" sz="5400" b="1" dirty="0" err="1" smtClean="0"/>
              <a:t>CKEditor</a:t>
            </a:r>
            <a:r>
              <a:rPr lang="en-US" sz="5400" b="1" dirty="0" smtClean="0"/>
              <a:t> </a:t>
            </a:r>
            <a:br>
              <a:rPr lang="en-US" sz="5400" b="1" dirty="0" smtClean="0"/>
            </a:br>
            <a:r>
              <a:rPr lang="en-US" sz="5400" b="1" dirty="0" smtClean="0"/>
              <a:t>+ </a:t>
            </a:r>
            <a:r>
              <a:rPr lang="en-US" sz="5400" b="1" dirty="0" smtClean="0"/>
              <a:t>reusable styles</a:t>
            </a:r>
            <a:r>
              <a:rPr lang="en-US" sz="5400" b="1" dirty="0" smtClean="0"/>
              <a:t> </a:t>
            </a:r>
            <a:br>
              <a:rPr lang="en-US" sz="5400" b="1" dirty="0" smtClean="0"/>
            </a:br>
            <a:r>
              <a:rPr lang="en-US" sz="5400" b="1" dirty="0" smtClean="0"/>
              <a:t>= </a:t>
            </a:r>
            <a:r>
              <a:rPr lang="en-US" sz="5400" b="1" dirty="0" smtClean="0"/>
              <a:t>User-</a:t>
            </a:r>
            <a:r>
              <a:rPr lang="en-US" sz="5400" b="1" dirty="0" smtClean="0"/>
              <a:t>friendly rich </a:t>
            </a:r>
            <a:br>
              <a:rPr lang="en-US" sz="5400" b="1" dirty="0" smtClean="0"/>
            </a:br>
            <a:r>
              <a:rPr lang="en-US" sz="5400" b="1" dirty="0" smtClean="0"/>
              <a:t>text </a:t>
            </a:r>
            <a:r>
              <a:rPr lang="en-US" sz="5400" b="1" dirty="0" smtClean="0"/>
              <a:t>styling</a:t>
            </a:r>
            <a:endParaRPr lang="en-US" sz="5400" dirty="0"/>
          </a:p>
        </p:txBody>
      </p:sp>
      <p:sp>
        <p:nvSpPr>
          <p:cNvPr id="3" name="Subtitle 2"/>
          <p:cNvSpPr>
            <a:spLocks noGrp="1"/>
          </p:cNvSpPr>
          <p:nvPr>
            <p:ph type="subTitle" idx="1"/>
          </p:nvPr>
        </p:nvSpPr>
        <p:spPr>
          <a:xfrm>
            <a:off x="1447800" y="5943600"/>
            <a:ext cx="6400800" cy="609600"/>
          </a:xfrm>
        </p:spPr>
        <p:txBody>
          <a:bodyPr>
            <a:normAutofit/>
          </a:bodyPr>
          <a:lstStyle/>
          <a:p>
            <a:r>
              <a:rPr lang="en-US" sz="1800" i="1" dirty="0" smtClean="0">
                <a:solidFill>
                  <a:schemeClr val="tx1"/>
                </a:solidFill>
              </a:rPr>
              <a:t>PDX DUG</a:t>
            </a:r>
            <a:r>
              <a:rPr lang="en-US" sz="1800" i="1" dirty="0" smtClean="0">
                <a:solidFill>
                  <a:schemeClr val="tx1"/>
                </a:solidFill>
              </a:rPr>
              <a:t> </a:t>
            </a:r>
            <a:r>
              <a:rPr lang="en-US" sz="1800" i="1" dirty="0" err="1" smtClean="0">
                <a:solidFill>
                  <a:schemeClr val="tx1"/>
                </a:solidFill>
              </a:rPr>
              <a:t>Meetup</a:t>
            </a:r>
            <a:r>
              <a:rPr lang="en-US" sz="1800" i="1" dirty="0" smtClean="0">
                <a:solidFill>
                  <a:schemeClr val="tx1"/>
                </a:solidFill>
              </a:rPr>
              <a:t>  </a:t>
            </a:r>
            <a:r>
              <a:rPr lang="en-US" sz="1800" i="1" dirty="0" smtClean="0">
                <a:solidFill>
                  <a:schemeClr val="tx1"/>
                </a:solidFill>
              </a:rPr>
              <a:t>April 10, </a:t>
            </a:r>
            <a:r>
              <a:rPr lang="en-US" sz="1800" i="1" dirty="0" smtClean="0">
                <a:solidFill>
                  <a:schemeClr val="tx1"/>
                </a:solidFill>
              </a:rPr>
              <a:t>2013</a:t>
            </a:r>
            <a:endParaRPr lang="en-US" sz="1800" i="1" dirty="0">
              <a:solidFill>
                <a:schemeClr val="tx1"/>
              </a:solidFill>
            </a:endParaRPr>
          </a:p>
        </p:txBody>
      </p:sp>
      <p:sp>
        <p:nvSpPr>
          <p:cNvPr id="4" name="TextBox 3"/>
          <p:cNvSpPr txBox="1"/>
          <p:nvPr/>
        </p:nvSpPr>
        <p:spPr>
          <a:xfrm>
            <a:off x="1676400" y="3962400"/>
            <a:ext cx="5867400" cy="523220"/>
          </a:xfrm>
          <a:prstGeom prst="rect">
            <a:avLst/>
          </a:prstGeom>
          <a:noFill/>
        </p:spPr>
        <p:txBody>
          <a:bodyPr wrap="square" rtlCol="0">
            <a:spAutoFit/>
          </a:bodyPr>
          <a:lstStyle/>
          <a:p>
            <a:pPr algn="ctr"/>
            <a:r>
              <a:rPr lang="en-US" sz="2800" dirty="0" smtClean="0"/>
              <a:t>Marlene Williams</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381000"/>
            <a:ext cx="9144000" cy="596185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15631.jpg"/>
          <p:cNvPicPr>
            <a:picLocks noChangeAspect="1"/>
          </p:cNvPicPr>
          <p:nvPr/>
        </p:nvPicPr>
        <p:blipFill>
          <a:blip r:embed="rId2"/>
          <a:stretch>
            <a:fillRect/>
          </a:stretch>
        </p:blipFill>
        <p:spPr>
          <a:xfrm>
            <a:off x="-1" y="381000"/>
            <a:ext cx="9144001" cy="59626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6555642"/>
          </a:xfrm>
          <a:prstGeom prst="rect">
            <a:avLst/>
          </a:prstGeom>
          <a:noFill/>
        </p:spPr>
        <p:txBody>
          <a:bodyPr wrap="square" rtlCol="0">
            <a:spAutoFit/>
          </a:bodyPr>
          <a:lstStyle/>
          <a:p>
            <a:pPr marL="514350" indent="-514350">
              <a:buFont typeface="Arial"/>
              <a:buChar char="•"/>
            </a:pPr>
            <a:r>
              <a:rPr lang="en-US" sz="2800" dirty="0" smtClean="0"/>
              <a:t>Look </a:t>
            </a:r>
            <a:r>
              <a:rPr lang="en-US" sz="2800" dirty="0" smtClean="0"/>
              <a:t>at the style tiles and/or mockups and </a:t>
            </a:r>
            <a:r>
              <a:rPr lang="en-US" sz="2800" b="1" u="sng" dirty="0" smtClean="0"/>
              <a:t>generate a list</a:t>
            </a:r>
            <a:r>
              <a:rPr lang="en-US" sz="2800" dirty="0" smtClean="0"/>
              <a:t>. Talk with the designer and client if anything is unclear, or if you think there might need to be more than what is defined in the </a:t>
            </a:r>
            <a:r>
              <a:rPr lang="en-US" sz="2800" dirty="0" smtClean="0"/>
              <a:t>designs. Or if something is impractical.</a:t>
            </a:r>
          </a:p>
          <a:p>
            <a:pPr marL="514350" indent="-514350">
              <a:buFont typeface="Arial"/>
              <a:buChar char="•"/>
            </a:pPr>
            <a:endParaRPr lang="en-US" sz="2800" dirty="0" smtClean="0"/>
          </a:p>
          <a:p>
            <a:pPr marL="514350" indent="-514350">
              <a:buFont typeface="Arial"/>
              <a:buChar char="•"/>
            </a:pPr>
            <a:r>
              <a:rPr lang="en-US" sz="2800" dirty="0" smtClean="0"/>
              <a:t>Try </a:t>
            </a:r>
            <a:r>
              <a:rPr lang="en-US" sz="2800" dirty="0" smtClean="0"/>
              <a:t>to think of all the likely (or possible) ways each style could be used, then boil them down into</a:t>
            </a:r>
            <a:r>
              <a:rPr lang="en-US" sz="2800" dirty="0" smtClean="0"/>
              <a:t> the most </a:t>
            </a:r>
            <a:r>
              <a:rPr lang="en-US" sz="2800" b="1" u="sng" dirty="0" smtClean="0"/>
              <a:t>simple chunks </a:t>
            </a:r>
            <a:r>
              <a:rPr lang="en-US" sz="2800" dirty="0" smtClean="0"/>
              <a:t>possible</a:t>
            </a:r>
            <a:r>
              <a:rPr lang="en-US" sz="2800" dirty="0" smtClean="0"/>
              <a:t>. If a style looks too complex and shares similar aspects with others, see if the similarities can be broken out into their own pieces, which can be included in the others. Buttons, for example.</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1115.jpg"/>
          <p:cNvPicPr>
            <a:picLocks noChangeAspect="1"/>
          </p:cNvPicPr>
          <p:nvPr/>
        </p:nvPicPr>
        <p:blipFill>
          <a:blip r:embed="rId2"/>
          <a:stretch>
            <a:fillRect/>
          </a:stretch>
        </p:blipFill>
        <p:spPr>
          <a:xfrm>
            <a:off x="0" y="2700338"/>
            <a:ext cx="9144000" cy="1701800"/>
          </a:xfrm>
          <a:prstGeom prst="rect">
            <a:avLst/>
          </a:prstGeom>
        </p:spPr>
      </p:pic>
      <p:pic>
        <p:nvPicPr>
          <p:cNvPr id="6" name="Picture 5" descr="skitched-20130409-221200.jpg"/>
          <p:cNvPicPr>
            <a:picLocks noChangeAspect="1"/>
          </p:cNvPicPr>
          <p:nvPr/>
        </p:nvPicPr>
        <p:blipFill>
          <a:blip r:embed="rId3"/>
          <a:stretch>
            <a:fillRect/>
          </a:stretch>
        </p:blipFill>
        <p:spPr>
          <a:xfrm>
            <a:off x="0" y="2209800"/>
            <a:ext cx="9144000" cy="5270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4800" y="381000"/>
            <a:ext cx="4191000" cy="6124754"/>
          </a:xfrm>
          <a:prstGeom prst="rect">
            <a:avLst/>
          </a:prstGeom>
          <a:noFill/>
        </p:spPr>
        <p:txBody>
          <a:bodyPr wrap="square" rtlCol="0">
            <a:spAutoFit/>
          </a:bodyPr>
          <a:lstStyle/>
          <a:p>
            <a:r>
              <a:rPr lang="en-US" sz="2800" b="1" dirty="0" smtClean="0"/>
              <a:t>Needed </a:t>
            </a:r>
            <a:r>
              <a:rPr lang="en-US" sz="2800" b="1" dirty="0" err="1" smtClean="0"/>
              <a:t>CKEditor</a:t>
            </a:r>
            <a:r>
              <a:rPr lang="en-US" sz="2800" b="1" dirty="0" smtClean="0"/>
              <a:t> styles</a:t>
            </a:r>
            <a:r>
              <a:rPr lang="en-US" sz="2800" b="1" dirty="0" smtClean="0"/>
              <a:t>:</a:t>
            </a:r>
          </a:p>
          <a:p>
            <a:pPr>
              <a:buFontTx/>
              <a:buChar char="-"/>
            </a:pPr>
            <a:r>
              <a:rPr lang="en-US" sz="2800" dirty="0" smtClean="0"/>
              <a:t> Primary button</a:t>
            </a:r>
          </a:p>
          <a:p>
            <a:r>
              <a:rPr lang="en-US" sz="2800" dirty="0" smtClean="0"/>
              <a:t>- </a:t>
            </a:r>
            <a:r>
              <a:rPr lang="en-US" sz="2800" dirty="0" smtClean="0"/>
              <a:t>Secondary </a:t>
            </a:r>
            <a:r>
              <a:rPr lang="en-US" sz="2800" dirty="0" smtClean="0"/>
              <a:t>button</a:t>
            </a:r>
          </a:p>
          <a:p>
            <a:r>
              <a:rPr lang="en-US" sz="2800" dirty="0" smtClean="0"/>
              <a:t>- </a:t>
            </a:r>
            <a:r>
              <a:rPr lang="en-US" sz="2800" dirty="0" smtClean="0"/>
              <a:t>Tertiary </a:t>
            </a:r>
            <a:r>
              <a:rPr lang="en-US" sz="2800" dirty="0" smtClean="0"/>
              <a:t>button</a:t>
            </a:r>
          </a:p>
          <a:p>
            <a:r>
              <a:rPr lang="en-US" sz="2800" dirty="0" smtClean="0"/>
              <a:t>- </a:t>
            </a:r>
            <a:r>
              <a:rPr lang="en-US" sz="2800" dirty="0" smtClean="0"/>
              <a:t>Bonus </a:t>
            </a:r>
            <a:r>
              <a:rPr lang="en-US" sz="2800" dirty="0" smtClean="0"/>
              <a:t>button</a:t>
            </a:r>
          </a:p>
          <a:p>
            <a:r>
              <a:rPr lang="en-US" sz="2800" dirty="0" smtClean="0"/>
              <a:t>- </a:t>
            </a:r>
            <a:r>
              <a:rPr lang="en-US" sz="2800" dirty="0" smtClean="0"/>
              <a:t>Drop </a:t>
            </a:r>
            <a:r>
              <a:rPr lang="en-US" sz="2800" dirty="0" smtClean="0"/>
              <a:t>caps</a:t>
            </a:r>
          </a:p>
          <a:p>
            <a:r>
              <a:rPr lang="en-US" sz="2800" dirty="0" smtClean="0"/>
              <a:t>- </a:t>
            </a:r>
            <a:r>
              <a:rPr lang="en-US" sz="2800" dirty="0" smtClean="0"/>
              <a:t>Blue </a:t>
            </a:r>
            <a:r>
              <a:rPr lang="en-US" sz="2800" dirty="0" smtClean="0"/>
              <a:t>callout</a:t>
            </a:r>
          </a:p>
          <a:p>
            <a:r>
              <a:rPr lang="en-US" sz="2800" dirty="0" smtClean="0"/>
              <a:t>- </a:t>
            </a:r>
            <a:r>
              <a:rPr lang="en-US" sz="2800" dirty="0" smtClean="0"/>
              <a:t>Orange </a:t>
            </a:r>
            <a:r>
              <a:rPr lang="en-US" sz="2800" dirty="0" smtClean="0"/>
              <a:t>callout</a:t>
            </a:r>
          </a:p>
          <a:p>
            <a:r>
              <a:rPr lang="en-US" sz="2800" dirty="0" smtClean="0"/>
              <a:t>- </a:t>
            </a:r>
            <a:r>
              <a:rPr lang="en-US" sz="2800" dirty="0" smtClean="0"/>
              <a:t>Decorative </a:t>
            </a:r>
            <a:r>
              <a:rPr lang="en-US" sz="2800" dirty="0" smtClean="0"/>
              <a:t>list</a:t>
            </a:r>
          </a:p>
          <a:p>
            <a:r>
              <a:rPr lang="en-US" sz="2800" dirty="0" smtClean="0"/>
              <a:t>- </a:t>
            </a:r>
            <a:r>
              <a:rPr lang="en-US" sz="2800" dirty="0" smtClean="0"/>
              <a:t>More </a:t>
            </a:r>
            <a:r>
              <a:rPr lang="en-US" sz="2800" dirty="0" smtClean="0"/>
              <a:t>link</a:t>
            </a:r>
          </a:p>
          <a:p>
            <a:pPr>
              <a:buFontTx/>
              <a:buChar char="-"/>
            </a:pPr>
            <a:r>
              <a:rPr lang="en-US" sz="2800" dirty="0" smtClean="0"/>
              <a:t> Image right</a:t>
            </a:r>
          </a:p>
          <a:p>
            <a:pPr>
              <a:buFontTx/>
              <a:buChar char="-"/>
            </a:pPr>
            <a:r>
              <a:rPr lang="en-US" sz="2800" dirty="0" smtClean="0"/>
              <a:t> Image left</a:t>
            </a:r>
          </a:p>
          <a:p>
            <a:r>
              <a:rPr lang="en-US" sz="2800" dirty="0" smtClean="0"/>
              <a:t>- Decorative list</a:t>
            </a:r>
            <a:endParaRPr lang="en-US" sz="2800" dirty="0"/>
          </a:p>
        </p:txBody>
      </p:sp>
      <p:sp>
        <p:nvSpPr>
          <p:cNvPr id="6" name="TextBox 5"/>
          <p:cNvSpPr txBox="1"/>
          <p:nvPr/>
        </p:nvSpPr>
        <p:spPr>
          <a:xfrm>
            <a:off x="4648200" y="381000"/>
            <a:ext cx="4191000" cy="5262980"/>
          </a:xfrm>
          <a:prstGeom prst="rect">
            <a:avLst/>
          </a:prstGeom>
          <a:noFill/>
        </p:spPr>
        <p:txBody>
          <a:bodyPr wrap="square" rtlCol="0">
            <a:spAutoFit/>
          </a:bodyPr>
          <a:lstStyle/>
          <a:p>
            <a:r>
              <a:rPr lang="en-US" sz="2800" b="1" dirty="0" smtClean="0"/>
              <a:t>Needed </a:t>
            </a:r>
            <a:r>
              <a:rPr lang="en-US" sz="2800" b="1" dirty="0" err="1" smtClean="0"/>
              <a:t>CKEditor</a:t>
            </a:r>
            <a:r>
              <a:rPr lang="en-US" sz="2800" b="1" dirty="0" smtClean="0"/>
              <a:t> fonts</a:t>
            </a:r>
            <a:r>
              <a:rPr lang="en-US" sz="2800" b="1" dirty="0" smtClean="0"/>
              <a:t>:</a:t>
            </a:r>
          </a:p>
          <a:p>
            <a:pPr>
              <a:buFontTx/>
              <a:buChar char="-"/>
            </a:pPr>
            <a:r>
              <a:rPr lang="en-US" sz="2800" dirty="0" smtClean="0"/>
              <a:t> League </a:t>
            </a:r>
            <a:r>
              <a:rPr lang="en-US" sz="2800" dirty="0" smtClean="0"/>
              <a:t>Gothic</a:t>
            </a:r>
            <a:r>
              <a:rPr lang="en-US" sz="2800" dirty="0" smtClean="0"/>
              <a:t>    </a:t>
            </a:r>
          </a:p>
          <a:p>
            <a:r>
              <a:rPr lang="en-US" sz="2800" dirty="0" smtClean="0"/>
              <a:t>  (</a:t>
            </a:r>
            <a:r>
              <a:rPr lang="en-US" sz="2800" dirty="0" smtClean="0"/>
              <a:t>default</a:t>
            </a:r>
            <a:r>
              <a:rPr lang="en-US" sz="2800" dirty="0" smtClean="0"/>
              <a:t>)</a:t>
            </a:r>
          </a:p>
          <a:p>
            <a:r>
              <a:rPr lang="en-US" sz="2800" dirty="0" smtClean="0"/>
              <a:t>- </a:t>
            </a:r>
            <a:r>
              <a:rPr lang="en-US" sz="2800" dirty="0" smtClean="0"/>
              <a:t>Open Sans, extra </a:t>
            </a:r>
            <a:r>
              <a:rPr lang="en-US" sz="2800" dirty="0" smtClean="0"/>
              <a:t>bold</a:t>
            </a:r>
          </a:p>
          <a:p>
            <a:r>
              <a:rPr lang="en-US" sz="2800" dirty="0" smtClean="0"/>
              <a:t>- </a:t>
            </a:r>
            <a:r>
              <a:rPr lang="en-US" sz="2800" dirty="0" err="1" smtClean="0"/>
              <a:t>ChunkFive</a:t>
            </a:r>
            <a:endParaRPr lang="en-US" sz="2800" dirty="0" smtClean="0"/>
          </a:p>
          <a:p>
            <a:pPr>
              <a:buFontTx/>
              <a:buChar char="-"/>
            </a:pPr>
            <a:endParaRPr lang="en-US" sz="2800" dirty="0" smtClean="0"/>
          </a:p>
          <a:p>
            <a:r>
              <a:rPr lang="en-US" sz="2800" b="1" dirty="0" smtClean="0"/>
              <a:t>Needed </a:t>
            </a:r>
            <a:r>
              <a:rPr lang="en-US" sz="2800" b="1" dirty="0" err="1" smtClean="0"/>
              <a:t>CKEditor</a:t>
            </a:r>
            <a:r>
              <a:rPr lang="en-US" sz="2800" b="1" dirty="0" smtClean="0"/>
              <a:t> text colors</a:t>
            </a:r>
            <a:r>
              <a:rPr lang="en-US" sz="2800" b="1" dirty="0" smtClean="0"/>
              <a:t>:</a:t>
            </a:r>
          </a:p>
          <a:p>
            <a:r>
              <a:rPr lang="en-US" sz="2800" dirty="0" smtClean="0"/>
              <a:t>- </a:t>
            </a:r>
            <a:r>
              <a:rPr lang="en-US" sz="2800" dirty="0" smtClean="0"/>
              <a:t>Black (default</a:t>
            </a:r>
            <a:r>
              <a:rPr lang="en-US" sz="2800" dirty="0" smtClean="0"/>
              <a:t>)</a:t>
            </a:r>
          </a:p>
          <a:p>
            <a:r>
              <a:rPr lang="en-US" sz="2800" dirty="0" smtClean="0"/>
              <a:t>- Orange</a:t>
            </a:r>
          </a:p>
          <a:p>
            <a:r>
              <a:rPr lang="en-US" sz="2800" dirty="0" smtClean="0"/>
              <a:t>- </a:t>
            </a:r>
            <a:r>
              <a:rPr lang="en-US" sz="2800" dirty="0" smtClean="0"/>
              <a:t>Blue</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304800" y="381000"/>
            <a:ext cx="4191000" cy="3539431"/>
          </a:xfrm>
          <a:prstGeom prst="rect">
            <a:avLst/>
          </a:prstGeom>
          <a:noFill/>
        </p:spPr>
        <p:txBody>
          <a:bodyPr wrap="square" rtlCol="0">
            <a:spAutoFit/>
          </a:bodyPr>
          <a:lstStyle/>
          <a:p>
            <a:r>
              <a:rPr lang="en-US" sz="2800" b="1" dirty="0" smtClean="0"/>
              <a:t>Needed HTML elements</a:t>
            </a:r>
            <a:r>
              <a:rPr lang="en-US" sz="2800" b="1" dirty="0" smtClean="0"/>
              <a:t>:</a:t>
            </a:r>
          </a:p>
          <a:p>
            <a:pPr>
              <a:buFontTx/>
              <a:buChar char="-"/>
            </a:pPr>
            <a:r>
              <a:rPr lang="en-US" sz="2800" dirty="0" smtClean="0"/>
              <a:t> Headings </a:t>
            </a:r>
            <a:r>
              <a:rPr lang="en-US" sz="2800" dirty="0" smtClean="0"/>
              <a:t>2-</a:t>
            </a:r>
            <a:r>
              <a:rPr lang="en-US" sz="2800" dirty="0" smtClean="0"/>
              <a:t>6</a:t>
            </a:r>
          </a:p>
          <a:p>
            <a:r>
              <a:rPr lang="en-US" sz="2800" dirty="0" smtClean="0"/>
              <a:t>- </a:t>
            </a:r>
            <a:r>
              <a:rPr lang="en-US" sz="2800" dirty="0" err="1" smtClean="0"/>
              <a:t>Blockquotes</a:t>
            </a:r>
            <a:endParaRPr lang="en-US" sz="2800" dirty="0" smtClean="0"/>
          </a:p>
          <a:p>
            <a:pPr>
              <a:buFontTx/>
              <a:buChar char="-"/>
            </a:pPr>
            <a:r>
              <a:rPr lang="en-US" sz="2800" dirty="0" smtClean="0"/>
              <a:t> Anchor tags</a:t>
            </a:r>
          </a:p>
          <a:p>
            <a:pPr>
              <a:buFontTx/>
              <a:buChar char="-"/>
            </a:pPr>
            <a:r>
              <a:rPr lang="en-US" sz="2800" dirty="0" smtClean="0"/>
              <a:t> </a:t>
            </a:r>
            <a:r>
              <a:rPr lang="en-US" sz="2800" dirty="0" err="1" smtClean="0"/>
              <a:t>Uls</a:t>
            </a:r>
            <a:endParaRPr lang="en-US" sz="2800" dirty="0" smtClean="0"/>
          </a:p>
          <a:p>
            <a:r>
              <a:rPr lang="en-US" sz="2800" dirty="0" smtClean="0"/>
              <a:t>- Paragraphs</a:t>
            </a:r>
          </a:p>
          <a:p>
            <a:pPr>
              <a:buFontTx/>
              <a:buChar char="-"/>
            </a:pPr>
            <a:r>
              <a:rPr lang="en-US" sz="2800" dirty="0" smtClean="0"/>
              <a:t> </a:t>
            </a:r>
            <a:r>
              <a:rPr lang="en-US" sz="2800" dirty="0" err="1" smtClean="0"/>
              <a:t>Divs</a:t>
            </a:r>
            <a:r>
              <a:rPr lang="en-US" sz="2800" dirty="0" smtClean="0"/>
              <a:t> and spans</a:t>
            </a:r>
            <a:endParaRPr lang="en-US" sz="2800" dirty="0"/>
          </a:p>
        </p:txBody>
      </p:sp>
      <p:sp>
        <p:nvSpPr>
          <p:cNvPr id="6" name="TextBox 5"/>
          <p:cNvSpPr txBox="1"/>
          <p:nvPr/>
        </p:nvSpPr>
        <p:spPr>
          <a:xfrm>
            <a:off x="4648200" y="381000"/>
            <a:ext cx="4191000" cy="3108544"/>
          </a:xfrm>
          <a:prstGeom prst="rect">
            <a:avLst/>
          </a:prstGeom>
          <a:noFill/>
        </p:spPr>
        <p:txBody>
          <a:bodyPr wrap="square" rtlCol="0">
            <a:spAutoFit/>
          </a:bodyPr>
          <a:lstStyle/>
          <a:p>
            <a:r>
              <a:rPr lang="en-US" sz="2800" b="1" dirty="0" smtClean="0"/>
              <a:t>Markup targets for styles</a:t>
            </a:r>
            <a:r>
              <a:rPr lang="en-US" sz="2800" b="1" dirty="0" smtClean="0"/>
              <a:t>:</a:t>
            </a:r>
          </a:p>
          <a:p>
            <a:pPr>
              <a:buFontTx/>
              <a:buChar char="-"/>
            </a:pPr>
            <a:r>
              <a:rPr lang="en-US" sz="2800" dirty="0" smtClean="0"/>
              <a:t> Buttons</a:t>
            </a:r>
            <a:r>
              <a:rPr lang="en-US" sz="2800" dirty="0" smtClean="0"/>
              <a:t>, more link: </a:t>
            </a:r>
            <a:r>
              <a:rPr lang="en-US" sz="2800" i="1" dirty="0" smtClean="0"/>
              <a:t>a</a:t>
            </a:r>
          </a:p>
          <a:p>
            <a:r>
              <a:rPr lang="en-US" sz="2800" dirty="0" smtClean="0"/>
              <a:t>- </a:t>
            </a:r>
            <a:r>
              <a:rPr lang="en-US" sz="2800" dirty="0" smtClean="0"/>
              <a:t>Drop caps: </a:t>
            </a:r>
            <a:r>
              <a:rPr lang="en-US" sz="2800" i="1" dirty="0" smtClean="0"/>
              <a:t>span</a:t>
            </a:r>
          </a:p>
          <a:p>
            <a:r>
              <a:rPr lang="en-US" sz="2800" dirty="0" smtClean="0"/>
              <a:t>- </a:t>
            </a:r>
            <a:r>
              <a:rPr lang="en-US" sz="2800" dirty="0" smtClean="0"/>
              <a:t>Callouts: </a:t>
            </a:r>
            <a:r>
              <a:rPr lang="en-US" sz="2800" i="1" dirty="0" smtClean="0"/>
              <a:t>div</a:t>
            </a:r>
          </a:p>
          <a:p>
            <a:r>
              <a:rPr lang="en-US" sz="2800" dirty="0" smtClean="0"/>
              <a:t>- </a:t>
            </a:r>
            <a:r>
              <a:rPr lang="en-US" sz="2800" dirty="0" smtClean="0"/>
              <a:t>Decorative list: </a:t>
            </a:r>
            <a:r>
              <a:rPr lang="en-US" sz="2800" i="1" dirty="0" err="1" smtClean="0"/>
              <a:t>ul</a:t>
            </a:r>
            <a:endParaRPr lang="en-US" sz="2800" i="1" dirty="0" smtClean="0"/>
          </a:p>
          <a:p>
            <a:r>
              <a:rPr lang="en-US" sz="2800" dirty="0" smtClean="0"/>
              <a:t>- </a:t>
            </a:r>
            <a:r>
              <a:rPr lang="en-US" sz="2800" dirty="0" smtClean="0"/>
              <a:t>Images: </a:t>
            </a:r>
            <a:r>
              <a:rPr lang="en-US" sz="2800" i="1" dirty="0" err="1" smtClean="0"/>
              <a:t>img</a:t>
            </a:r>
            <a:endParaRPr lang="en-US" sz="2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066800"/>
            <a:ext cx="8153400" cy="2677656"/>
          </a:xfrm>
          <a:prstGeom prst="rect">
            <a:avLst/>
          </a:prstGeom>
          <a:noFill/>
        </p:spPr>
        <p:txBody>
          <a:bodyPr wrap="square" rtlCol="0">
            <a:spAutoFit/>
          </a:bodyPr>
          <a:lstStyle/>
          <a:p>
            <a:r>
              <a:rPr lang="en-US" sz="4400" b="1" dirty="0" smtClean="0"/>
              <a:t>2</a:t>
            </a:r>
            <a:r>
              <a:rPr lang="en-US" sz="4400" b="1" dirty="0" smtClean="0"/>
              <a:t>) Create the code</a:t>
            </a:r>
          </a:p>
          <a:p>
            <a:endParaRPr lang="en-US" sz="1200" dirty="0" smtClean="0"/>
          </a:p>
          <a:p>
            <a:pPr marL="514350" indent="-514350">
              <a:buFont typeface="Arial"/>
              <a:buChar char="•"/>
            </a:pPr>
            <a:r>
              <a:rPr lang="en-US" sz="2800" dirty="0" smtClean="0"/>
              <a:t>Compass</a:t>
            </a:r>
            <a:r>
              <a:rPr lang="en-US" sz="2800" dirty="0" smtClean="0"/>
              <a:t>/SASS </a:t>
            </a:r>
            <a:r>
              <a:rPr lang="en-US" sz="2800" dirty="0" smtClean="0"/>
              <a:t>helpers</a:t>
            </a:r>
            <a:endParaRPr lang="en-US" sz="2800" dirty="0" smtClean="0"/>
          </a:p>
          <a:p>
            <a:pPr marL="971550" lvl="1" indent="-514350">
              <a:buFont typeface="Arial"/>
              <a:buChar char="•"/>
            </a:pPr>
            <a:r>
              <a:rPr lang="en-US" sz="2800" dirty="0" smtClean="0"/>
              <a:t>Use </a:t>
            </a:r>
            <a:r>
              <a:rPr lang="en-US" sz="2800" dirty="0" smtClean="0"/>
              <a:t>a separate </a:t>
            </a:r>
            <a:r>
              <a:rPr lang="en-US" sz="2800" dirty="0" err="1" smtClean="0"/>
              <a:t>scss</a:t>
            </a:r>
            <a:r>
              <a:rPr lang="en-US" sz="2800" dirty="0" smtClean="0"/>
              <a:t> file for reusable </a:t>
            </a:r>
            <a:r>
              <a:rPr lang="en-US" sz="2800" dirty="0" smtClean="0"/>
              <a:t>styles</a:t>
            </a:r>
            <a:endParaRPr lang="en-US" sz="2800" dirty="0" smtClean="0"/>
          </a:p>
          <a:p>
            <a:pPr marL="971550" lvl="1" indent="-514350">
              <a:buFont typeface="Arial"/>
              <a:buChar char="•"/>
            </a:pPr>
            <a:r>
              <a:rPr lang="en-US" sz="2800" dirty="0" smtClean="0"/>
              <a:t>Use </a:t>
            </a:r>
            <a:r>
              <a:rPr lang="en-US" sz="2800" dirty="0" err="1" smtClean="0"/>
              <a:t>mixins</a:t>
            </a:r>
            <a:r>
              <a:rPr lang="en-US" sz="2800" dirty="0" smtClean="0"/>
              <a:t> + variables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0"/>
            <a:ext cx="8153400" cy="6309420"/>
          </a:xfrm>
          <a:prstGeom prst="rect">
            <a:avLst/>
          </a:prstGeom>
          <a:noFill/>
        </p:spPr>
        <p:txBody>
          <a:bodyPr wrap="square" rtlCol="0">
            <a:spAutoFit/>
          </a:bodyPr>
          <a:lstStyle/>
          <a:p>
            <a:endParaRPr lang="en-US" sz="1200" dirty="0" smtClean="0"/>
          </a:p>
          <a:p>
            <a:pPr marL="514350" indent="-514350">
              <a:buFont typeface="Arial"/>
              <a:buChar char="•"/>
            </a:pPr>
            <a:r>
              <a:rPr lang="en-US" sz="2800" dirty="0" smtClean="0"/>
              <a:t>If </a:t>
            </a:r>
            <a:r>
              <a:rPr lang="en-US" sz="2800" dirty="0" smtClean="0"/>
              <a:t>needed, use compass to generate a special </a:t>
            </a:r>
            <a:r>
              <a:rPr lang="en-US" sz="2800" b="1" u="sng" dirty="0" err="1" smtClean="0"/>
              <a:t>ckeditor.scss</a:t>
            </a:r>
            <a:r>
              <a:rPr lang="en-US" sz="2800" dirty="0" smtClean="0"/>
              <a:t> </a:t>
            </a:r>
            <a:r>
              <a:rPr lang="en-US" sz="2800" dirty="0" smtClean="0"/>
              <a:t>file</a:t>
            </a:r>
          </a:p>
          <a:p>
            <a:pPr marL="971550" lvl="1" indent="-514350">
              <a:buFont typeface="Arial"/>
              <a:buChar char="•"/>
            </a:pPr>
            <a:r>
              <a:rPr lang="en-US" sz="2800" dirty="0" smtClean="0"/>
              <a:t>For previewing content, </a:t>
            </a:r>
            <a:r>
              <a:rPr lang="en-US" sz="2800" dirty="0" err="1" smtClean="0"/>
              <a:t>CKEditor</a:t>
            </a:r>
            <a:r>
              <a:rPr lang="en-US" sz="2800" dirty="0" smtClean="0"/>
              <a:t> lets you use:</a:t>
            </a:r>
          </a:p>
          <a:p>
            <a:pPr marL="1428750" lvl="2" indent="-514350">
              <a:buFont typeface="+mj-lt"/>
              <a:buAutoNum type="alphaLcParenR"/>
            </a:pPr>
            <a:r>
              <a:rPr lang="en-US" sz="2800" dirty="0" smtClean="0"/>
              <a:t>its </a:t>
            </a:r>
            <a:r>
              <a:rPr lang="en-US" sz="2800" dirty="0" smtClean="0"/>
              <a:t>default styles</a:t>
            </a:r>
            <a:r>
              <a:rPr lang="en-US" sz="2800" dirty="0" smtClean="0"/>
              <a:t>,</a:t>
            </a:r>
          </a:p>
          <a:p>
            <a:pPr marL="1428750" lvl="2" indent="-514350">
              <a:buFont typeface="+mj-lt"/>
              <a:buAutoNum type="alphaLcParenR"/>
            </a:pPr>
            <a:r>
              <a:rPr lang="en-US" sz="2800" dirty="0" smtClean="0"/>
              <a:t>the </a:t>
            </a:r>
            <a:r>
              <a:rPr lang="en-US" sz="2800" dirty="0" smtClean="0"/>
              <a:t>current theme styles, or</a:t>
            </a:r>
            <a:r>
              <a:rPr lang="en-US" sz="2800" dirty="0" smtClean="0"/>
              <a:t> </a:t>
            </a:r>
          </a:p>
          <a:p>
            <a:pPr marL="1428750" lvl="2" indent="-514350">
              <a:buFont typeface="+mj-lt"/>
              <a:buAutoNum type="alphaLcParenR"/>
            </a:pPr>
            <a:r>
              <a:rPr lang="en-US" sz="2800" dirty="0" smtClean="0"/>
              <a:t>a </a:t>
            </a:r>
            <a:r>
              <a:rPr lang="en-US" sz="2800" dirty="0" smtClean="0"/>
              <a:t>custom defined set of </a:t>
            </a:r>
            <a:r>
              <a:rPr lang="en-US" sz="2800" dirty="0" smtClean="0"/>
              <a:t>styles. </a:t>
            </a:r>
            <a:r>
              <a:rPr lang="en-US" sz="2800" dirty="0" smtClean="0"/>
              <a:t>I usually like</a:t>
            </a:r>
            <a:r>
              <a:rPr lang="en-US" sz="2800" dirty="0" smtClean="0"/>
              <a:t> this one since it gives </a:t>
            </a:r>
            <a:r>
              <a:rPr lang="en-US" sz="2800" dirty="0" smtClean="0"/>
              <a:t>me more </a:t>
            </a:r>
            <a:r>
              <a:rPr lang="en-US" sz="2800" dirty="0" smtClean="0"/>
              <a:t>control.</a:t>
            </a:r>
          </a:p>
          <a:p>
            <a:pPr marL="971550" lvl="1" indent="-514350">
              <a:buFont typeface="Arial"/>
              <a:buChar char="•"/>
            </a:pPr>
            <a:r>
              <a:rPr lang="en-US" sz="2800" dirty="0" smtClean="0"/>
              <a:t>Using </a:t>
            </a:r>
            <a:r>
              <a:rPr lang="en-US" sz="2800" b="1" u="sng" dirty="0" smtClean="0"/>
              <a:t>global </a:t>
            </a:r>
            <a:r>
              <a:rPr lang="en-US" sz="2800" dirty="0" smtClean="0"/>
              <a:t>styles can </a:t>
            </a:r>
            <a:r>
              <a:rPr lang="en-US" sz="2800" dirty="0" smtClean="0"/>
              <a:t>introduce not-fun other bugs because of the </a:t>
            </a:r>
            <a:r>
              <a:rPr lang="en-US" sz="2800" dirty="0" err="1" smtClean="0"/>
              <a:t>iframe</a:t>
            </a:r>
            <a:r>
              <a:rPr lang="en-US" sz="2800" dirty="0" smtClean="0"/>
              <a:t>,</a:t>
            </a:r>
            <a:r>
              <a:rPr lang="en-US" sz="2800" dirty="0" smtClean="0"/>
              <a:t> e.g. </a:t>
            </a:r>
            <a:r>
              <a:rPr lang="en-US" sz="2800" dirty="0" smtClean="0"/>
              <a:t>body tag styles...</a:t>
            </a:r>
            <a:r>
              <a:rPr lang="en-US" sz="2800" dirty="0" smtClean="0"/>
              <a:t> A separate, special </a:t>
            </a:r>
            <a:r>
              <a:rPr lang="en-US" sz="2800" dirty="0" err="1" smtClean="0"/>
              <a:t>ckeditor</a:t>
            </a:r>
            <a:r>
              <a:rPr lang="en-US" sz="2800" dirty="0" smtClean="0"/>
              <a:t> </a:t>
            </a:r>
            <a:r>
              <a:rPr lang="en-US" sz="2800" dirty="0" err="1" smtClean="0"/>
              <a:t>stylesheet</a:t>
            </a:r>
            <a:r>
              <a:rPr lang="en-US" sz="2800" dirty="0" smtClean="0"/>
              <a:t> lets you include </a:t>
            </a:r>
            <a:r>
              <a:rPr lang="en-US" sz="2800" dirty="0" smtClean="0"/>
              <a:t>your </a:t>
            </a:r>
            <a:r>
              <a:rPr lang="en-US" sz="2800" dirty="0" err="1" smtClean="0"/>
              <a:t>reusables</a:t>
            </a:r>
            <a:r>
              <a:rPr lang="en-US" sz="2800" dirty="0" smtClean="0"/>
              <a:t> styles and add any</a:t>
            </a:r>
            <a:r>
              <a:rPr lang="en-US" sz="2800" dirty="0" smtClean="0"/>
              <a:t> fixes.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990600"/>
            <a:ext cx="8153400" cy="3724097"/>
          </a:xfrm>
          <a:prstGeom prst="rect">
            <a:avLst/>
          </a:prstGeom>
          <a:noFill/>
        </p:spPr>
        <p:txBody>
          <a:bodyPr wrap="square" rtlCol="0">
            <a:spAutoFit/>
          </a:bodyPr>
          <a:lstStyle/>
          <a:p>
            <a:endParaRPr lang="en-US" sz="1200" dirty="0" smtClean="0"/>
          </a:p>
          <a:p>
            <a:pPr marL="514350" indent="-514350">
              <a:buFont typeface="Arial"/>
              <a:buChar char="•"/>
            </a:pPr>
            <a:r>
              <a:rPr lang="en-US" sz="2800" dirty="0" smtClean="0"/>
              <a:t>The custom </a:t>
            </a:r>
            <a:r>
              <a:rPr lang="en-US" sz="2800" b="1" u="sng" dirty="0" err="1" smtClean="0"/>
              <a:t>ckeditor.styles.js</a:t>
            </a:r>
            <a:r>
              <a:rPr lang="en-US" sz="2800" dirty="0" smtClean="0"/>
              <a:t> defines the styles in the editor.</a:t>
            </a:r>
          </a:p>
          <a:p>
            <a:pPr marL="971550" lvl="1" indent="-514350">
              <a:buFont typeface="Arial"/>
              <a:buChar char="•"/>
            </a:pPr>
            <a:r>
              <a:rPr lang="en-US" sz="2800" dirty="0" smtClean="0"/>
              <a:t>Copy </a:t>
            </a:r>
            <a:r>
              <a:rPr lang="en-US" sz="2800" dirty="0" smtClean="0"/>
              <a:t>the </a:t>
            </a:r>
            <a:r>
              <a:rPr lang="en-US" sz="2800" dirty="0" err="1" smtClean="0"/>
              <a:t>ckeditor.styles.js</a:t>
            </a:r>
            <a:r>
              <a:rPr lang="en-US" sz="2800" dirty="0" smtClean="0"/>
              <a:t> file from the module into your theme's JS </a:t>
            </a:r>
            <a:r>
              <a:rPr lang="en-US" sz="2800" dirty="0" smtClean="0"/>
              <a:t>directory</a:t>
            </a:r>
          </a:p>
          <a:p>
            <a:pPr marL="971550" lvl="1" indent="-514350">
              <a:buFont typeface="Arial"/>
              <a:buChar char="•"/>
            </a:pPr>
            <a:r>
              <a:rPr lang="en-US" sz="2800" dirty="0" smtClean="0"/>
              <a:t>Modify </a:t>
            </a:r>
            <a:r>
              <a:rPr lang="en-US" sz="2800" dirty="0" smtClean="0"/>
              <a:t>it to use your own </a:t>
            </a:r>
            <a:r>
              <a:rPr lang="en-US" sz="2800" dirty="0" smtClean="0"/>
              <a:t>styles</a:t>
            </a:r>
            <a:endParaRPr lang="en-US" sz="2800" dirty="0" smtClean="0"/>
          </a:p>
          <a:p>
            <a:pPr marL="1428750" lvl="2" indent="-514350">
              <a:buFont typeface="Arial"/>
              <a:buChar char="•"/>
            </a:pPr>
            <a:r>
              <a:rPr lang="en-US" sz="2800" dirty="0" smtClean="0"/>
              <a:t>Choose </a:t>
            </a:r>
            <a:r>
              <a:rPr lang="en-US" sz="2800" dirty="0" smtClean="0"/>
              <a:t>your selectors </a:t>
            </a:r>
            <a:r>
              <a:rPr lang="en-US" sz="2800" dirty="0" smtClean="0"/>
              <a:t>carefully</a:t>
            </a:r>
            <a:endParaRPr lang="en-US" sz="2800" dirty="0" smtClean="0"/>
          </a:p>
          <a:p>
            <a:pPr marL="1428750" lvl="2" indent="-514350">
              <a:buFont typeface="Arial"/>
              <a:buChar char="•"/>
            </a:pPr>
            <a:r>
              <a:rPr lang="en-US" sz="2800" dirty="0" smtClean="0"/>
              <a:t>Give </a:t>
            </a:r>
            <a:r>
              <a:rPr lang="en-US" sz="2800" dirty="0" smtClean="0"/>
              <a:t>classes instead of directly modifying styles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457200"/>
            <a:ext cx="8153400" cy="5693867"/>
          </a:xfrm>
          <a:prstGeom prst="rect">
            <a:avLst/>
          </a:prstGeom>
          <a:noFill/>
        </p:spPr>
        <p:txBody>
          <a:bodyPr wrap="square" rtlCol="0">
            <a:spAutoFit/>
          </a:bodyPr>
          <a:lstStyle/>
          <a:p>
            <a:r>
              <a:rPr lang="en-US" sz="4400" b="1" dirty="0" smtClean="0"/>
              <a:t>3</a:t>
            </a:r>
            <a:r>
              <a:rPr lang="en-US" sz="4400" b="1" dirty="0" smtClean="0"/>
              <a:t>) Configure </a:t>
            </a:r>
            <a:r>
              <a:rPr lang="en-US" sz="4400" b="1" dirty="0" err="1" smtClean="0"/>
              <a:t>CKEditor</a:t>
            </a:r>
            <a:endParaRPr lang="en-US" sz="4400" b="1" dirty="0" smtClean="0"/>
          </a:p>
          <a:p>
            <a:endParaRPr lang="en-US" sz="1200" dirty="0" smtClean="0"/>
          </a:p>
          <a:p>
            <a:pPr marL="514350" indent="-514350">
              <a:buFont typeface="Arial"/>
              <a:buChar char="•"/>
            </a:pPr>
            <a:r>
              <a:rPr lang="en-US" sz="2800" dirty="0" smtClean="0"/>
              <a:t>Text formats</a:t>
            </a:r>
          </a:p>
          <a:p>
            <a:pPr marL="971550" lvl="1" indent="-514350">
              <a:buFont typeface="Arial"/>
              <a:buChar char="•"/>
            </a:pPr>
            <a:r>
              <a:rPr lang="en-US" sz="2800" dirty="0" smtClean="0"/>
              <a:t>Choose </a:t>
            </a:r>
            <a:r>
              <a:rPr lang="en-US" sz="2800" dirty="0" smtClean="0"/>
              <a:t>which </a:t>
            </a:r>
            <a:r>
              <a:rPr lang="en-US" sz="2800" dirty="0" err="1" smtClean="0"/>
              <a:t>one(s</a:t>
            </a:r>
            <a:r>
              <a:rPr lang="en-US" sz="2800" dirty="0" smtClean="0"/>
              <a:t>) you want to </a:t>
            </a:r>
            <a:r>
              <a:rPr lang="en-US" sz="2800" dirty="0" smtClean="0"/>
              <a:t>use</a:t>
            </a:r>
          </a:p>
          <a:p>
            <a:pPr marL="971550" lvl="1" indent="-514350">
              <a:buFont typeface="Arial"/>
              <a:buChar char="•"/>
            </a:pPr>
            <a:r>
              <a:rPr lang="en-US" sz="2800" dirty="0" err="1" smtClean="0"/>
              <a:t>Plugins</a:t>
            </a:r>
            <a:r>
              <a:rPr lang="en-US" sz="2800" dirty="0" smtClean="0"/>
              <a:t> </a:t>
            </a:r>
            <a:r>
              <a:rPr lang="en-US" sz="2800" dirty="0" smtClean="0"/>
              <a:t>start here, e.g. link filters, media filters, image </a:t>
            </a:r>
            <a:r>
              <a:rPr lang="en-US" sz="2800" dirty="0" smtClean="0"/>
              <a:t>resize</a:t>
            </a:r>
          </a:p>
          <a:p>
            <a:pPr marL="971550" lvl="1" indent="-514350">
              <a:buFont typeface="Arial"/>
              <a:buChar char="•"/>
            </a:pPr>
            <a:r>
              <a:rPr lang="en-US" sz="2800" dirty="0" smtClean="0"/>
              <a:t>Here </a:t>
            </a:r>
            <a:r>
              <a:rPr lang="en-US" sz="2800" dirty="0" smtClean="0"/>
              <a:t>is a good place to incorporate </a:t>
            </a:r>
            <a:r>
              <a:rPr lang="en-US" sz="2800" dirty="0" smtClean="0"/>
              <a:t>security</a:t>
            </a:r>
          </a:p>
          <a:p>
            <a:pPr marL="971550" lvl="1" indent="-514350">
              <a:buFont typeface="Arial"/>
              <a:buChar char="•"/>
            </a:pPr>
            <a:r>
              <a:rPr lang="en-US" sz="2800" dirty="0" smtClean="0"/>
              <a:t>The order </a:t>
            </a:r>
            <a:r>
              <a:rPr lang="en-US" sz="2800" dirty="0" smtClean="0"/>
              <a:t>of the text formats </a:t>
            </a:r>
            <a:r>
              <a:rPr lang="en-US" sz="2800" dirty="0" smtClean="0"/>
              <a:t>matters</a:t>
            </a:r>
          </a:p>
          <a:p>
            <a:pPr marL="971550" lvl="1" indent="-514350">
              <a:buFont typeface="Arial"/>
              <a:buChar char="•"/>
            </a:pPr>
            <a:endParaRPr lang="en-US" sz="2800" dirty="0" smtClean="0"/>
          </a:p>
          <a:p>
            <a:pPr marL="514350" indent="-514350">
              <a:buFont typeface="Arial"/>
              <a:buChar char="•"/>
            </a:pPr>
            <a:r>
              <a:rPr lang="en-US" sz="2800" dirty="0" err="1" smtClean="0"/>
              <a:t>CKEditor</a:t>
            </a:r>
            <a:r>
              <a:rPr lang="en-US" sz="2800" dirty="0" smtClean="0"/>
              <a:t> profiles</a:t>
            </a:r>
          </a:p>
          <a:p>
            <a:pPr marL="971550" lvl="1" indent="-514350">
              <a:buFont typeface="Arial"/>
              <a:buChar char="•"/>
            </a:pPr>
            <a:r>
              <a:rPr lang="en-US" sz="2800" dirty="0" smtClean="0"/>
              <a:t>If </a:t>
            </a:r>
            <a:r>
              <a:rPr lang="en-US" sz="2800" dirty="0" err="1" smtClean="0"/>
              <a:t>config</a:t>
            </a:r>
            <a:r>
              <a:rPr lang="en-US" sz="2800" dirty="0" smtClean="0"/>
              <a:t> is going into code, you may want to create a new</a:t>
            </a:r>
            <a:r>
              <a:rPr lang="en-US" sz="2800" dirty="0" smtClean="0"/>
              <a:t> profile</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US"/>
          </a:p>
        </p:txBody>
      </p:sp>
      <p:sp>
        <p:nvSpPr>
          <p:cNvPr id="6" name="Subtitle 5"/>
          <p:cNvSpPr>
            <a:spLocks noGrp="1"/>
          </p:cNvSpPr>
          <p:nvPr>
            <p:ph type="subTitle" idx="1"/>
          </p:nvPr>
        </p:nvSpPr>
        <p:spPr/>
        <p:txBody>
          <a:bodyPr/>
          <a:lstStyle/>
          <a:p>
            <a:endParaRPr lang="en-US"/>
          </a:p>
        </p:txBody>
      </p:sp>
      <p:pic>
        <p:nvPicPr>
          <p:cNvPr id="8" name="Picture 7" descr="Edit Content Page Elements testing page (don_t delete) | Weber County Library.jpg"/>
          <p:cNvPicPr>
            <a:picLocks noChangeAspect="1"/>
          </p:cNvPicPr>
          <p:nvPr/>
        </p:nvPicPr>
        <p:blipFill>
          <a:blip r:embed="rId2"/>
          <a:stretch>
            <a:fillRect/>
          </a:stretch>
        </p:blipFill>
        <p:spPr>
          <a:xfrm>
            <a:off x="0" y="85725"/>
            <a:ext cx="9144000" cy="66198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2800767"/>
          </a:xfrm>
          <a:prstGeom prst="rect">
            <a:avLst/>
          </a:prstGeom>
          <a:noFill/>
        </p:spPr>
        <p:txBody>
          <a:bodyPr wrap="square" rtlCol="0">
            <a:spAutoFit/>
          </a:bodyPr>
          <a:lstStyle/>
          <a:p>
            <a:r>
              <a:rPr lang="en-US" sz="3600" dirty="0" err="1" smtClean="0"/>
              <a:t>CKEditor</a:t>
            </a:r>
            <a:r>
              <a:rPr lang="en-US" sz="3600" dirty="0" smtClean="0"/>
              <a:t> </a:t>
            </a:r>
            <a:r>
              <a:rPr lang="en-US" sz="3600" dirty="0" smtClean="0"/>
              <a:t>profile </a:t>
            </a:r>
            <a:r>
              <a:rPr lang="en-US" sz="3600" dirty="0" smtClean="0"/>
              <a:t>configuration</a:t>
            </a:r>
          </a:p>
          <a:p>
            <a:endParaRPr lang="en-US" sz="2800" dirty="0" smtClean="0"/>
          </a:p>
          <a:p>
            <a:pPr marL="514350" indent="-514350">
              <a:buFont typeface="Arial"/>
              <a:buChar char="•"/>
            </a:pPr>
            <a:r>
              <a:rPr lang="en-US" sz="2800" dirty="0" smtClean="0"/>
              <a:t>Editor appearance </a:t>
            </a:r>
            <a:r>
              <a:rPr lang="en-US" sz="2800" dirty="0" err="1" smtClean="0"/>
              <a:t>fieldset</a:t>
            </a:r>
            <a:endParaRPr lang="en-US" sz="2800" dirty="0" smtClean="0"/>
          </a:p>
          <a:p>
            <a:pPr marL="971550" lvl="1" indent="-514350">
              <a:buFont typeface="Arial"/>
              <a:buChar char="•"/>
            </a:pPr>
            <a:r>
              <a:rPr lang="en-US" sz="2800" b="1" dirty="0" err="1" smtClean="0"/>
              <a:t>Plugins</a:t>
            </a:r>
            <a:r>
              <a:rPr lang="en-US" sz="2800" b="1" dirty="0" smtClean="0"/>
              <a:t> </a:t>
            </a:r>
            <a:r>
              <a:rPr lang="en-US" sz="2800" b="1" dirty="0" smtClean="0"/>
              <a:t>used</a:t>
            </a:r>
            <a:r>
              <a:rPr lang="en-US" sz="2800" dirty="0" smtClean="0"/>
              <a:t>: </a:t>
            </a:r>
            <a:r>
              <a:rPr lang="en-US" sz="2800" dirty="0" err="1" smtClean="0"/>
              <a:t>CKEditor</a:t>
            </a:r>
            <a:r>
              <a:rPr lang="en-US" sz="2800" dirty="0" smtClean="0"/>
              <a:t> link, </a:t>
            </a:r>
            <a:r>
              <a:rPr lang="en-US" sz="2800" dirty="0" err="1" smtClean="0"/>
              <a:t>Drupal</a:t>
            </a:r>
            <a:r>
              <a:rPr lang="en-US" sz="2800" dirty="0" smtClean="0"/>
              <a:t> teaser/page breaks, IMCE, </a:t>
            </a:r>
            <a:r>
              <a:rPr lang="en-US" sz="2800" dirty="0" err="1" smtClean="0"/>
              <a:t>Drupal</a:t>
            </a:r>
            <a:r>
              <a:rPr lang="en-US" sz="2800" dirty="0" smtClean="0"/>
              <a:t> embedded </a:t>
            </a:r>
            <a:r>
              <a:rPr lang="en-US" sz="2800" dirty="0" smtClean="0"/>
              <a:t>media</a:t>
            </a:r>
            <a:endParaRPr lang="en-US" sz="2800" dirty="0">
              <a:solidFill>
                <a:srgbClr val="FFFFFF"/>
              </a:solidFill>
            </a:endParaRPr>
          </a:p>
        </p:txBody>
      </p:sp>
      <p:pic>
        <p:nvPicPr>
          <p:cNvPr id="4" name="Picture 3" descr="Edit the CKEditor profile | Weber County Library-1.jpg"/>
          <p:cNvPicPr>
            <a:picLocks noChangeAspect="1"/>
          </p:cNvPicPr>
          <p:nvPr/>
        </p:nvPicPr>
        <p:blipFill>
          <a:blip r:embed="rId2"/>
          <a:stretch>
            <a:fillRect/>
          </a:stretch>
        </p:blipFill>
        <p:spPr>
          <a:xfrm>
            <a:off x="1371600" y="3124200"/>
            <a:ext cx="5791200" cy="35052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651569"/>
            <a:ext cx="8153400" cy="3539431"/>
          </a:xfrm>
          <a:prstGeom prst="rect">
            <a:avLst/>
          </a:prstGeom>
          <a:noFill/>
        </p:spPr>
        <p:txBody>
          <a:bodyPr wrap="square" rtlCol="0">
            <a:spAutoFit/>
          </a:bodyPr>
          <a:lstStyle/>
          <a:p>
            <a:pPr marL="971550" lvl="1" indent="-514350">
              <a:buFont typeface="Arial"/>
              <a:buChar char="•"/>
            </a:pPr>
            <a:r>
              <a:rPr lang="en-US" sz="2800" b="1" dirty="0" smtClean="0"/>
              <a:t>Buttons </a:t>
            </a:r>
            <a:r>
              <a:rPr lang="en-US" sz="2800" b="1" dirty="0" smtClean="0"/>
              <a:t>used: </a:t>
            </a:r>
            <a:r>
              <a:rPr lang="en-US" sz="2800" u="sng" dirty="0" smtClean="0"/>
              <a:t>source</a:t>
            </a:r>
            <a:r>
              <a:rPr lang="en-US" sz="2800" dirty="0" smtClean="0"/>
              <a:t>, </a:t>
            </a:r>
            <a:r>
              <a:rPr lang="en-US" sz="2800" u="sng" dirty="0" smtClean="0"/>
              <a:t>format</a:t>
            </a:r>
            <a:r>
              <a:rPr lang="en-US" sz="2800" dirty="0" smtClean="0"/>
              <a:t>, </a:t>
            </a:r>
            <a:r>
              <a:rPr lang="en-US" sz="2800" u="sng" dirty="0" smtClean="0"/>
              <a:t>styles</a:t>
            </a:r>
            <a:r>
              <a:rPr lang="en-US" sz="2800" dirty="0" smtClean="0"/>
              <a:t>, </a:t>
            </a:r>
            <a:r>
              <a:rPr lang="en-US" sz="2800" u="sng" dirty="0" smtClean="0"/>
              <a:t>font</a:t>
            </a:r>
            <a:r>
              <a:rPr lang="en-US" sz="2800" dirty="0" smtClean="0"/>
              <a:t>, </a:t>
            </a:r>
            <a:r>
              <a:rPr lang="en-US" sz="2800" u="sng" dirty="0" smtClean="0"/>
              <a:t>font color</a:t>
            </a:r>
            <a:r>
              <a:rPr lang="en-US" sz="2800" dirty="0" smtClean="0"/>
              <a:t>, redo, undo, select all, clear styles, cut, copy, paste, bold, italicize, strikeout, ordered list, </a:t>
            </a:r>
            <a:r>
              <a:rPr lang="en-US" sz="2800" u="sng" dirty="0" smtClean="0"/>
              <a:t>unordered list</a:t>
            </a:r>
            <a:r>
              <a:rPr lang="en-US" sz="2800" dirty="0" smtClean="0"/>
              <a:t>, indent text, </a:t>
            </a:r>
            <a:r>
              <a:rPr lang="en-US" sz="2800" dirty="0" err="1" smtClean="0"/>
              <a:t>unindent</a:t>
            </a:r>
            <a:r>
              <a:rPr lang="en-US" sz="2800" dirty="0" smtClean="0"/>
              <a:t> text, </a:t>
            </a:r>
            <a:r>
              <a:rPr lang="en-US" sz="2800" u="sng" dirty="0" err="1" smtClean="0"/>
              <a:t>blockquote</a:t>
            </a:r>
            <a:r>
              <a:rPr lang="en-US" sz="2800" dirty="0" smtClean="0"/>
              <a:t>, alignment, text direction, </a:t>
            </a:r>
            <a:r>
              <a:rPr lang="en-US" sz="2800" u="sng" dirty="0" smtClean="0"/>
              <a:t>link</a:t>
            </a:r>
            <a:r>
              <a:rPr lang="en-US" sz="2800" dirty="0" smtClean="0"/>
              <a:t>, unlink, anchor, </a:t>
            </a:r>
            <a:r>
              <a:rPr lang="en-US" sz="2800" u="sng" dirty="0" smtClean="0"/>
              <a:t>IMCE image</a:t>
            </a:r>
            <a:r>
              <a:rPr lang="en-US" sz="2800" dirty="0" smtClean="0"/>
              <a:t>, media embed, table, hr, special character</a:t>
            </a:r>
            <a:r>
              <a:rPr lang="en-US" sz="2800" dirty="0" smtClean="0"/>
              <a:t>.</a:t>
            </a:r>
            <a:endParaRPr lang="en-US" sz="2800" dirty="0" smtClean="0">
              <a:solidFill>
                <a:srgbClr val="FFFFFF"/>
              </a:solidFill>
            </a:endParaRPr>
          </a:p>
        </p:txBody>
      </p:sp>
      <p:pic>
        <p:nvPicPr>
          <p:cNvPr id="3" name="Picture 2" descr="Edit the CKEditor profile | Weber County Library-2.jpg"/>
          <p:cNvPicPr>
            <a:picLocks noChangeAspect="1"/>
          </p:cNvPicPr>
          <p:nvPr/>
        </p:nvPicPr>
        <p:blipFill>
          <a:blip r:embed="rId2"/>
          <a:stretch>
            <a:fillRect/>
          </a:stretch>
        </p:blipFill>
        <p:spPr>
          <a:xfrm>
            <a:off x="304800" y="4470400"/>
            <a:ext cx="8458201" cy="1473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941493"/>
            <a:ext cx="8153400" cy="954107"/>
          </a:xfrm>
          <a:prstGeom prst="rect">
            <a:avLst/>
          </a:prstGeom>
          <a:noFill/>
        </p:spPr>
        <p:txBody>
          <a:bodyPr wrap="square" rtlCol="0">
            <a:spAutoFit/>
          </a:bodyPr>
          <a:lstStyle/>
          <a:p>
            <a:pPr marL="514350" indent="-514350">
              <a:buFont typeface="Arial"/>
              <a:buChar char="•"/>
            </a:pPr>
            <a:r>
              <a:rPr lang="en-US" sz="2800" dirty="0" smtClean="0"/>
              <a:t>Cleanup </a:t>
            </a:r>
            <a:r>
              <a:rPr lang="en-US" sz="2800" dirty="0" smtClean="0"/>
              <a:t>and </a:t>
            </a:r>
            <a:r>
              <a:rPr lang="en-US" sz="2800" dirty="0" smtClean="0"/>
              <a:t>output </a:t>
            </a:r>
            <a:r>
              <a:rPr lang="en-US" sz="2800" dirty="0" err="1" smtClean="0"/>
              <a:t>fieldset</a:t>
            </a:r>
            <a:endParaRPr lang="en-US" sz="2800" dirty="0" smtClean="0"/>
          </a:p>
          <a:p>
            <a:pPr marL="971550" lvl="1" indent="-514350">
              <a:buFont typeface="Arial"/>
              <a:buChar char="•"/>
            </a:pPr>
            <a:r>
              <a:rPr lang="en-US" sz="2800" b="1" dirty="0" smtClean="0"/>
              <a:t>Font </a:t>
            </a:r>
            <a:r>
              <a:rPr lang="en-US" sz="2800" b="1" dirty="0" smtClean="0"/>
              <a:t>formats: </a:t>
            </a:r>
            <a:r>
              <a:rPr lang="en-US" sz="2800" dirty="0" smtClean="0"/>
              <a:t>p;div;pre;h2;h3;h4;h5;h6</a:t>
            </a:r>
            <a:endParaRPr lang="en-US" sz="2800" dirty="0" smtClean="0">
              <a:solidFill>
                <a:srgbClr val="FFFFFF"/>
              </a:solidFill>
            </a:endParaRPr>
          </a:p>
        </p:txBody>
      </p:sp>
      <p:pic>
        <p:nvPicPr>
          <p:cNvPr id="4" name="Picture 3" descr="Edit the CKEditor profile | Weber County Library-3.jpg"/>
          <p:cNvPicPr>
            <a:picLocks noChangeAspect="1"/>
          </p:cNvPicPr>
          <p:nvPr/>
        </p:nvPicPr>
        <p:blipFill>
          <a:blip r:embed="rId2"/>
          <a:stretch>
            <a:fillRect/>
          </a:stretch>
        </p:blipFill>
        <p:spPr>
          <a:xfrm>
            <a:off x="1409700" y="3352800"/>
            <a:ext cx="4000500" cy="939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304800"/>
            <a:ext cx="8153400" cy="6124754"/>
          </a:xfrm>
          <a:prstGeom prst="rect">
            <a:avLst/>
          </a:prstGeom>
          <a:noFill/>
        </p:spPr>
        <p:txBody>
          <a:bodyPr wrap="square" rtlCol="0">
            <a:spAutoFit/>
          </a:bodyPr>
          <a:lstStyle/>
          <a:p>
            <a:pPr marL="514350" indent="-514350">
              <a:buFont typeface="Arial"/>
              <a:buChar char="•"/>
            </a:pPr>
            <a:r>
              <a:rPr lang="en-US" sz="2800" dirty="0" smtClean="0"/>
              <a:t>CSS </a:t>
            </a:r>
            <a:r>
              <a:rPr lang="en-US" sz="2800" dirty="0" err="1" smtClean="0"/>
              <a:t>fieldset</a:t>
            </a:r>
            <a:endParaRPr lang="en-US" sz="2800" dirty="0" smtClean="0"/>
          </a:p>
          <a:p>
            <a:pPr marL="514350" indent="-514350">
              <a:buFont typeface="Arial"/>
              <a:buChar char="•"/>
            </a:pPr>
            <a:endParaRPr lang="en-US" sz="2800" dirty="0" smtClean="0"/>
          </a:p>
          <a:p>
            <a:pPr marL="971550" lvl="1" indent="-514350">
              <a:buFont typeface="Arial"/>
              <a:buChar char="•"/>
            </a:pPr>
            <a:r>
              <a:rPr lang="en-US" sz="2800" b="1" dirty="0" smtClean="0"/>
              <a:t>Editor </a:t>
            </a:r>
            <a:r>
              <a:rPr lang="en-US" sz="2800" b="1" dirty="0" smtClean="0"/>
              <a:t>CSS: </a:t>
            </a:r>
            <a:r>
              <a:rPr lang="en-US" sz="2800" dirty="0" smtClean="0"/>
              <a:t>Define </a:t>
            </a:r>
            <a:r>
              <a:rPr lang="en-US" sz="2800" dirty="0" smtClean="0"/>
              <a:t>CSS</a:t>
            </a:r>
          </a:p>
          <a:p>
            <a:pPr marL="971550" lvl="1" indent="-514350">
              <a:buFont typeface="Arial"/>
              <a:buChar char="•"/>
            </a:pPr>
            <a:endParaRPr lang="en-US" sz="2800" dirty="0" smtClean="0"/>
          </a:p>
          <a:p>
            <a:pPr marL="971550" lvl="1" indent="-514350">
              <a:buFont typeface="Arial"/>
              <a:buChar char="•"/>
            </a:pPr>
            <a:endParaRPr lang="en-US" sz="2800" dirty="0" smtClean="0"/>
          </a:p>
          <a:p>
            <a:pPr marL="971550" lvl="1" indent="-514350">
              <a:buFont typeface="Arial"/>
              <a:buChar char="•"/>
            </a:pPr>
            <a:r>
              <a:rPr lang="en-US" sz="2800" b="1" dirty="0" smtClean="0"/>
              <a:t>CSS </a:t>
            </a:r>
            <a:r>
              <a:rPr lang="en-US" sz="2800" b="1" dirty="0" smtClean="0"/>
              <a:t>file path: </a:t>
            </a:r>
            <a:r>
              <a:rPr lang="en-US" sz="2800" dirty="0" smtClean="0"/>
              <a:t>%</a:t>
            </a:r>
            <a:r>
              <a:rPr lang="en-US" sz="2800" dirty="0" err="1" smtClean="0"/>
              <a:t>tcss/</a:t>
            </a:r>
            <a:r>
              <a:rPr lang="en-US" sz="2800" dirty="0" err="1" smtClean="0"/>
              <a:t>global.css</a:t>
            </a:r>
            <a:endParaRPr lang="en-US" sz="2800" dirty="0" smtClean="0"/>
          </a:p>
          <a:p>
            <a:pPr marL="971550" lvl="1" indent="-514350"/>
            <a:endParaRPr lang="en-US" sz="2800" dirty="0" smtClean="0"/>
          </a:p>
          <a:p>
            <a:pPr marL="971550" lvl="1" indent="-514350">
              <a:buFont typeface="Arial"/>
              <a:buChar char="•"/>
            </a:pPr>
            <a:r>
              <a:rPr lang="en-US" sz="2800" b="1" dirty="0" smtClean="0"/>
              <a:t>Predefined </a:t>
            </a:r>
            <a:r>
              <a:rPr lang="en-US" sz="2800" b="1" dirty="0" smtClean="0"/>
              <a:t>styles: </a:t>
            </a:r>
            <a:r>
              <a:rPr lang="en-US" sz="2800" dirty="0" smtClean="0"/>
              <a:t>Define path to </a:t>
            </a:r>
            <a:r>
              <a:rPr lang="en-US" sz="2800" dirty="0" err="1" smtClean="0"/>
              <a:t>ckeditor.styles.js</a:t>
            </a:r>
            <a:endParaRPr lang="en-US" sz="2800" dirty="0" smtClean="0"/>
          </a:p>
          <a:p>
            <a:pPr marL="971550" lvl="1" indent="-514350">
              <a:buFont typeface="Arial"/>
              <a:buChar char="•"/>
            </a:pPr>
            <a:endParaRPr lang="en-US" sz="2800" dirty="0" smtClean="0"/>
          </a:p>
          <a:p>
            <a:pPr marL="971550" lvl="1" indent="-514350">
              <a:buFont typeface="Arial"/>
              <a:buChar char="•"/>
            </a:pPr>
            <a:endParaRPr lang="en-US" sz="2800" dirty="0" smtClean="0"/>
          </a:p>
          <a:p>
            <a:pPr marL="971550" lvl="1" indent="-514350">
              <a:buFont typeface="Arial"/>
              <a:buChar char="•"/>
            </a:pPr>
            <a:r>
              <a:rPr lang="en-US" sz="2800" b="1" dirty="0" smtClean="0"/>
              <a:t>Predefined </a:t>
            </a:r>
            <a:r>
              <a:rPr lang="en-US" sz="2800" b="1" dirty="0" smtClean="0"/>
              <a:t>styles path: </a:t>
            </a:r>
            <a:r>
              <a:rPr lang="en-US" sz="2800" dirty="0" smtClean="0"/>
              <a:t>%</a:t>
            </a:r>
            <a:r>
              <a:rPr lang="en-US" sz="2800" dirty="0" err="1" smtClean="0"/>
              <a:t>hsites/default/themes/omega_weber/js/ckeditor.styles.js</a:t>
            </a:r>
            <a:endParaRPr lang="en-US" sz="2800" dirty="0" smtClean="0">
              <a:solidFill>
                <a:srgbClr val="FFFFFF"/>
              </a:solidFill>
            </a:endParaRPr>
          </a:p>
        </p:txBody>
      </p:sp>
      <p:pic>
        <p:nvPicPr>
          <p:cNvPr id="6" name="Picture 5" descr="Edit the CKEditor profile | Weber County Library-4.jpg"/>
          <p:cNvPicPr>
            <a:picLocks noChangeAspect="1"/>
          </p:cNvPicPr>
          <p:nvPr/>
        </p:nvPicPr>
        <p:blipFill>
          <a:blip r:embed="rId2"/>
          <a:stretch>
            <a:fillRect/>
          </a:stretch>
        </p:blipFill>
        <p:spPr>
          <a:xfrm>
            <a:off x="1409700" y="1714500"/>
            <a:ext cx="1866900" cy="647700"/>
          </a:xfrm>
          <a:prstGeom prst="rect">
            <a:avLst/>
          </a:prstGeom>
        </p:spPr>
      </p:pic>
      <p:pic>
        <p:nvPicPr>
          <p:cNvPr id="7" name="Picture 6" descr="Edit the CKEditor profile | Weber County Library-5.jpg"/>
          <p:cNvPicPr>
            <a:picLocks noChangeAspect="1"/>
          </p:cNvPicPr>
          <p:nvPr/>
        </p:nvPicPr>
        <p:blipFill>
          <a:blip r:embed="rId3"/>
          <a:stretch>
            <a:fillRect/>
          </a:stretch>
        </p:blipFill>
        <p:spPr>
          <a:xfrm>
            <a:off x="1371600" y="4343400"/>
            <a:ext cx="2540000" cy="6477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304800"/>
            <a:ext cx="8153400" cy="5693867"/>
          </a:xfrm>
          <a:prstGeom prst="rect">
            <a:avLst/>
          </a:prstGeom>
          <a:noFill/>
        </p:spPr>
        <p:txBody>
          <a:bodyPr wrap="square" rtlCol="0">
            <a:spAutoFit/>
          </a:bodyPr>
          <a:lstStyle/>
          <a:p>
            <a:pPr marL="514350" indent="-514350">
              <a:buFont typeface="Arial"/>
              <a:buChar char="•"/>
            </a:pPr>
            <a:r>
              <a:rPr lang="en-US" sz="2800" dirty="0" smtClean="0"/>
              <a:t>Advanced </a:t>
            </a:r>
            <a:r>
              <a:rPr lang="en-US" sz="2800" dirty="0" smtClean="0"/>
              <a:t>options </a:t>
            </a:r>
            <a:r>
              <a:rPr lang="en-US" sz="2800" dirty="0" err="1" smtClean="0"/>
              <a:t>fieldset</a:t>
            </a:r>
            <a:endParaRPr lang="en-US" sz="2800" dirty="0" smtClean="0"/>
          </a:p>
          <a:p>
            <a:pPr marL="514350" indent="-514350">
              <a:buFont typeface="Arial"/>
              <a:buChar char="•"/>
            </a:pPr>
            <a:endParaRPr lang="en-US" sz="2800" dirty="0" smtClean="0"/>
          </a:p>
          <a:p>
            <a:pPr marL="971550" lvl="1" indent="-514350">
              <a:buFont typeface="Arial"/>
              <a:buChar char="•"/>
            </a:pPr>
            <a:r>
              <a:rPr lang="en-US" sz="2800" b="1" dirty="0" smtClean="0"/>
              <a:t>Custom </a:t>
            </a:r>
            <a:r>
              <a:rPr lang="en-US" sz="2800" b="1" dirty="0" smtClean="0"/>
              <a:t>JavaScript configuration</a:t>
            </a:r>
            <a:r>
              <a:rPr lang="en-US" sz="2800" b="1" dirty="0" smtClean="0"/>
              <a:t>: </a:t>
            </a:r>
          </a:p>
          <a:p>
            <a:pPr marL="1428750" lvl="2" indent="-514350">
              <a:buFont typeface="Arial"/>
              <a:buChar char="•"/>
            </a:pPr>
            <a:r>
              <a:rPr lang="en-US" sz="2800" dirty="0" err="1" smtClean="0"/>
              <a:t>config.font_names</a:t>
            </a:r>
            <a:r>
              <a:rPr lang="en-US" sz="2800" dirty="0" smtClean="0"/>
              <a:t> </a:t>
            </a:r>
            <a:r>
              <a:rPr lang="en-US" sz="2800" dirty="0" smtClean="0"/>
              <a:t>= 'Arial, Helvetica </a:t>
            </a:r>
            <a:r>
              <a:rPr lang="en-US" sz="2800" dirty="0" err="1" smtClean="0"/>
              <a:t>Neue</a:t>
            </a:r>
            <a:r>
              <a:rPr lang="en-US" sz="2800" dirty="0" smtClean="0"/>
              <a:t>, Helvetica, sans-</a:t>
            </a:r>
            <a:r>
              <a:rPr lang="en-US" sz="2800" dirty="0" err="1" smtClean="0"/>
              <a:t>serif;LeagueGothicRegular</a:t>
            </a:r>
            <a:r>
              <a:rPr lang="en-US" sz="2800" dirty="0" smtClean="0"/>
              <a:t>, Helvetica </a:t>
            </a:r>
            <a:r>
              <a:rPr lang="en-US" sz="2800" dirty="0" err="1" smtClean="0"/>
              <a:t>Neue</a:t>
            </a:r>
            <a:r>
              <a:rPr lang="en-US" sz="2800" dirty="0" smtClean="0"/>
              <a:t>, Helvetica, Arial, sans-</a:t>
            </a:r>
            <a:r>
              <a:rPr lang="en-US" sz="2800" dirty="0" err="1" smtClean="0"/>
              <a:t>serif</a:t>
            </a:r>
            <a:r>
              <a:rPr lang="en-US" sz="2800" dirty="0" err="1" smtClean="0"/>
              <a:t>;OpenSansExtrabold</a:t>
            </a:r>
            <a:r>
              <a:rPr lang="en-US" sz="2800" dirty="0" smtClean="0"/>
              <a:t>, Verdana, Helvetica, sans-</a:t>
            </a:r>
            <a:r>
              <a:rPr lang="en-US" sz="2800" dirty="0" err="1" smtClean="0"/>
              <a:t>serif;ChunkFiveRegular</a:t>
            </a:r>
            <a:r>
              <a:rPr lang="en-US" sz="2800" dirty="0" smtClean="0"/>
              <a:t>, Georgia, Palatino, Times New Roman, </a:t>
            </a:r>
            <a:r>
              <a:rPr lang="en-US" sz="2800" dirty="0" smtClean="0"/>
              <a:t>serif’;</a:t>
            </a:r>
          </a:p>
          <a:p>
            <a:pPr marL="1428750" lvl="2" indent="-514350">
              <a:buFont typeface="Arial"/>
              <a:buChar char="•"/>
            </a:pPr>
            <a:r>
              <a:rPr lang="en-US" sz="2800" dirty="0" err="1" smtClean="0"/>
              <a:t>config.colorButton_colors</a:t>
            </a:r>
            <a:r>
              <a:rPr lang="en-US" sz="2800" dirty="0" smtClean="0"/>
              <a:t> </a:t>
            </a:r>
            <a:r>
              <a:rPr lang="en-US" sz="2800" dirty="0" smtClean="0"/>
              <a:t>= '272727,92c5eb,f7941e';</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Edit the CKEditor profile | Weber County Library-6.jpg"/>
          <p:cNvPicPr>
            <a:picLocks noChangeAspect="1"/>
          </p:cNvPicPr>
          <p:nvPr/>
        </p:nvPicPr>
        <p:blipFill>
          <a:blip r:embed="rId2"/>
          <a:stretch>
            <a:fillRect/>
          </a:stretch>
        </p:blipFill>
        <p:spPr>
          <a:xfrm>
            <a:off x="533400" y="1577975"/>
            <a:ext cx="8066295" cy="261302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066800"/>
            <a:ext cx="8153400" cy="2677656"/>
          </a:xfrm>
          <a:prstGeom prst="rect">
            <a:avLst/>
          </a:prstGeom>
          <a:noFill/>
        </p:spPr>
        <p:txBody>
          <a:bodyPr wrap="square" rtlCol="0">
            <a:spAutoFit/>
          </a:bodyPr>
          <a:lstStyle/>
          <a:p>
            <a:r>
              <a:rPr lang="en-US" sz="4400" b="1" dirty="0" smtClean="0"/>
              <a:t>Epilogue: Testing &amp; training</a:t>
            </a:r>
          </a:p>
          <a:p>
            <a:endParaRPr lang="en-US" sz="1200" dirty="0" smtClean="0"/>
          </a:p>
          <a:p>
            <a:pPr marL="514350" indent="-514350">
              <a:buFont typeface="Arial"/>
              <a:buChar char="•"/>
            </a:pPr>
            <a:r>
              <a:rPr lang="en-US" sz="2800" dirty="0" smtClean="0"/>
              <a:t>Clear caches</a:t>
            </a:r>
          </a:p>
          <a:p>
            <a:pPr marL="971550" lvl="1" indent="-514350">
              <a:buFont typeface="Arial"/>
              <a:buChar char="•"/>
            </a:pPr>
            <a:r>
              <a:rPr lang="en-US" sz="2800" dirty="0" err="1" smtClean="0"/>
              <a:t>Drupal</a:t>
            </a:r>
            <a:endParaRPr lang="en-US" sz="2800" dirty="0" smtClean="0"/>
          </a:p>
          <a:p>
            <a:pPr marL="971550" lvl="1" indent="-514350">
              <a:buFont typeface="Arial"/>
              <a:buChar char="•"/>
            </a:pPr>
            <a:r>
              <a:rPr lang="en-US" sz="2800" dirty="0" smtClean="0"/>
              <a:t>Browser</a:t>
            </a:r>
          </a:p>
          <a:p>
            <a:pPr marL="514350" indent="-514350">
              <a:buFont typeface="Arial"/>
              <a:buChar char="•"/>
            </a:pPr>
            <a:r>
              <a:rPr lang="en-US" sz="2800" dirty="0" smtClean="0">
                <a:solidFill>
                  <a:srgbClr val="FFFFFF"/>
                </a:solidFill>
              </a:rPr>
              <a:t>Create a reusable styles demo page</a:t>
            </a:r>
            <a:endParaRPr lang="en-US" sz="2800" dirty="0" smtClean="0">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Forefathers Group | The New Design Frontier-11.jpg"/>
          <p:cNvPicPr>
            <a:picLocks noChangeAspect="1"/>
          </p:cNvPicPr>
          <p:nvPr/>
        </p:nvPicPr>
        <p:blipFill>
          <a:blip r:embed="rId2"/>
          <a:stretch>
            <a:fillRect/>
          </a:stretch>
        </p:blipFill>
        <p:spPr>
          <a:xfrm>
            <a:off x="1892300" y="-1"/>
            <a:ext cx="5194300" cy="68580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Forefathers Group | The New Design Frontier-12.jpg"/>
          <p:cNvPicPr>
            <a:picLocks noChangeAspect="1"/>
          </p:cNvPicPr>
          <p:nvPr/>
        </p:nvPicPr>
        <p:blipFill>
          <a:blip r:embed="rId2"/>
          <a:stretch>
            <a:fillRect/>
          </a:stretch>
        </p:blipFill>
        <p:spPr>
          <a:xfrm>
            <a:off x="2949575" y="0"/>
            <a:ext cx="3222625"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534400" cy="2609850"/>
          </a:xfrm>
        </p:spPr>
        <p:txBody>
          <a:bodyPr>
            <a:normAutofit fontScale="90000"/>
          </a:bodyPr>
          <a:lstStyle/>
          <a:p>
            <a:r>
              <a:rPr lang="en-US" sz="5400" b="1" dirty="0" err="1" smtClean="0"/>
              <a:t>CKEditor</a:t>
            </a:r>
            <a:r>
              <a:rPr lang="en-US" sz="5400" b="1" dirty="0" smtClean="0"/>
              <a:t> </a:t>
            </a:r>
            <a:br>
              <a:rPr lang="en-US" sz="5400" b="1" dirty="0" smtClean="0"/>
            </a:br>
            <a:r>
              <a:rPr lang="en-US" sz="5400" b="1" dirty="0" smtClean="0"/>
              <a:t>+ </a:t>
            </a:r>
            <a:r>
              <a:rPr lang="en-US" sz="5400" b="1" dirty="0" smtClean="0"/>
              <a:t>reusable styles</a:t>
            </a:r>
            <a:r>
              <a:rPr lang="en-US" sz="5400" b="1" dirty="0" smtClean="0"/>
              <a:t> </a:t>
            </a:r>
            <a:br>
              <a:rPr lang="en-US" sz="5400" b="1" dirty="0" smtClean="0"/>
            </a:br>
            <a:r>
              <a:rPr lang="en-US" sz="5400" b="1" dirty="0" smtClean="0"/>
              <a:t>= </a:t>
            </a:r>
            <a:r>
              <a:rPr lang="en-US" sz="5400" b="1" dirty="0" smtClean="0"/>
              <a:t>User-</a:t>
            </a:r>
            <a:r>
              <a:rPr lang="en-US" sz="5400" b="1" dirty="0" smtClean="0"/>
              <a:t>friendly rich </a:t>
            </a:r>
            <a:br>
              <a:rPr lang="en-US" sz="5400" b="1" dirty="0" smtClean="0"/>
            </a:br>
            <a:r>
              <a:rPr lang="en-US" sz="5400" b="1" dirty="0" smtClean="0"/>
              <a:t>text </a:t>
            </a:r>
            <a:r>
              <a:rPr lang="en-US" sz="5400" b="1" dirty="0" smtClean="0"/>
              <a:t>styling</a:t>
            </a:r>
            <a:endParaRPr lang="en-US" sz="5400" dirty="0"/>
          </a:p>
        </p:txBody>
      </p:sp>
      <p:sp>
        <p:nvSpPr>
          <p:cNvPr id="3" name="Subtitle 2"/>
          <p:cNvSpPr>
            <a:spLocks noGrp="1"/>
          </p:cNvSpPr>
          <p:nvPr>
            <p:ph type="subTitle" idx="1"/>
          </p:nvPr>
        </p:nvSpPr>
        <p:spPr>
          <a:xfrm>
            <a:off x="1447800" y="5943600"/>
            <a:ext cx="6400800" cy="609600"/>
          </a:xfrm>
        </p:spPr>
        <p:txBody>
          <a:bodyPr>
            <a:normAutofit/>
          </a:bodyPr>
          <a:lstStyle/>
          <a:p>
            <a:r>
              <a:rPr lang="en-US" sz="1800" i="1" dirty="0" smtClean="0">
                <a:solidFill>
                  <a:schemeClr val="tx1"/>
                </a:solidFill>
              </a:rPr>
              <a:t>PDX DUG</a:t>
            </a:r>
            <a:r>
              <a:rPr lang="en-US" sz="1800" i="1" dirty="0" smtClean="0">
                <a:solidFill>
                  <a:schemeClr val="tx1"/>
                </a:solidFill>
              </a:rPr>
              <a:t> </a:t>
            </a:r>
            <a:r>
              <a:rPr lang="en-US" sz="1800" i="1" dirty="0" err="1" smtClean="0">
                <a:solidFill>
                  <a:schemeClr val="tx1"/>
                </a:solidFill>
              </a:rPr>
              <a:t>Meetup</a:t>
            </a:r>
            <a:r>
              <a:rPr lang="en-US" sz="1800" i="1" dirty="0" smtClean="0">
                <a:solidFill>
                  <a:schemeClr val="tx1"/>
                </a:solidFill>
              </a:rPr>
              <a:t>  </a:t>
            </a:r>
            <a:r>
              <a:rPr lang="en-US" sz="1800" i="1" dirty="0" smtClean="0">
                <a:solidFill>
                  <a:schemeClr val="tx1"/>
                </a:solidFill>
              </a:rPr>
              <a:t>April 10, </a:t>
            </a:r>
            <a:r>
              <a:rPr lang="en-US" sz="1800" i="1" dirty="0" smtClean="0">
                <a:solidFill>
                  <a:schemeClr val="tx1"/>
                </a:solidFill>
              </a:rPr>
              <a:t>2013</a:t>
            </a:r>
            <a:endParaRPr lang="en-US" sz="1800" i="1" dirty="0">
              <a:solidFill>
                <a:schemeClr val="tx1"/>
              </a:solidFill>
            </a:endParaRPr>
          </a:p>
        </p:txBody>
      </p:sp>
      <p:sp>
        <p:nvSpPr>
          <p:cNvPr id="4" name="TextBox 3"/>
          <p:cNvSpPr txBox="1"/>
          <p:nvPr/>
        </p:nvSpPr>
        <p:spPr>
          <a:xfrm>
            <a:off x="1676400" y="4005590"/>
            <a:ext cx="5867400" cy="523220"/>
          </a:xfrm>
          <a:prstGeom prst="rect">
            <a:avLst/>
          </a:prstGeom>
          <a:noFill/>
        </p:spPr>
        <p:txBody>
          <a:bodyPr wrap="square" rtlCol="0">
            <a:spAutoFit/>
          </a:bodyPr>
          <a:lstStyle/>
          <a:p>
            <a:pPr algn="ctr"/>
            <a:r>
              <a:rPr lang="en-US" sz="2800" dirty="0" smtClean="0"/>
              <a:t>Marlene Williams</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4093428"/>
          </a:xfrm>
          <a:prstGeom prst="rect">
            <a:avLst/>
          </a:prstGeom>
          <a:noFill/>
        </p:spPr>
        <p:txBody>
          <a:bodyPr wrap="square" rtlCol="0">
            <a:spAutoFit/>
          </a:bodyPr>
          <a:lstStyle/>
          <a:p>
            <a:r>
              <a:rPr lang="en-US" sz="4400" b="1" dirty="0" smtClean="0"/>
              <a:t>0) What </a:t>
            </a:r>
            <a:r>
              <a:rPr lang="en-US" sz="4400" b="1" dirty="0" smtClean="0"/>
              <a:t>this is not </a:t>
            </a:r>
            <a:r>
              <a:rPr lang="en-US" sz="4400" b="1" dirty="0" smtClean="0"/>
              <a:t>about:</a:t>
            </a:r>
          </a:p>
          <a:p>
            <a:endParaRPr lang="en-US" sz="3600" dirty="0" smtClean="0"/>
          </a:p>
          <a:p>
            <a:pPr>
              <a:buFont typeface="Wingdings" charset="2"/>
              <a:buChar char="§"/>
            </a:pPr>
            <a:r>
              <a:rPr lang="en-US" sz="3600" dirty="0" smtClean="0"/>
              <a:t>  Security</a:t>
            </a:r>
          </a:p>
          <a:p>
            <a:pPr>
              <a:buFont typeface="Wingdings" charset="2"/>
              <a:buChar char="§"/>
            </a:pPr>
            <a:r>
              <a:rPr lang="en-US" sz="3600" dirty="0" smtClean="0"/>
              <a:t>  Semantic </a:t>
            </a:r>
            <a:r>
              <a:rPr lang="en-US" sz="3600" dirty="0" smtClean="0"/>
              <a:t>perfection of the editor </a:t>
            </a:r>
            <a:r>
              <a:rPr lang="en-US" sz="3600" dirty="0" smtClean="0"/>
              <a:t>output</a:t>
            </a:r>
          </a:p>
          <a:p>
            <a:pPr>
              <a:buFont typeface="Wingdings" charset="2"/>
              <a:buChar char="§"/>
            </a:pPr>
            <a:r>
              <a:rPr lang="en-US" sz="3600" dirty="0" smtClean="0"/>
              <a:t>  3rd </a:t>
            </a:r>
            <a:r>
              <a:rPr lang="en-US" sz="3600" dirty="0" smtClean="0"/>
              <a:t>party </a:t>
            </a:r>
            <a:r>
              <a:rPr lang="en-US" sz="3600" dirty="0" err="1" smtClean="0"/>
              <a:t>CKEditor</a:t>
            </a:r>
            <a:r>
              <a:rPr lang="en-US" sz="3600" dirty="0" smtClean="0"/>
              <a:t> </a:t>
            </a:r>
            <a:r>
              <a:rPr lang="en-US" sz="3600" dirty="0" err="1" smtClean="0"/>
              <a:t>plugins</a:t>
            </a:r>
            <a:r>
              <a:rPr lang="en-US" sz="3600" dirty="0" smtClean="0"/>
              <a:t>/modules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295400"/>
            <a:ext cx="8153400" cy="3477875"/>
          </a:xfrm>
          <a:prstGeom prst="rect">
            <a:avLst/>
          </a:prstGeom>
          <a:noFill/>
        </p:spPr>
        <p:txBody>
          <a:bodyPr wrap="square" rtlCol="0">
            <a:spAutoFit/>
          </a:bodyPr>
          <a:lstStyle/>
          <a:p>
            <a:pPr marL="742950" indent="-742950">
              <a:buFont typeface="+mj-lt"/>
              <a:buAutoNum type="arabicPeriod"/>
            </a:pPr>
            <a:r>
              <a:rPr lang="en-US" sz="4400" dirty="0" smtClean="0"/>
              <a:t>Interpret the visual design</a:t>
            </a:r>
          </a:p>
          <a:p>
            <a:pPr marL="742950" indent="-742950">
              <a:buFont typeface="+mj-lt"/>
              <a:buAutoNum type="arabicPeriod"/>
            </a:pPr>
            <a:endParaRPr lang="en-US" sz="4400" dirty="0" smtClean="0"/>
          </a:p>
          <a:p>
            <a:pPr marL="742950" indent="-742950">
              <a:buFont typeface="+mj-lt"/>
              <a:buAutoNum type="arabicPeriod"/>
            </a:pPr>
            <a:r>
              <a:rPr lang="en-US" sz="4400" dirty="0" smtClean="0"/>
              <a:t>Create the code</a:t>
            </a:r>
          </a:p>
          <a:p>
            <a:pPr marL="742950" indent="-742950">
              <a:buFont typeface="+mj-lt"/>
              <a:buAutoNum type="arabicPeriod"/>
            </a:pPr>
            <a:endParaRPr lang="en-US" sz="4400" dirty="0" smtClean="0"/>
          </a:p>
          <a:p>
            <a:pPr marL="742950" indent="-742950">
              <a:buFont typeface="+mj-lt"/>
              <a:buAutoNum type="arabicPeriod"/>
            </a:pPr>
            <a:r>
              <a:rPr lang="en-US" sz="4400" dirty="0" smtClean="0"/>
              <a:t>Configure </a:t>
            </a:r>
            <a:r>
              <a:rPr lang="en-US" sz="4400" dirty="0" err="1" smtClean="0"/>
              <a:t>CKEditor</a:t>
            </a:r>
            <a:endParaRPr lang="en-US" sz="44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304800" y="152400"/>
            <a:ext cx="8153400" cy="6555642"/>
          </a:xfrm>
          <a:prstGeom prst="rect">
            <a:avLst/>
          </a:prstGeom>
          <a:noFill/>
        </p:spPr>
        <p:txBody>
          <a:bodyPr wrap="square" rtlCol="0">
            <a:spAutoFit/>
          </a:bodyPr>
          <a:lstStyle/>
          <a:p>
            <a:r>
              <a:rPr lang="en-US" sz="4400" b="1" dirty="0" smtClean="0"/>
              <a:t>1) Interpret the visual design</a:t>
            </a:r>
          </a:p>
          <a:p>
            <a:endParaRPr lang="en-US" sz="1200" dirty="0" smtClean="0"/>
          </a:p>
          <a:p>
            <a:pPr marL="514350" indent="-514350">
              <a:buFont typeface="Arial"/>
              <a:buChar char="•"/>
            </a:pPr>
            <a:r>
              <a:rPr lang="en-US" sz="2800" dirty="0" smtClean="0"/>
              <a:t>Define </a:t>
            </a:r>
            <a:r>
              <a:rPr lang="en-US" sz="2800" dirty="0" smtClean="0"/>
              <a:t>reusable </a:t>
            </a:r>
            <a:r>
              <a:rPr lang="en-US" sz="2800" dirty="0" smtClean="0"/>
              <a:t>styles.</a:t>
            </a:r>
          </a:p>
          <a:p>
            <a:pPr marL="514350" indent="-514350">
              <a:buFont typeface="Arial"/>
              <a:buChar char="•"/>
            </a:pPr>
            <a:endParaRPr lang="en-US" sz="2800" dirty="0" smtClean="0"/>
          </a:p>
          <a:p>
            <a:pPr marL="971550" lvl="1" indent="-514350">
              <a:buFont typeface="Arial"/>
              <a:buChar char="•"/>
            </a:pPr>
            <a:r>
              <a:rPr lang="en-US" sz="2800" dirty="0" smtClean="0"/>
              <a:t>These </a:t>
            </a:r>
            <a:r>
              <a:rPr lang="en-US" sz="2800" dirty="0" smtClean="0"/>
              <a:t>are any chunks of styling that could get manually put into place, either through block/pane/menu item classes or through a </a:t>
            </a:r>
            <a:r>
              <a:rPr lang="en-US" sz="2800" dirty="0" smtClean="0"/>
              <a:t>WYSIWYG. E.g.:</a:t>
            </a:r>
          </a:p>
          <a:p>
            <a:pPr lvl="1"/>
            <a:endParaRPr lang="en-US" sz="2800" dirty="0" smtClean="0"/>
          </a:p>
          <a:p>
            <a:pPr lvl="2">
              <a:buFontTx/>
              <a:buChar char="-"/>
            </a:pPr>
            <a:r>
              <a:rPr lang="en-US" sz="2800" dirty="0" smtClean="0"/>
              <a:t> Block styles</a:t>
            </a:r>
          </a:p>
          <a:p>
            <a:pPr lvl="2"/>
            <a:r>
              <a:rPr lang="en-US" sz="2800" dirty="0" smtClean="0"/>
              <a:t>- Text styles</a:t>
            </a:r>
          </a:p>
          <a:p>
            <a:pPr lvl="2">
              <a:buFontTx/>
              <a:buChar char="-"/>
            </a:pPr>
            <a:r>
              <a:rPr lang="en-US" sz="2800" dirty="0" smtClean="0"/>
              <a:t> Buttons</a:t>
            </a:r>
          </a:p>
          <a:p>
            <a:pPr lvl="2">
              <a:buFontTx/>
              <a:buChar char="-"/>
            </a:pPr>
            <a:r>
              <a:rPr lang="en-US" sz="2800" dirty="0" smtClean="0"/>
              <a:t> </a:t>
            </a:r>
            <a:r>
              <a:rPr lang="en-US" sz="2800" dirty="0" smtClean="0"/>
              <a:t>List </a:t>
            </a:r>
            <a:r>
              <a:rPr lang="en-US" sz="2800" dirty="0" smtClean="0"/>
              <a:t>styles</a:t>
            </a:r>
          </a:p>
          <a:p>
            <a:pPr lvl="2"/>
            <a:r>
              <a:rPr lang="en-US" sz="2800" dirty="0" smtClean="0"/>
              <a:t>- Icons</a:t>
            </a:r>
          </a:p>
          <a:p>
            <a:pPr lvl="2"/>
            <a:r>
              <a:rPr lang="en-US" sz="2800" dirty="0" smtClean="0"/>
              <a:t>- </a:t>
            </a:r>
            <a:r>
              <a:rPr lang="en-US" sz="2800" dirty="0" smtClean="0"/>
              <a:t>Read more links</a:t>
            </a:r>
            <a:endParaRPr lang="en-US" sz="2800" dirty="0">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0"/>
            <a:ext cx="9144000" cy="60587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0035.jpg"/>
          <p:cNvPicPr>
            <a:picLocks noChangeAspect="1"/>
          </p:cNvPicPr>
          <p:nvPr/>
        </p:nvPicPr>
        <p:blipFill>
          <a:blip r:embed="rId2"/>
          <a:stretch>
            <a:fillRect/>
          </a:stretch>
        </p:blipFill>
        <p:spPr>
          <a:xfrm>
            <a:off x="0" y="381000"/>
            <a:ext cx="9144001" cy="60674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23639"/>
            <a:ext cx="9144000" cy="360556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kitched-20130409-220410.jpg"/>
          <p:cNvPicPr>
            <a:picLocks noChangeAspect="1"/>
          </p:cNvPicPr>
          <p:nvPr/>
        </p:nvPicPr>
        <p:blipFill>
          <a:blip r:embed="rId2"/>
          <a:stretch>
            <a:fillRect/>
          </a:stretch>
        </p:blipFill>
        <p:spPr>
          <a:xfrm>
            <a:off x="0" y="1406525"/>
            <a:ext cx="9144000" cy="36226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spiration">
      <a:majorFont>
        <a:latin typeface="News Gothic MT"/>
        <a:ea typeface=""/>
        <a:cs typeface=""/>
        <a:font script="Jpan" typeface="メイリオ"/>
      </a:majorFont>
      <a:minorFont>
        <a:latin typeface="News Gothic MT"/>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326</TotalTime>
  <Words>828</Words>
  <Application>Microsoft Macintosh PowerPoint</Application>
  <PresentationFormat>On-screen Show (4:3)</PresentationFormat>
  <Paragraphs>124</Paragraphs>
  <Slides>29</Slides>
  <Notes>0</Notes>
  <HiddenSlides>0</HiddenSlides>
  <MMClips>0</MMClips>
  <ScaleCrop>false</ScaleCrop>
  <HeadingPairs>
    <vt:vector size="4" baseType="variant">
      <vt:variant>
        <vt:lpstr>Design Template</vt:lpstr>
      </vt:variant>
      <vt:variant>
        <vt:i4>1</vt:i4>
      </vt:variant>
      <vt:variant>
        <vt:lpstr>Slide Titles</vt:lpstr>
      </vt:variant>
      <vt:variant>
        <vt:i4>29</vt:i4>
      </vt:variant>
    </vt:vector>
  </HeadingPairs>
  <TitlesOfParts>
    <vt:vector size="30" baseType="lpstr">
      <vt:lpstr>Office Theme</vt:lpstr>
      <vt:lpstr>CKEditor  + reusable styles  = User-friendly rich  text styling</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CKEditor  + reusable styles  = User-friendly rich  text styling</vt:lpstr>
    </vt:vector>
  </TitlesOfParts>
  <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 Williams</dc:creator>
  <cp:lastModifiedBy>M Williams</cp:lastModifiedBy>
  <cp:revision>51</cp:revision>
  <dcterms:created xsi:type="dcterms:W3CDTF">2013-04-10T04:27:44Z</dcterms:created>
  <dcterms:modified xsi:type="dcterms:W3CDTF">2013-04-10T06:47:27Z</dcterms:modified>
</cp:coreProperties>
</file>