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12" r:id="rId3"/>
    <p:sldId id="313" r:id="rId4"/>
    <p:sldId id="314" r:id="rId5"/>
    <p:sldId id="315" r:id="rId6"/>
    <p:sldId id="316" r:id="rId7"/>
    <p:sldId id="317" r:id="rId8"/>
    <p:sldId id="324" r:id="rId9"/>
    <p:sldId id="257" r:id="rId10"/>
    <p:sldId id="274" r:id="rId11"/>
    <p:sldId id="325" r:id="rId12"/>
    <p:sldId id="326" r:id="rId13"/>
    <p:sldId id="259" r:id="rId14"/>
    <p:sldId id="285" r:id="rId15"/>
    <p:sldId id="328" r:id="rId16"/>
    <p:sldId id="329" r:id="rId17"/>
    <p:sldId id="303" r:id="rId18"/>
    <p:sldId id="330" r:id="rId19"/>
    <p:sldId id="260" r:id="rId20"/>
    <p:sldId id="295" r:id="rId21"/>
    <p:sldId id="266" r:id="rId22"/>
    <p:sldId id="268" r:id="rId23"/>
    <p:sldId id="269" r:id="rId24"/>
    <p:sldId id="270" r:id="rId25"/>
    <p:sldId id="271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4257" autoAdjust="0"/>
  </p:normalViewPr>
  <p:slideViewPr>
    <p:cSldViewPr>
      <p:cViewPr varScale="1">
        <p:scale>
          <a:sx n="109" d="100"/>
          <a:sy n="109" d="100"/>
        </p:scale>
        <p:origin x="1821" y="48"/>
      </p:cViewPr>
      <p:guideLst>
        <p:guide orient="horz" pos="2160"/>
        <p:guide pos="1824"/>
      </p:guideLst>
    </p:cSldViewPr>
  </p:slideViewPr>
  <p:outlineViewPr>
    <p:cViewPr>
      <p:scale>
        <a:sx n="33" d="100"/>
        <a:sy n="33" d="100"/>
      </p:scale>
      <p:origin x="0" y="101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-1992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AEE8EC1-C4AE-4A57-9A8B-A8BF77FA5568}" type="datetimeFigureOut">
              <a:rPr lang="en-US" smtClean="0"/>
              <a:pPr/>
              <a:t>12/2/2017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39788"/>
            <a:ext cx="6880225" cy="5160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6560820"/>
            <a:ext cx="5852160" cy="232029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5B728A6-6F57-4E84-A2C2-C78EE294E1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8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Wingdings" pitchFamily="2" charset="2"/>
      <a:buChar char="ü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26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46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18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2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55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1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92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35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03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92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37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25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20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74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0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65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CC5F-B70A-4D86-BBBF-E132BC41B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1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5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4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6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0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67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3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40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4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9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6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7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9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3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3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anapacificlandscape.com/blog/tree-trimming-tips-improve-pedestrian-safet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hotorator.com/photos/images/a-very-overgrown-house-in-detroit--18355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gthink.com/endless-innovation/your-brain-looks-like-a-mondrian-grid-paint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how-your-own-art-gallery.com/images/The_Feast_of_Venus535px.jp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reamstime.com/stock-images-spaghetti-noodles-close-up-image1756637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Last Lecture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</a:t>
            </a:r>
          </a:p>
          <a:p>
            <a:r>
              <a:rPr lang="en-US" dirty="0"/>
              <a:t>"</a:t>
            </a:r>
            <a:r>
              <a:rPr lang="en-US" dirty="0" err="1"/>
              <a:t>Bootcamp</a:t>
            </a:r>
            <a:r>
              <a:rPr lang="en-US" dirty="0"/>
              <a:t>"</a:t>
            </a:r>
          </a:p>
          <a:p>
            <a:r>
              <a:rPr lang="en-US" dirty="0"/>
              <a:t>Lesson 12.1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514350" indent="-514350"/>
            <a:r>
              <a:rPr lang="en-US" dirty="0"/>
              <a:t>2. Represent Information as Data; Interpret Data as Information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2514600"/>
            <a:ext cx="2590800" cy="167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Information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91200" y="2514600"/>
            <a:ext cx="2590800" cy="167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Data</a:t>
            </a:r>
          </a:p>
        </p:txBody>
      </p:sp>
      <p:grpSp>
        <p:nvGrpSpPr>
          <p:cNvPr id="3" name="Group 11"/>
          <p:cNvGrpSpPr/>
          <p:nvPr/>
        </p:nvGrpSpPr>
        <p:grpSpPr>
          <a:xfrm>
            <a:off x="3390900" y="1752600"/>
            <a:ext cx="2057400" cy="3200400"/>
            <a:chOff x="3733800" y="1676400"/>
            <a:chExt cx="2057400" cy="3200400"/>
          </a:xfrm>
        </p:grpSpPr>
        <p:sp>
          <p:nvSpPr>
            <p:cNvPr id="9" name="Right Arrow 8"/>
            <p:cNvSpPr/>
            <p:nvPr/>
          </p:nvSpPr>
          <p:spPr>
            <a:xfrm>
              <a:off x="3733800" y="1676400"/>
              <a:ext cx="2057400" cy="1295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representation</a:t>
              </a:r>
            </a:p>
          </p:txBody>
        </p:sp>
        <p:sp>
          <p:nvSpPr>
            <p:cNvPr id="11" name="Left Arrow 10"/>
            <p:cNvSpPr/>
            <p:nvPr/>
          </p:nvSpPr>
          <p:spPr>
            <a:xfrm>
              <a:off x="3733800" y="3657600"/>
              <a:ext cx="2057400" cy="12192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interpretation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92143B7-3892-4825-8660-0B7668BED7C1}"/>
              </a:ext>
            </a:extLst>
          </p:cNvPr>
          <p:cNvSpPr txBox="1"/>
          <p:nvPr/>
        </p:nvSpPr>
        <p:spPr>
          <a:xfrm>
            <a:off x="2362200" y="5410200"/>
            <a:ext cx="4572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you don’t know what your data means, you can’t possibly manipulate it correctly!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Autofit/>
          </a:bodyPr>
          <a:lstStyle/>
          <a:p>
            <a:r>
              <a:rPr lang="en-US" sz="3600" dirty="0"/>
              <a:t>3. Use contracts and purpose statements to specify the intended behavior of your functions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4953000" cy="39163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Writing out the contract and purpose statement </a:t>
            </a:r>
            <a:r>
              <a:rPr lang="en-US" i="1" dirty="0"/>
              <a:t>before</a:t>
            </a:r>
            <a:r>
              <a:rPr lang="en-US" dirty="0"/>
              <a:t> you code will help you plan.</a:t>
            </a:r>
          </a:p>
          <a:p>
            <a:r>
              <a:rPr lang="en-US" dirty="0"/>
              <a:t>The person who calls your function should never have to read your implementation to figure out what your function returns.</a:t>
            </a:r>
          </a:p>
          <a:p>
            <a:r>
              <a:rPr lang="en-US" dirty="0"/>
              <a:t>If you use good function names, the reader will have a good head start.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EBD07F48-22AD-417C-ACAE-C383BB7F1551}"/>
              </a:ext>
            </a:extLst>
          </p:cNvPr>
          <p:cNvSpPr/>
          <p:nvPr/>
        </p:nvSpPr>
        <p:spPr>
          <a:xfrm>
            <a:off x="5486400" y="2286000"/>
            <a:ext cx="3276600" cy="1934210"/>
          </a:xfrm>
          <a:prstGeom prst="cloud">
            <a:avLst/>
          </a:prstGeom>
          <a:solidFill>
            <a:srgbClr val="FFFF00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If you don’t know what your function is supposed to do, how can you possibly write it?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5B366481-5453-4D51-A84E-6BE249AE72F7}"/>
              </a:ext>
            </a:extLst>
          </p:cNvPr>
          <p:cNvSpPr/>
          <p:nvPr/>
        </p:nvSpPr>
        <p:spPr>
          <a:xfrm>
            <a:off x="5700781" y="4419600"/>
            <a:ext cx="3062219" cy="2472292"/>
          </a:xfrm>
          <a:prstGeom prst="cloud">
            <a:avLst/>
          </a:prstGeom>
          <a:solidFill>
            <a:srgbClr val="FFFF00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If the reader doesn’t know what your function is supposed to do, how can they possibly understand your code?</a:t>
            </a:r>
          </a:p>
        </p:txBody>
      </p:sp>
    </p:spTree>
    <p:extLst>
      <p:ext uri="{BB962C8B-B14F-4D97-AF65-F5344CB8AC3E}">
        <p14:creationId xmlns:p14="http://schemas.microsoft.com/office/powerpoint/2010/main" val="232751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Use Invariants to Limit Your Function's Responsibility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Your function may need to rely on information that is not under its control and not represented in its contract.</a:t>
            </a:r>
          </a:p>
          <a:p>
            <a:r>
              <a:rPr lang="en-US" dirty="0"/>
              <a:t>Record this assumption as an invariant (</a:t>
            </a:r>
            <a:r>
              <a:rPr lang="en-US" b="1" dirty="0"/>
              <a:t>WHERE</a:t>
            </a:r>
            <a:r>
              <a:rPr lang="en-US" dirty="0"/>
              <a:t> clause).</a:t>
            </a:r>
          </a:p>
          <a:p>
            <a:r>
              <a:rPr lang="en-US" dirty="0"/>
              <a:t>The function is only responsible for giving the right answer for inputs that satisfy the invariant.</a:t>
            </a:r>
          </a:p>
          <a:p>
            <a:r>
              <a:rPr lang="en-US" dirty="0"/>
              <a:t>The caller is responsible for making sure that the invariant is satisfied.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9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5. Use functions and methods that produce and consume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model makes it easy to create examples and test data</a:t>
            </a:r>
          </a:p>
          <a:p>
            <a:pPr lvl="1"/>
            <a:r>
              <a:rPr lang="en-US" dirty="0"/>
              <a:t>Easier to understand</a:t>
            </a:r>
          </a:p>
          <a:p>
            <a:pPr lvl="1"/>
            <a:r>
              <a:rPr lang="en-US" dirty="0"/>
              <a:t>Easier to test</a:t>
            </a:r>
          </a:p>
          <a:p>
            <a:r>
              <a:rPr lang="en-US" dirty="0"/>
              <a:t>You can test your functions independently, without worrying about the order of the tests.</a:t>
            </a:r>
          </a:p>
          <a:p>
            <a:r>
              <a:rPr lang="en-US" dirty="0"/>
              <a:t>Your function shouldn’t have side-effects unless that’s its purpose.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6. Use state only to share information between distant parts of the program.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need to use state in exactly two situations:</a:t>
            </a:r>
          </a:p>
          <a:p>
            <a:pPr lvl="1"/>
            <a:r>
              <a:rPr lang="en-US" dirty="0"/>
              <a:t>you need an object with stable identity to send messages to or ask questions of (e.g. the players)</a:t>
            </a:r>
          </a:p>
          <a:p>
            <a:pPr lvl="1"/>
            <a:r>
              <a:rPr lang="en-US" dirty="0"/>
              <a:t>you need to construct cyclic structures </a:t>
            </a:r>
          </a:p>
          <a:p>
            <a:r>
              <a:rPr lang="en-US" dirty="0"/>
              <a:t>Sometimes you need state, but less often than you might think</a:t>
            </a:r>
          </a:p>
          <a:p>
            <a:pPr lvl="1"/>
            <a:r>
              <a:rPr lang="en-US" dirty="0"/>
              <a:t>Java, C++, etc. lead you to use state more often than you should.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E84F97-E979-4982-86A2-D82AE8220967}"/>
              </a:ext>
            </a:extLst>
          </p:cNvPr>
          <p:cNvGrpSpPr/>
          <p:nvPr/>
        </p:nvGrpSpPr>
        <p:grpSpPr>
          <a:xfrm>
            <a:off x="7086600" y="3505200"/>
            <a:ext cx="1143000" cy="304800"/>
            <a:chOff x="3276600" y="1981200"/>
            <a:chExt cx="3200400" cy="5334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E38396-6D39-42A0-9DB6-472779A3DDD3}"/>
                </a:ext>
              </a:extLst>
            </p:cNvPr>
            <p:cNvSpPr/>
            <p:nvPr/>
          </p:nvSpPr>
          <p:spPr>
            <a:xfrm>
              <a:off x="3276600" y="1981200"/>
              <a:ext cx="1295400" cy="5334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A27DFD-5A7E-47F6-B7D6-F252CF85626D}"/>
                </a:ext>
              </a:extLst>
            </p:cNvPr>
            <p:cNvSpPr/>
            <p:nvPr/>
          </p:nvSpPr>
          <p:spPr>
            <a:xfrm>
              <a:off x="5181600" y="1981200"/>
              <a:ext cx="1295400" cy="5334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5BE2B37-EECB-493D-9955-3C29841E544F}"/>
                </a:ext>
              </a:extLst>
            </p:cNvPr>
            <p:cNvCxnSpPr/>
            <p:nvPr/>
          </p:nvCxnSpPr>
          <p:spPr>
            <a:xfrm>
              <a:off x="4191000" y="2133600"/>
              <a:ext cx="990600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239119F-AEC2-4748-AAC8-B043250B0E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2362200"/>
              <a:ext cx="838200" cy="0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7. Use interfaces to limit dependencies between different parts of your program.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865"/>
            <a:ext cx="8229600" cy="4521298"/>
          </a:xfrm>
        </p:spPr>
        <p:txBody>
          <a:bodyPr>
            <a:normAutofit/>
          </a:bodyPr>
          <a:lstStyle/>
          <a:p>
            <a:r>
              <a:rPr lang="en-US" dirty="0"/>
              <a:t>Always manipulate your data through a set of functions.</a:t>
            </a:r>
          </a:p>
          <a:p>
            <a:r>
              <a:rPr lang="en-US" dirty="0"/>
              <a:t>That way, if you change the representation of your data, you won’t have to change other parts of your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01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important things to remember...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45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The Function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 Function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Contract and Purpose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Design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Function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Program</a:t>
                      </a:r>
                      <a:r>
                        <a:rPr lang="en-US" sz="3200" baseline="0" dirty="0"/>
                        <a:t> Review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CA382BA7-6265-41DC-B516-2F721C5CD945}"/>
              </a:ext>
            </a:extLst>
          </p:cNvPr>
          <p:cNvSpPr/>
          <p:nvPr/>
        </p:nvSpPr>
        <p:spPr>
          <a:xfrm>
            <a:off x="5105400" y="3646808"/>
            <a:ext cx="3276600" cy="1934210"/>
          </a:xfrm>
          <a:prstGeom prst="cloud">
            <a:avLst/>
          </a:prstGeom>
          <a:solidFill>
            <a:srgbClr val="FFFF00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Remember, this is a </a:t>
            </a:r>
            <a:r>
              <a:rPr lang="en-US" i="1" dirty="0">
                <a:solidFill>
                  <a:srgbClr val="FF0000"/>
                </a:solidFill>
              </a:rPr>
              <a:t>process</a:t>
            </a:r>
            <a:r>
              <a:rPr lang="en-US" dirty="0"/>
              <a:t>, not a set of deliverables. </a:t>
            </a:r>
          </a:p>
        </p:txBody>
      </p:sp>
    </p:spTree>
    <p:extLst>
      <p:ext uri="{BB962C8B-B14F-4D97-AF65-F5344CB8AC3E}">
        <p14:creationId xmlns:p14="http://schemas.microsoft.com/office/powerpoint/2010/main" val="1927502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The Shape of the Program Follows the Shape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5400" y="4648200"/>
            <a:ext cx="22098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 (a </a:t>
            </a:r>
            <a:r>
              <a:rPr lang="en-US" b="1" dirty="0" err="1"/>
              <a:t>BinTree</a:t>
            </a:r>
            <a:r>
              <a:rPr lang="en-US" dirty="0"/>
              <a:t> is either leaf data or has two components which are </a:t>
            </a:r>
            <a:r>
              <a:rPr lang="en-US" b="1" dirty="0" err="1"/>
              <a:t>BinTrees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5225315" y="4966078"/>
            <a:ext cx="20574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</a:t>
            </a:r>
            <a:r>
              <a:rPr lang="en-US" b="1" dirty="0"/>
              <a:t>tree-</a:t>
            </a:r>
            <a:r>
              <a:rPr lang="en-US" b="1" dirty="0" err="1"/>
              <a:t>fn</a:t>
            </a:r>
            <a:r>
              <a:rPr lang="en-US" b="1" dirty="0"/>
              <a:t> </a:t>
            </a:r>
            <a:r>
              <a:rPr lang="en-US" dirty="0"/>
              <a:t>either calls a function on the leaf data, or it</a:t>
            </a:r>
            <a:r>
              <a:rPr lang="en-US" b="1" dirty="0"/>
              <a:t> </a:t>
            </a:r>
            <a:r>
              <a:rPr lang="en-US" dirty="0"/>
              <a:t>calls itself twice.)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964" y="1880025"/>
            <a:ext cx="3776069" cy="2628696"/>
            <a:chOff x="633964" y="1880025"/>
            <a:chExt cx="3776069" cy="2628696"/>
          </a:xfrm>
        </p:grpSpPr>
        <p:sp>
          <p:nvSpPr>
            <p:cNvPr id="9" name="Arc 8"/>
            <p:cNvSpPr/>
            <p:nvPr/>
          </p:nvSpPr>
          <p:spPr>
            <a:xfrm rot="8189719">
              <a:off x="2154808" y="1880025"/>
              <a:ext cx="1954498" cy="1878750"/>
            </a:xfrm>
            <a:prstGeom prst="arc">
              <a:avLst>
                <a:gd name="adj1" fmla="val 4110541"/>
                <a:gd name="adj2" fmla="val 1237007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562183" y="2628660"/>
              <a:ext cx="184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is-component-of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57865" y="2421200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BinTree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3964" y="3746721"/>
              <a:ext cx="1231267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leaf data</a:t>
              </a:r>
            </a:p>
          </p:txBody>
        </p:sp>
        <p:cxnSp>
          <p:nvCxnSpPr>
            <p:cNvPr id="12" name="Straight Arrow Connector 11"/>
            <p:cNvCxnSpPr>
              <a:stCxn id="26" idx="0"/>
            </p:cNvCxnSpPr>
            <p:nvPr/>
          </p:nvCxnSpPr>
          <p:spPr>
            <a:xfrm flipV="1">
              <a:off x="1249598" y="3199126"/>
              <a:ext cx="444184" cy="5475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Arc 4"/>
            <p:cNvSpPr/>
            <p:nvPr/>
          </p:nvSpPr>
          <p:spPr>
            <a:xfrm rot="7864736">
              <a:off x="1467090" y="2588357"/>
              <a:ext cx="914400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 rot="8092935">
              <a:off x="2327214" y="2041014"/>
              <a:ext cx="1625114" cy="1562132"/>
            </a:xfrm>
            <a:prstGeom prst="arc">
              <a:avLst>
                <a:gd name="adj1" fmla="val 4507461"/>
                <a:gd name="adj2" fmla="val 1128072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764486" y="1880025"/>
            <a:ext cx="3475342" cy="2628696"/>
            <a:chOff x="633964" y="1880025"/>
            <a:chExt cx="3475342" cy="2628696"/>
          </a:xfrm>
        </p:grpSpPr>
        <p:sp>
          <p:nvSpPr>
            <p:cNvPr id="35" name="Arc 34"/>
            <p:cNvSpPr/>
            <p:nvPr/>
          </p:nvSpPr>
          <p:spPr>
            <a:xfrm rot="8189719">
              <a:off x="2154808" y="1880025"/>
              <a:ext cx="1954498" cy="1878750"/>
            </a:xfrm>
            <a:prstGeom prst="arc">
              <a:avLst>
                <a:gd name="adj1" fmla="val 4110541"/>
                <a:gd name="adj2" fmla="val 1237007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49455" y="2588376"/>
              <a:ext cx="590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calls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57865" y="2421200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tree-</a:t>
              </a:r>
              <a:r>
                <a:rPr lang="en-US" dirty="0" err="1"/>
                <a:t>fn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33964" y="3746721"/>
              <a:ext cx="1231267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leaf data function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>
            <a:xfrm flipV="1">
              <a:off x="1249598" y="3199126"/>
              <a:ext cx="444184" cy="5475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 rot="7864736">
              <a:off x="1467090" y="2588357"/>
              <a:ext cx="914400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/>
            <p:cNvSpPr/>
            <p:nvPr/>
          </p:nvSpPr>
          <p:spPr>
            <a:xfrm rot="8092935">
              <a:off x="2327214" y="2041014"/>
              <a:ext cx="1625114" cy="1562132"/>
            </a:xfrm>
            <a:prstGeom prst="arc">
              <a:avLst>
                <a:gd name="adj1" fmla="val 4507461"/>
                <a:gd name="adj2" fmla="val 1128072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3727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one function/method per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is good.  Period.</a:t>
            </a:r>
          </a:p>
          <a:p>
            <a:r>
              <a:rPr lang="en-US" dirty="0"/>
              <a:t>Big is bad.  Period.</a:t>
            </a:r>
          </a:p>
          <a:p>
            <a:r>
              <a:rPr lang="en-US" dirty="0"/>
              <a:t>If you have complicated junk in your function, you must have put it there for a reason.  Turn it into a separate function so you can test it.</a:t>
            </a:r>
          </a:p>
          <a:p>
            <a:r>
              <a:rPr lang="en-US" dirty="0">
                <a:cs typeface="Consolas" panose="020B0609020204030204" pitchFamily="49" charset="0"/>
              </a:rPr>
              <a:t>If you can’t think of a good name for your help function, then you are probably doing it wrong.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28600" y="914400"/>
          <a:ext cx="8686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/>
                        <a:t>The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It’s not calculus.</a:t>
                      </a:r>
                      <a:r>
                        <a:rPr lang="en-US" sz="3200" baseline="0" dirty="0"/>
                        <a:t>  Getting the right answer is </a:t>
                      </a:r>
                      <a:r>
                        <a:rPr lang="en-US" sz="3200" baseline="0" dirty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not enough</a:t>
                      </a:r>
                      <a:r>
                        <a:rPr lang="en-US" sz="3200" baseline="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The goal</a:t>
                      </a:r>
                      <a:r>
                        <a:rPr lang="en-US" sz="3200" baseline="0" dirty="0"/>
                        <a:t> is to write </a:t>
                      </a:r>
                      <a:r>
                        <a:rPr lang="en-US" sz="3200" i="0" baseline="0" dirty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beautiful programs</a:t>
                      </a:r>
                      <a:r>
                        <a:rPr lang="en-US" sz="3200" baseline="0" dirty="0"/>
                        <a:t>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A beautiful program is one that is readable, understandable, and modifiable by people.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28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Don't Repeat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Introduce a generalization whenever you start to duplicate code.</a:t>
            </a:r>
          </a:p>
          <a:p>
            <a:pPr lvl="1"/>
            <a:r>
              <a:rPr lang="en-US" dirty="0"/>
              <a:t>Any time you copy &amp; paste, look for a pattern.</a:t>
            </a:r>
          </a:p>
          <a:p>
            <a:pPr lvl="1"/>
            <a:r>
              <a:rPr lang="en-US" dirty="0"/>
              <a:t>One is an exception; two is a coincidence; three is a pattern.</a:t>
            </a:r>
          </a:p>
          <a:p>
            <a:r>
              <a:rPr lang="en-US" dirty="0"/>
              <a:t>But don't generalize until you know what the pattern is.</a:t>
            </a:r>
          </a:p>
          <a:p>
            <a:pPr lvl="1"/>
            <a:r>
              <a:rPr lang="en-US" dirty="0"/>
              <a:t>It's OK to copy &amp; paste for a while until you see the pattern.   But be sure to replace them all with good generalizations.  Your testers and maintainers will thank you.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69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Reinvent the Wheel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other people’s code, libraries, etc. whenever possible (and legal).</a:t>
            </a:r>
          </a:p>
          <a:p>
            <a:r>
              <a:rPr lang="en-US" dirty="0"/>
              <a:t>You aren’t (or shouldn’t be) paid by the line!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Summary: </a:t>
            </a:r>
            <a:br>
              <a:rPr lang="en-US" dirty="0"/>
            </a:br>
            <a:r>
              <a:rPr lang="en-US" dirty="0"/>
              <a:t>You need never be afraid of this: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81600" y="5143500"/>
            <a:ext cx="32004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You need never be afraid of a blank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know the questions to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relevant information from the world? </a:t>
            </a:r>
          </a:p>
          <a:p>
            <a:r>
              <a:rPr lang="en-US" dirty="0"/>
              <a:t>How should it be represented as data?</a:t>
            </a:r>
          </a:p>
          <a:p>
            <a:r>
              <a:rPr lang="en-US" dirty="0"/>
              <a:t>What is the purpose of this system/function/method?</a:t>
            </a:r>
          </a:p>
          <a:p>
            <a:r>
              <a:rPr lang="en-US" dirty="0"/>
              <a:t>How should I go from purpose to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 you know how to write down the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Definitions and Interpretations</a:t>
            </a:r>
          </a:p>
          <a:p>
            <a:r>
              <a:rPr lang="en-US" dirty="0"/>
              <a:t>Contracts and Purpose Statements</a:t>
            </a:r>
          </a:p>
          <a:p>
            <a:r>
              <a:rPr lang="en-US" dirty="0"/>
              <a:t>Examples and Tests</a:t>
            </a:r>
          </a:p>
          <a:p>
            <a:r>
              <a:rPr lang="en-US" dirty="0"/>
              <a:t>Design Strategies</a:t>
            </a:r>
          </a:p>
          <a:p>
            <a:endParaRPr lang="en-US" sz="800" dirty="0"/>
          </a:p>
          <a:p>
            <a:r>
              <a:rPr lang="en-US" sz="2400" dirty="0"/>
              <a:t>Code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get ‘</a:t>
            </a:r>
            <a:r>
              <a:rPr lang="en-US" dirty="0" err="1"/>
              <a:t>em</a:t>
            </a:r>
            <a:r>
              <a:rPr lang="en-US" dirty="0"/>
              <a:t>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And good luck!</a:t>
            </a:r>
          </a:p>
          <a:p>
            <a:pPr algn="ctr">
              <a:buNone/>
            </a:pPr>
            <a:r>
              <a:rPr lang="en-US" dirty="0"/>
              <a:t>Stay in touch.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                    --Prof. Wand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programs should look like this: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96281"/>
            <a:ext cx="7010400" cy="3733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6320" y="6031726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921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like this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1915319"/>
            <a:ext cx="5810250" cy="3895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6320" y="6031726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968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programs should look like this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532" y="1783080"/>
            <a:ext cx="5676688" cy="425751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4415" y="6274617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712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like this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1669625"/>
            <a:ext cx="6777990" cy="439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5905" y="6217852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44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never, ever like this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74" y="1874520"/>
            <a:ext cx="6325986" cy="420965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65905" y="6217852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4"/>
              </a:rPr>
              <a:t>source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844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74320325"/>
              </p:ext>
            </p:extLst>
          </p:nvPr>
        </p:nvGraphicFramePr>
        <p:xfrm>
          <a:off x="457200" y="304800"/>
          <a:ext cx="8153400" cy="5951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3817367504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Key Practices for writing beautiful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95527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r>
                        <a:rPr lang="en-US" sz="2200" dirty="0"/>
                        <a:t>1.  Write programs that people can read, understand, and modify.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766133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r>
                        <a:rPr lang="en-US" sz="2200" dirty="0"/>
                        <a:t>2. </a:t>
                      </a:r>
                      <a:r>
                        <a:rPr lang="en-US" sz="2200" baseline="0" dirty="0"/>
                        <a:t> Represent information as data; interpret data as information.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692638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r>
                        <a:rPr lang="en-US" sz="2200" dirty="0"/>
                        <a:t>3. Use contracts and purpose statements to specify the intended</a:t>
                      </a:r>
                      <a:r>
                        <a:rPr lang="en-US" sz="2200" baseline="0" dirty="0"/>
                        <a:t> behavior of your functions and methods.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5265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r>
                        <a:rPr lang="en-US" sz="2200" dirty="0"/>
                        <a:t>4. Use invariants to limit your functions’ responsibility.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65288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r>
                        <a:rPr lang="en-US" sz="2200" dirty="0"/>
                        <a:t>5. Use functions</a:t>
                      </a:r>
                      <a:r>
                        <a:rPr lang="en-US" sz="2200" baseline="0" dirty="0"/>
                        <a:t> and methods that produce and consume values.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76757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r>
                        <a:rPr lang="en-US" sz="2200" dirty="0"/>
                        <a:t>6. Use state only to share information</a:t>
                      </a:r>
                      <a:r>
                        <a:rPr lang="en-US" sz="2200" baseline="0" dirty="0"/>
                        <a:t> between distant parts of the program.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076115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r>
                        <a:rPr lang="en-US" sz="2200" dirty="0"/>
                        <a:t>7. Use interfaces</a:t>
                      </a:r>
                      <a:r>
                        <a:rPr lang="en-US" sz="2200" baseline="0" dirty="0"/>
                        <a:t> to limit dependencies between different parts of your program.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654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29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1. Write programs that people can read, understand, and modify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write programs so others can read them</a:t>
            </a:r>
          </a:p>
          <a:p>
            <a:pPr lvl="1"/>
            <a:r>
              <a:rPr lang="en-US" dirty="0"/>
              <a:t>Bosses, customers, maintainers, etc.</a:t>
            </a:r>
          </a:p>
          <a:p>
            <a:pPr lvl="1"/>
            <a:r>
              <a:rPr lang="en-US" dirty="0"/>
              <a:t>This means an older version of you, too</a:t>
            </a:r>
          </a:p>
          <a:p>
            <a:r>
              <a:rPr lang="en-US" dirty="0"/>
              <a:t>You work with others as you develop programs</a:t>
            </a:r>
          </a:p>
          <a:p>
            <a:pPr lvl="1"/>
            <a:r>
              <a:rPr lang="en-US" dirty="0"/>
              <a:t>The earlier you articulate your thinking, the earlier you can catch flaws</a:t>
            </a:r>
          </a:p>
          <a:p>
            <a:pPr lvl="1"/>
            <a:r>
              <a:rPr lang="en-US" dirty="0"/>
              <a:t>The earlier you catch flaws, the easier/cheaper they are to fix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</TotalTime>
  <Words>1118</Words>
  <Application>Microsoft Office PowerPoint</Application>
  <PresentationFormat>On-screen Show (4:3)</PresentationFormat>
  <Paragraphs>164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Algerian</vt:lpstr>
      <vt:lpstr>Arial</vt:lpstr>
      <vt:lpstr>Calibri</vt:lpstr>
      <vt:lpstr>Consolas</vt:lpstr>
      <vt:lpstr>Courier New</vt:lpstr>
      <vt:lpstr>Helvetica Neue</vt:lpstr>
      <vt:lpstr>Wingdings</vt:lpstr>
      <vt:lpstr>1_Office Theme</vt:lpstr>
      <vt:lpstr>The Last Lecture</vt:lpstr>
      <vt:lpstr>PowerPoint Presentation</vt:lpstr>
      <vt:lpstr>Your programs should look like this:</vt:lpstr>
      <vt:lpstr>Not like this</vt:lpstr>
      <vt:lpstr>Your programs should look like this</vt:lpstr>
      <vt:lpstr>Not like this</vt:lpstr>
      <vt:lpstr>And never, ever like this</vt:lpstr>
      <vt:lpstr>PowerPoint Presentation</vt:lpstr>
      <vt:lpstr>1. Write programs that people can read, understand, and modify</vt:lpstr>
      <vt:lpstr>2. Represent Information as Data; Interpret Data as Information</vt:lpstr>
      <vt:lpstr>3. Use contracts and purpose statements to specify the intended behavior of your functions and methods</vt:lpstr>
      <vt:lpstr>4. Use Invariants to Limit Your Function's Responsibility</vt:lpstr>
      <vt:lpstr>5. Use functions and methods that produce and consume values</vt:lpstr>
      <vt:lpstr>6. Use state only to share information between distant parts of the program.</vt:lpstr>
      <vt:lpstr>7. Use interfaces to limit dependencies between different parts of your program.</vt:lpstr>
      <vt:lpstr>Other important things to remember...</vt:lpstr>
      <vt:lpstr>The Function Design Recipe</vt:lpstr>
      <vt:lpstr>The Shape of the Program Follows the Shape of the Data</vt:lpstr>
      <vt:lpstr>Design one function/method per task</vt:lpstr>
      <vt:lpstr>Don't Repeat Yourself</vt:lpstr>
      <vt:lpstr>Don't Reinvent the Wheel</vt:lpstr>
      <vt:lpstr>Summary:  You need never be afraid of this:</vt:lpstr>
      <vt:lpstr>You know the questions to ask</vt:lpstr>
      <vt:lpstr>And you know how to write down the answers</vt:lpstr>
      <vt:lpstr>Go get ‘em!!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Last Lecture</dc:title>
  <dc:creator>Mitch</dc:creator>
  <cp:lastModifiedBy>Mitchell Wand</cp:lastModifiedBy>
  <cp:revision>57</cp:revision>
  <cp:lastPrinted>2013-04-10T19:16:14Z</cp:lastPrinted>
  <dcterms:created xsi:type="dcterms:W3CDTF">2006-08-16T00:00:00Z</dcterms:created>
  <dcterms:modified xsi:type="dcterms:W3CDTF">2017-12-02T18:37:09Z</dcterms:modified>
</cp:coreProperties>
</file>