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575" r:id="rId3"/>
    <p:sldId id="576" r:id="rId4"/>
    <p:sldId id="577" r:id="rId5"/>
    <p:sldId id="325" r:id="rId6"/>
    <p:sldId id="536" r:id="rId7"/>
    <p:sldId id="338" r:id="rId8"/>
    <p:sldId id="542" r:id="rId9"/>
    <p:sldId id="599" r:id="rId10"/>
    <p:sldId id="543" r:id="rId11"/>
    <p:sldId id="593" r:id="rId12"/>
    <p:sldId id="594" r:id="rId13"/>
    <p:sldId id="598" r:id="rId14"/>
    <p:sldId id="596" r:id="rId15"/>
    <p:sldId id="597" r:id="rId16"/>
    <p:sldId id="549" r:id="rId17"/>
    <p:sldId id="548" r:id="rId18"/>
    <p:sldId id="544" r:id="rId19"/>
    <p:sldId id="545" r:id="rId20"/>
    <p:sldId id="600" r:id="rId21"/>
    <p:sldId id="601" r:id="rId22"/>
    <p:sldId id="602" r:id="rId23"/>
    <p:sldId id="551" r:id="rId24"/>
    <p:sldId id="546" r:id="rId25"/>
    <p:sldId id="604" r:id="rId26"/>
    <p:sldId id="605" r:id="rId27"/>
    <p:sldId id="606" r:id="rId28"/>
    <p:sldId id="607" r:id="rId29"/>
    <p:sldId id="608" r:id="rId30"/>
    <p:sldId id="610" r:id="rId31"/>
    <p:sldId id="609" r:id="rId32"/>
    <p:sldId id="615" r:id="rId33"/>
    <p:sldId id="616" r:id="rId34"/>
    <p:sldId id="612" r:id="rId35"/>
    <p:sldId id="540" r:id="rId36"/>
    <p:sldId id="603" r:id="rId37"/>
    <p:sldId id="613" r:id="rId38"/>
    <p:sldId id="535" r:id="rId39"/>
  </p:sldIdLst>
  <p:sldSz cx="9144000" cy="6858000" type="screen4x3"/>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w 8.1" id="{FD4129CF-02A1-456F-873B-DA08CD455D24}">
          <p14:sldIdLst>
            <p14:sldId id="257"/>
            <p14:sldId id="575"/>
            <p14:sldId id="576"/>
            <p14:sldId id="577"/>
            <p14:sldId id="325"/>
            <p14:sldId id="536"/>
            <p14:sldId id="338"/>
            <p14:sldId id="542"/>
            <p14:sldId id="599"/>
            <p14:sldId id="543"/>
            <p14:sldId id="593"/>
            <p14:sldId id="594"/>
            <p14:sldId id="598"/>
            <p14:sldId id="596"/>
            <p14:sldId id="597"/>
            <p14:sldId id="549"/>
            <p14:sldId id="548"/>
            <p14:sldId id="544"/>
            <p14:sldId id="545"/>
            <p14:sldId id="600"/>
            <p14:sldId id="601"/>
            <p14:sldId id="602"/>
            <p14:sldId id="551"/>
            <p14:sldId id="546"/>
            <p14:sldId id="604"/>
            <p14:sldId id="605"/>
            <p14:sldId id="606"/>
            <p14:sldId id="607"/>
            <p14:sldId id="608"/>
            <p14:sldId id="610"/>
            <p14:sldId id="609"/>
            <p14:sldId id="615"/>
            <p14:sldId id="616"/>
            <p14:sldId id="612"/>
            <p14:sldId id="540"/>
            <p14:sldId id="603"/>
            <p14:sldId id="613"/>
            <p14:sldId id="5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88" autoAdjust="0"/>
    <p:restoredTop sz="93383" autoAdjust="0"/>
  </p:normalViewPr>
  <p:slideViewPr>
    <p:cSldViewPr>
      <p:cViewPr varScale="1">
        <p:scale>
          <a:sx n="62" d="100"/>
          <a:sy n="62" d="100"/>
        </p:scale>
        <p:origin x="1371" y="27"/>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524"/>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Designing</a:t>
          </a:r>
          <a:r>
            <a:rPr lang="en-US" sz="1200" kern="1200" dirty="0"/>
            <a:t>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a:solidFill>
          <a:srgbClr val="C0504D">
            <a:lumMod val="60000"/>
            <a:lumOff val="40000"/>
            <a:alpha val="90000"/>
          </a:srgbClr>
        </a:solidFill>
        <a:ln w="25400" cap="flat" cmpd="sng" algn="ctr">
          <a:noFill/>
          <a:prstDash val="solid"/>
        </a:ln>
        <a:effectLst/>
      </dgm:spPr>
      <dgm:t>
        <a:bodyPr spcFirstLastPara="0" vert="horz" wrap="square" lIns="19050" tIns="12700" rIns="19050" bIns="12700" numCol="1" spcCol="1270" anchor="ctr" anchorCtr="0"/>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1C8EE31-AEBF-47B2-ADDE-34FDFA6BF6D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gm:t>
    </dgm:pt>
    <dgm:pt modelId="{08DF2FDD-3A60-4E03-8D9E-10C265EC9121}" type="parTrans" cxnId="{62C2F0F4-284D-4D02-8F32-BB76663AFA1F}">
      <dgm:prSet/>
      <dgm:spPr/>
      <dgm:t>
        <a:bodyPr/>
        <a:lstStyle/>
        <a:p>
          <a:endParaRPr lang="en-US"/>
        </a:p>
      </dgm:t>
    </dgm:pt>
    <dgm:pt modelId="{FFC06923-B3D1-4430-8195-28C90DC2D93A}" type="sibTrans" cxnId="{62C2F0F4-284D-4D02-8F32-BB76663AFA1F}">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custLinFactNeighborX="1979" custLinFactNeighborY="-4221">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a:xfrm>
          <a:off x="1156394" y="1525860"/>
          <a:ext cx="976312" cy="610195"/>
        </a:xfrm>
        <a:prstGeom prst="roundRect">
          <a:avLst>
            <a:gd name="adj" fmla="val 10000"/>
          </a:avLst>
        </a:prstGeom>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a:xfrm>
          <a:off x="1156394" y="2288604"/>
          <a:ext cx="976312" cy="610195"/>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a:xfrm>
          <a:off x="2681882" y="1525860"/>
          <a:ext cx="976312" cy="610195"/>
        </a:xfrm>
        <a:prstGeom prst="roundRect">
          <a:avLst>
            <a:gd name="adj" fmla="val 10000"/>
          </a:avLst>
        </a:prstGeom>
      </dgm:spPr>
    </dgm:pt>
    <dgm:pt modelId="{35FE4D4C-3CA0-4CCA-8F9D-1668C574961B}" type="pres">
      <dgm:prSet presAssocID="{08DF2FDD-3A60-4E03-8D9E-10C265EC9121}" presName="Name13" presStyleLbl="parChTrans1D2" presStyleIdx="5" presStyleCnt="12"/>
      <dgm:spPr/>
    </dgm:pt>
    <dgm:pt modelId="{375B2884-C079-4ABC-AF46-CC7B31EF2123}" type="pres">
      <dgm:prSet presAssocID="{21C8EE31-AEBF-47B2-ADDE-34FDFA6BF6DC}" presName="childText" presStyleLbl="bgAcc1" presStyleIdx="5" presStyleCnt="12">
        <dgm:presLayoutVars>
          <dgm:bulletEnabled val="1"/>
        </dgm:presLayoutVars>
      </dgm:prSet>
      <dgm:spPr>
        <a:xfrm>
          <a:off x="2681882" y="2288604"/>
          <a:ext cx="976312" cy="610195"/>
        </a:xfrm>
        <a:prstGeom prst="roundRect">
          <a:avLst>
            <a:gd name="adj" fmla="val 10000"/>
          </a:avLst>
        </a:prstGeom>
      </dgm:spPr>
    </dgm:pt>
    <dgm:pt modelId="{16CFAB30-3E6A-44D7-A45D-E3066E142053}" type="pres">
      <dgm:prSet presAssocID="{FD74BA91-6D78-44B3-BF01-4D49723F4718}" presName="Name13" presStyleLbl="parChTrans1D2" presStyleIdx="6" presStyleCnt="12"/>
      <dgm:spPr/>
    </dgm:pt>
    <dgm:pt modelId="{5F9726AA-E8AD-4C5C-A0CA-2350C4F8CAFA}" type="pres">
      <dgm:prSet presAssocID="{B0B0FACC-C24A-4552-82AB-C8FE8246DEF8}" presName="childText" presStyleLbl="bgAcc1" presStyleIdx="6" presStyleCnt="12">
        <dgm:presLayoutVars>
          <dgm:bulletEnabled val="1"/>
        </dgm:presLayoutVars>
      </dgm:prSet>
      <dgm:spPr>
        <a:xfrm>
          <a:off x="2681882" y="3051348"/>
          <a:ext cx="976312" cy="610195"/>
        </a:xfrm>
        <a:prstGeom prst="roundRect">
          <a:avLst>
            <a:gd name="adj" fmla="val 10000"/>
          </a:avLst>
        </a:prstGeom>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ScaleY="115691">
        <dgm:presLayoutVars>
          <dgm:bulletEnabled val="1"/>
        </dgm:presLayoutVars>
      </dgm:prSet>
      <dgm:spPr>
        <a:xfrm>
          <a:off x="2681882" y="3814092"/>
          <a:ext cx="976312" cy="705941"/>
        </a:xfrm>
        <a:prstGeom prst="roundRect">
          <a:avLst>
            <a:gd name="adj" fmla="val 10000"/>
          </a:avLst>
        </a:prstGeom>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052CFA2E-CA41-4AC1-AB22-4D2537CA2312}" type="presOf" srcId="{21C8EE31-AEBF-47B2-ADDE-34FDFA6BF6DC}" destId="{375B2884-C079-4ABC-AF46-CC7B31EF2123}"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91710C5C-CFE2-4A9F-AAD2-9CA95718FBE0}" type="presOf" srcId="{08DF2FDD-3A60-4E03-8D9E-10C265EC9121}" destId="{35FE4D4C-3CA0-4CCA-8F9D-1668C574961B}"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62C2F0F4-284D-4D02-8F32-BB76663AFA1F}" srcId="{ED0B78BF-E006-4732-B48C-2ADC9E2EF39A}" destId="{21C8EE31-AEBF-47B2-ADDE-34FDFA6BF6DC}" srcOrd="2" destOrd="0" parTransId="{08DF2FDD-3A60-4E03-8D9E-10C265EC9121}" sibTransId="{FFC06923-B3D1-4430-8195-28C90DC2D93A}"/>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3"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1C9EC978-49C4-44B1-B7F0-A80918C3CC4C}" type="presParOf" srcId="{5E7F2D45-2508-495B-A708-02E0FD5F2314}" destId="{35FE4D4C-3CA0-4CCA-8F9D-1668C574961B}" srcOrd="4" destOrd="0" presId="urn:microsoft.com/office/officeart/2005/8/layout/hierarchy3"/>
    <dgm:cxn modelId="{B79D566C-42D9-42A8-9C46-AA22B87D15A7}" type="presParOf" srcId="{5E7F2D45-2508-495B-A708-02E0FD5F2314}" destId="{375B2884-C079-4ABC-AF46-CC7B31EF2123}" srcOrd="5" destOrd="0" presId="urn:microsoft.com/office/officeart/2005/8/layout/hierarchy3"/>
    <dgm:cxn modelId="{B64B3C35-7E92-47FF-A43C-7E75EABB7DE0}" type="presParOf" srcId="{5E7F2D45-2508-495B-A708-02E0FD5F2314}" destId="{16CFAB30-3E6A-44D7-A45D-E3066E142053}" srcOrd="6" destOrd="0" presId="urn:microsoft.com/office/officeart/2005/8/layout/hierarchy3"/>
    <dgm:cxn modelId="{86D49351-D3C9-48A1-88EA-44A93353F587}" type="presParOf" srcId="{5E7F2D45-2508-495B-A708-02E0FD5F2314}" destId="{5F9726AA-E8AD-4C5C-A0CA-2350C4F8CAFA}"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912316"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Principles</a:t>
          </a:r>
        </a:p>
      </dsp:txBody>
      <dsp:txXfrm>
        <a:off x="930188" y="18244"/>
        <a:ext cx="1184646" cy="574451"/>
      </dsp:txXfrm>
    </dsp:sp>
    <dsp:sp modelId="{360B229B-0F55-45E5-A55A-DDDBDBD1C921}">
      <dsp:nvSpPr>
        <dsp:cNvPr id="0" name=""/>
        <dsp:cNvSpPr/>
      </dsp:nvSpPr>
      <dsp:spPr>
        <a:xfrm>
          <a:off x="1034355" y="610567"/>
          <a:ext cx="141360" cy="431890"/>
        </a:xfrm>
        <a:custGeom>
          <a:avLst/>
          <a:gdLst/>
          <a:ahLst/>
          <a:cxnLst/>
          <a:rect l="0" t="0" r="0" b="0"/>
          <a:pathLst>
            <a:path>
              <a:moveTo>
                <a:pt x="0" y="0"/>
              </a:moveTo>
              <a:lnTo>
                <a:pt x="0" y="431890"/>
              </a:lnTo>
              <a:lnTo>
                <a:pt x="141360" y="4318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1175715" y="737359"/>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Designing Data</a:t>
          </a:r>
        </a:p>
      </dsp:txBody>
      <dsp:txXfrm>
        <a:off x="1193587" y="755231"/>
        <a:ext cx="940568" cy="574451"/>
      </dsp:txXfrm>
    </dsp:sp>
    <dsp:sp modelId="{BC1B1EA4-129C-44F6-935B-BA646A7A2AA3}">
      <dsp:nvSpPr>
        <dsp:cNvPr id="0" name=""/>
        <dsp:cNvSpPr/>
      </dsp:nvSpPr>
      <dsp:spPr>
        <a:xfrm>
          <a:off x="1034355"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1156394"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sp:txBody>
      <dsp:txXfrm>
        <a:off x="1174266" y="1543732"/>
        <a:ext cx="940568" cy="574451"/>
      </dsp:txXfrm>
    </dsp:sp>
    <dsp:sp modelId="{F5AE7053-0C33-481C-8BFB-D2DAFB4C4294}">
      <dsp:nvSpPr>
        <dsp:cNvPr id="0" name=""/>
        <dsp:cNvSpPr/>
      </dsp:nvSpPr>
      <dsp:spPr>
        <a:xfrm>
          <a:off x="1034355"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1156394"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sp:txBody>
      <dsp:txXfrm>
        <a:off x="1174266" y="2306476"/>
        <a:ext cx="940568" cy="574451"/>
      </dsp:txXfrm>
    </dsp:sp>
    <dsp:sp modelId="{F1C18E15-3E91-476D-8B13-25AD56BC4B13}">
      <dsp:nvSpPr>
        <dsp:cNvPr id="0" name=""/>
        <dsp:cNvSpPr/>
      </dsp:nvSpPr>
      <dsp:spPr>
        <a:xfrm>
          <a:off x="2437804"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and Techniques</a:t>
          </a:r>
        </a:p>
      </dsp:txBody>
      <dsp:txXfrm>
        <a:off x="2455676" y="18244"/>
        <a:ext cx="1184646" cy="574451"/>
      </dsp:txXfrm>
    </dsp:sp>
    <dsp:sp modelId="{2564A6E5-875B-4BC6-B983-AA12C064A019}">
      <dsp:nvSpPr>
        <dsp:cNvPr id="0" name=""/>
        <dsp:cNvSpPr/>
      </dsp:nvSpPr>
      <dsp:spPr>
        <a:xfrm>
          <a:off x="2559843"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81882"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Computing with Lists</a:t>
          </a:r>
        </a:p>
      </dsp:txBody>
      <dsp:txXfrm>
        <a:off x="2699754" y="780988"/>
        <a:ext cx="940568" cy="574451"/>
      </dsp:txXfrm>
    </dsp:sp>
    <dsp:sp modelId="{7DFA9A08-1F84-4CF2-9E63-7F6E7C219F76}">
      <dsp:nvSpPr>
        <dsp:cNvPr id="0" name=""/>
        <dsp:cNvSpPr/>
      </dsp:nvSpPr>
      <dsp:spPr>
        <a:xfrm>
          <a:off x="2559843"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81882"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sp:txBody>
      <dsp:txXfrm>
        <a:off x="2699754" y="1543732"/>
        <a:ext cx="940568" cy="574451"/>
      </dsp:txXfrm>
    </dsp:sp>
    <dsp:sp modelId="{35FE4D4C-3CA0-4CCA-8F9D-1668C574961B}">
      <dsp:nvSpPr>
        <dsp:cNvPr id="0" name=""/>
        <dsp:cNvSpPr/>
      </dsp:nvSpPr>
      <dsp:spPr>
        <a:xfrm>
          <a:off x="2559843"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B2884-C079-4ABC-AF46-CC7B31EF2123}">
      <dsp:nvSpPr>
        <dsp:cNvPr id="0" name=""/>
        <dsp:cNvSpPr/>
      </dsp:nvSpPr>
      <dsp:spPr>
        <a:xfrm>
          <a:off x="2681882"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sp:txBody>
      <dsp:txXfrm>
        <a:off x="2699754" y="2306476"/>
        <a:ext cx="940568" cy="574451"/>
      </dsp:txXfrm>
    </dsp:sp>
    <dsp:sp modelId="{16CFAB30-3E6A-44D7-A45D-E3066E142053}">
      <dsp:nvSpPr>
        <dsp:cNvPr id="0" name=""/>
        <dsp:cNvSpPr/>
      </dsp:nvSpPr>
      <dsp:spPr>
        <a:xfrm>
          <a:off x="2559843"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81882" y="3051348"/>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Designing</a:t>
          </a:r>
          <a:r>
            <a:rPr lang="en-US" sz="1200" kern="1200" dirty="0"/>
            <a:t> with Invariants</a:t>
          </a:r>
        </a:p>
      </dsp:txBody>
      <dsp:txXfrm>
        <a:off x="2699754" y="3069220"/>
        <a:ext cx="940568" cy="574451"/>
      </dsp:txXfrm>
    </dsp:sp>
    <dsp:sp modelId="{0ECF28DA-9925-4B5B-97B1-BDA459502114}">
      <dsp:nvSpPr>
        <dsp:cNvPr id="0" name=""/>
        <dsp:cNvSpPr/>
      </dsp:nvSpPr>
      <dsp:spPr>
        <a:xfrm>
          <a:off x="2559843" y="610567"/>
          <a:ext cx="122039" cy="3556495"/>
        </a:xfrm>
        <a:custGeom>
          <a:avLst/>
          <a:gdLst/>
          <a:ahLst/>
          <a:cxnLst/>
          <a:rect l="0" t="0" r="0" b="0"/>
          <a:pathLst>
            <a:path>
              <a:moveTo>
                <a:pt x="0" y="0"/>
              </a:moveTo>
              <a:lnTo>
                <a:pt x="0" y="3556495"/>
              </a:lnTo>
              <a:lnTo>
                <a:pt x="122039" y="3556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81882" y="3814092"/>
          <a:ext cx="976312" cy="705941"/>
        </a:xfrm>
        <a:prstGeom prst="roundRect">
          <a:avLst>
            <a:gd name="adj" fmla="val 10000"/>
          </a:avLst>
        </a:prstGeom>
        <a:solidFill>
          <a:srgbClr val="C0504D">
            <a:lumMod val="60000"/>
            <a:lumOff val="40000"/>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533400">
            <a:lnSpc>
              <a:spcPct val="90000"/>
            </a:lnSpc>
            <a:spcBef>
              <a:spcPct val="0"/>
            </a:spcBef>
            <a:spcAft>
              <a:spcPct val="35000"/>
            </a:spcAft>
            <a:buNone/>
          </a:pPr>
          <a:r>
            <a:rPr lang="en-US" sz="1200" kern="1200" dirty="0"/>
            <a:t>Thinking about Efficiency</a:t>
          </a:r>
        </a:p>
      </dsp:txBody>
      <dsp:txXfrm>
        <a:off x="2702558" y="3834768"/>
        <a:ext cx="934960" cy="664589"/>
      </dsp:txXfrm>
    </dsp:sp>
    <dsp:sp modelId="{3DB7ADFA-DCAB-4034-9F43-B860EBE864E8}">
      <dsp:nvSpPr>
        <dsp:cNvPr id="0" name=""/>
        <dsp:cNvSpPr/>
      </dsp:nvSpPr>
      <dsp:spPr>
        <a:xfrm>
          <a:off x="3963292"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Object-Oriented Programming</a:t>
          </a:r>
        </a:p>
      </dsp:txBody>
      <dsp:txXfrm>
        <a:off x="3981164" y="18244"/>
        <a:ext cx="1184646" cy="574451"/>
      </dsp:txXfrm>
    </dsp:sp>
    <dsp:sp modelId="{278D3975-9588-4A95-85BD-D062BB0AE1A4}">
      <dsp:nvSpPr>
        <dsp:cNvPr id="0" name=""/>
        <dsp:cNvSpPr/>
      </dsp:nvSpPr>
      <dsp:spPr>
        <a:xfrm>
          <a:off x="4085332"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207371"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Interfaces and Classes</a:t>
          </a:r>
        </a:p>
      </dsp:txBody>
      <dsp:txXfrm>
        <a:off x="4225243" y="780988"/>
        <a:ext cx="940568" cy="574451"/>
      </dsp:txXfrm>
    </dsp:sp>
    <dsp:sp modelId="{FF100697-267A-4BC5-8DA9-B1F7321DFE84}">
      <dsp:nvSpPr>
        <dsp:cNvPr id="0" name=""/>
        <dsp:cNvSpPr/>
      </dsp:nvSpPr>
      <dsp:spPr>
        <a:xfrm>
          <a:off x="4085332"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207371"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Inheritance</a:t>
          </a:r>
        </a:p>
      </dsp:txBody>
      <dsp:txXfrm>
        <a:off x="4225243" y="1543732"/>
        <a:ext cx="940568" cy="574451"/>
      </dsp:txXfrm>
    </dsp:sp>
    <dsp:sp modelId="{6B27DFF3-3021-4E99-BF73-829A6255425D}">
      <dsp:nvSpPr>
        <dsp:cNvPr id="0" name=""/>
        <dsp:cNvSpPr/>
      </dsp:nvSpPr>
      <dsp:spPr>
        <a:xfrm>
          <a:off x="4085332"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207371"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Objects with Mutable State</a:t>
          </a:r>
        </a:p>
      </dsp:txBody>
      <dsp:txXfrm>
        <a:off x="4225243" y="2306476"/>
        <a:ext cx="940568" cy="574451"/>
      </dsp:txXfrm>
    </dsp:sp>
    <dsp:sp modelId="{E8A2D34D-9B35-4804-BD08-DC4453907292}">
      <dsp:nvSpPr>
        <dsp:cNvPr id="0" name=""/>
        <dsp:cNvSpPr/>
      </dsp:nvSpPr>
      <dsp:spPr>
        <a:xfrm>
          <a:off x="4085332"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207371"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Efficiency, Part 2</a:t>
          </a:r>
        </a:p>
      </dsp:txBody>
      <dsp:txXfrm>
        <a:off x="4225243" y="3069220"/>
        <a:ext cx="940568" cy="5744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361103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2478216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173882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4254273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1482103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38540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783862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34</a:t>
            </a:fld>
            <a:endParaRPr lang="en-US"/>
          </a:p>
        </p:txBody>
      </p:sp>
    </p:spTree>
    <p:extLst>
      <p:ext uri="{BB962C8B-B14F-4D97-AF65-F5344CB8AC3E}">
        <p14:creationId xmlns:p14="http://schemas.microsoft.com/office/powerpoint/2010/main" val="155492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General Recursion</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sz="1000" dirty="0">
                  <a:hlinkClick r:id="rId5"/>
                </a:rPr>
                <a:t>Creative Commons Attribution-</a:t>
              </a:r>
              <a:r>
                <a:rPr lang="en-US" sz="1000" dirty="0" err="1">
                  <a:hlinkClick r:id="rId5"/>
                </a:rPr>
                <a:t>NonCommercial</a:t>
              </a:r>
              <a:r>
                <a:rPr lang="en-US" sz="1000" dirty="0">
                  <a:hlinkClick r:id="rId5"/>
                </a:rPr>
                <a:t> 3.0 </a:t>
              </a:r>
              <a:r>
                <a:rPr lang="en-US" sz="1000" dirty="0" err="1">
                  <a:hlinkClick r:id="rId5"/>
                </a:rPr>
                <a:t>Unported</a:t>
              </a:r>
              <a:r>
                <a:rPr lang="en-US" sz="1000" dirty="0">
                  <a:hlinkClick r:id="rId5"/>
                </a:rPr>
                <a:t>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merge</a:t>
            </a:r>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RETURNS: the sorted merge of its two arguments</a:t>
            </a:r>
          </a:p>
          <a:p>
            <a:pPr>
              <a:buNone/>
            </a:pPr>
            <a:r>
              <a:rPr lang="en-US" b="1" dirty="0">
                <a:latin typeface="Consolas" pitchFamily="49" charset="0"/>
                <a:cs typeface="Consolas" pitchFamily="49" charset="0"/>
              </a:rPr>
              <a:t>;; strategy: recur on (rest lst1) or (rest lst2)</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
        <p:nvSpPr>
          <p:cNvPr id="6" name="Rectangle 5"/>
          <p:cNvSpPr/>
          <p:nvPr/>
        </p:nvSpPr>
        <p:spPr>
          <a:xfrm>
            <a:off x="4191000" y="5604006"/>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the lists are of length n, this function takes time proportional to </a:t>
            </a:r>
            <a:r>
              <a:rPr lang="en-US" b="1" dirty="0">
                <a:solidFill>
                  <a:schemeClr val="tx1"/>
                </a:solidFill>
              </a:rPr>
              <a:t>n</a:t>
            </a:r>
            <a:r>
              <a:rPr lang="en-US" dirty="0">
                <a:solidFill>
                  <a:schemeClr val="tx1"/>
                </a:solidFill>
              </a:rPr>
              <a:t>.  We say that the time is O(</a:t>
            </a:r>
            <a:r>
              <a:rPr lang="en-US" b="1" dirty="0">
                <a:solidFill>
                  <a:schemeClr val="tx1"/>
                </a:solidFill>
              </a:rPr>
              <a:t>n</a:t>
            </a:r>
            <a:r>
              <a:rPr lang="en-US" dirty="0">
                <a:solidFill>
                  <a:schemeClr val="tx1"/>
                </a:solidFill>
              </a:rPr>
              <a:t>).</a:t>
            </a:r>
          </a:p>
        </p:txBody>
      </p:sp>
    </p:spTree>
    <p:extLst>
      <p:ext uri="{BB962C8B-B14F-4D97-AF65-F5344CB8AC3E}">
        <p14:creationId xmlns:p14="http://schemas.microsoft.com/office/powerpoint/2010/main" val="4230327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6F2E-237B-49E7-91CA-1D14F4E1C5C0}"/>
              </a:ext>
            </a:extLst>
          </p:cNvPr>
          <p:cNvSpPr>
            <a:spLocks noGrp="1"/>
          </p:cNvSpPr>
          <p:nvPr>
            <p:ph type="title"/>
          </p:nvPr>
        </p:nvSpPr>
        <p:spPr/>
        <p:txBody>
          <a:bodyPr>
            <a:normAutofit/>
          </a:bodyPr>
          <a:lstStyle/>
          <a:p>
            <a:r>
              <a:rPr lang="en-US" dirty="0"/>
              <a:t>Why does this function halt?</a:t>
            </a:r>
          </a:p>
        </p:txBody>
      </p:sp>
      <p:sp>
        <p:nvSpPr>
          <p:cNvPr id="3" name="Content Placeholder 2">
            <a:extLst>
              <a:ext uri="{FF2B5EF4-FFF2-40B4-BE49-F238E27FC236}">
                <a16:creationId xmlns:a16="http://schemas.microsoft.com/office/drawing/2014/main" id="{04CB5783-5E5E-470F-A596-D0203991847B}"/>
              </a:ext>
            </a:extLst>
          </p:cNvPr>
          <p:cNvSpPr>
            <a:spLocks noGrp="1"/>
          </p:cNvSpPr>
          <p:nvPr>
            <p:ph idx="1"/>
          </p:nvPr>
        </p:nvSpPr>
        <p:spPr/>
        <p:txBody>
          <a:bodyPr/>
          <a:lstStyle/>
          <a:p>
            <a:r>
              <a:rPr lang="en-US" dirty="0"/>
              <a:t>Our standard argument is:  the input gets smaller at every recursive call, so eventually it can’t get any smaller.</a:t>
            </a:r>
          </a:p>
          <a:p>
            <a:r>
              <a:rPr lang="en-US" dirty="0"/>
              <a:t>But what’s the “input” here?  And what do we mean by “smaller”?</a:t>
            </a:r>
          </a:p>
          <a:p>
            <a:r>
              <a:rPr lang="en-US" dirty="0"/>
              <a:t>“smaller” is easy: we are recurring on the </a:t>
            </a:r>
            <a:r>
              <a:rPr lang="en-US" b="1" dirty="0"/>
              <a:t>rest</a:t>
            </a:r>
            <a:r>
              <a:rPr lang="en-US" dirty="0"/>
              <a:t> of a list, so probably “smaller” should mean “smaller length”</a:t>
            </a:r>
          </a:p>
          <a:p>
            <a:endParaRPr lang="en-US" dirty="0"/>
          </a:p>
        </p:txBody>
      </p:sp>
      <p:sp>
        <p:nvSpPr>
          <p:cNvPr id="4" name="Slide Number Placeholder 3">
            <a:extLst>
              <a:ext uri="{FF2B5EF4-FFF2-40B4-BE49-F238E27FC236}">
                <a16:creationId xmlns:a16="http://schemas.microsoft.com/office/drawing/2014/main" id="{FAF7710D-F259-4656-B682-006095074017}"/>
              </a:ext>
            </a:extLst>
          </p:cNvPr>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108198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065E-6FCD-44E2-9569-C68024CCAC10}"/>
              </a:ext>
            </a:extLst>
          </p:cNvPr>
          <p:cNvSpPr>
            <a:spLocks noGrp="1"/>
          </p:cNvSpPr>
          <p:nvPr>
            <p:ph type="title"/>
          </p:nvPr>
        </p:nvSpPr>
        <p:spPr/>
        <p:txBody>
          <a:bodyPr/>
          <a:lstStyle/>
          <a:p>
            <a:r>
              <a:rPr lang="en-US" dirty="0"/>
              <a:t>Why does this function halt? (2)</a:t>
            </a:r>
          </a:p>
        </p:txBody>
      </p:sp>
      <p:sp>
        <p:nvSpPr>
          <p:cNvPr id="3" name="Content Placeholder 2">
            <a:extLst>
              <a:ext uri="{FF2B5EF4-FFF2-40B4-BE49-F238E27FC236}">
                <a16:creationId xmlns:a16="http://schemas.microsoft.com/office/drawing/2014/main" id="{21002A2C-E749-4948-9359-B1D5D5CF1C09}"/>
              </a:ext>
            </a:extLst>
          </p:cNvPr>
          <p:cNvSpPr>
            <a:spLocks noGrp="1"/>
          </p:cNvSpPr>
          <p:nvPr>
            <p:ph idx="1"/>
          </p:nvPr>
        </p:nvSpPr>
        <p:spPr/>
        <p:txBody>
          <a:bodyPr>
            <a:normAutofit lnSpcReduction="10000"/>
          </a:bodyPr>
          <a:lstStyle/>
          <a:p>
            <a:r>
              <a:rPr lang="en-US" b="1" dirty="0"/>
              <a:t>(length lst2) </a:t>
            </a:r>
            <a:r>
              <a:rPr lang="en-US" dirty="0"/>
              <a:t>doesn’t get smaller at every call</a:t>
            </a:r>
          </a:p>
          <a:p>
            <a:pPr lvl="1"/>
            <a:r>
              <a:rPr lang="en-US" dirty="0"/>
              <a:t>look at the first recursive call).</a:t>
            </a:r>
          </a:p>
          <a:p>
            <a:r>
              <a:rPr lang="en-US" b="1" dirty="0"/>
              <a:t>(length lst1) </a:t>
            </a:r>
            <a:r>
              <a:rPr lang="en-US" dirty="0"/>
              <a:t>doesn’t get smaller at every call</a:t>
            </a:r>
          </a:p>
          <a:p>
            <a:pPr lvl="1"/>
            <a:r>
              <a:rPr lang="en-US" dirty="0"/>
              <a:t>look at the second recursive call</a:t>
            </a:r>
          </a:p>
          <a:p>
            <a:r>
              <a:rPr lang="en-US" dirty="0"/>
              <a:t>But the </a:t>
            </a:r>
            <a:r>
              <a:rPr lang="en-US" i="1" dirty="0"/>
              <a:t>sum</a:t>
            </a:r>
            <a:r>
              <a:rPr lang="en-US" dirty="0"/>
              <a:t> of </a:t>
            </a:r>
            <a:r>
              <a:rPr lang="en-US" b="1" dirty="0"/>
              <a:t>(length lst1) </a:t>
            </a:r>
            <a:r>
              <a:rPr lang="en-US" dirty="0"/>
              <a:t>and </a:t>
            </a:r>
            <a:r>
              <a:rPr lang="en-US" b="1" dirty="0"/>
              <a:t>(length lst2) </a:t>
            </a:r>
            <a:r>
              <a:rPr lang="en-US" dirty="0"/>
              <a:t>does get smaller at every call</a:t>
            </a:r>
          </a:p>
          <a:p>
            <a:pPr lvl="1"/>
            <a:r>
              <a:rPr lang="en-US" dirty="0"/>
              <a:t>at each call, either </a:t>
            </a:r>
            <a:r>
              <a:rPr lang="en-US" b="1" dirty="0"/>
              <a:t>(length lst1) </a:t>
            </a:r>
            <a:r>
              <a:rPr lang="en-US" dirty="0"/>
              <a:t>or </a:t>
            </a:r>
            <a:r>
              <a:rPr lang="en-US" b="1" dirty="0"/>
              <a:t>(length lst2)</a:t>
            </a:r>
            <a:r>
              <a:rPr lang="en-US" dirty="0"/>
              <a:t> decreases by 1, so their sum is guaranteed to decrease by 1!</a:t>
            </a:r>
          </a:p>
          <a:p>
            <a:endParaRPr lang="en-US" dirty="0"/>
          </a:p>
        </p:txBody>
      </p:sp>
      <p:sp>
        <p:nvSpPr>
          <p:cNvPr id="4" name="Slide Number Placeholder 3">
            <a:extLst>
              <a:ext uri="{FF2B5EF4-FFF2-40B4-BE49-F238E27FC236}">
                <a16:creationId xmlns:a16="http://schemas.microsoft.com/office/drawing/2014/main" id="{B69942C2-5E7A-4702-8206-40E499AC7EE3}"/>
              </a:ext>
            </a:extLst>
          </p:cNvPr>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347306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23E9-EA23-4CEC-88C3-CBB0190FD973}"/>
              </a:ext>
            </a:extLst>
          </p:cNvPr>
          <p:cNvSpPr>
            <a:spLocks noGrp="1"/>
          </p:cNvSpPr>
          <p:nvPr>
            <p:ph type="title"/>
          </p:nvPr>
        </p:nvSpPr>
        <p:spPr/>
        <p:txBody>
          <a:bodyPr/>
          <a:lstStyle/>
          <a:p>
            <a:r>
              <a:rPr lang="en-US" dirty="0"/>
              <a:t>Halting Measure (1)</a:t>
            </a:r>
          </a:p>
        </p:txBody>
      </p:sp>
      <p:sp>
        <p:nvSpPr>
          <p:cNvPr id="3" name="Content Placeholder 2">
            <a:extLst>
              <a:ext uri="{FF2B5EF4-FFF2-40B4-BE49-F238E27FC236}">
                <a16:creationId xmlns:a16="http://schemas.microsoft.com/office/drawing/2014/main" id="{56A4A4B3-3A25-44D1-990F-CDEB0C40C55B}"/>
              </a:ext>
            </a:extLst>
          </p:cNvPr>
          <p:cNvSpPr>
            <a:spLocks noGrp="1"/>
          </p:cNvSpPr>
          <p:nvPr>
            <p:ph idx="1"/>
          </p:nvPr>
        </p:nvSpPr>
        <p:spPr/>
        <p:txBody>
          <a:bodyPr>
            <a:normAutofit fontScale="85000" lnSpcReduction="10000"/>
          </a:bodyPr>
          <a:lstStyle/>
          <a:p>
            <a:r>
              <a:rPr lang="en-US" dirty="0"/>
              <a:t>Remember, part of design is getting knowledge out of our heads and on to a piece of paper.  How do we document our knowledge about why our function halts?</a:t>
            </a:r>
          </a:p>
          <a:p>
            <a:r>
              <a:rPr lang="en-US" dirty="0"/>
              <a:t>We document this knowledge as a </a:t>
            </a:r>
            <a:r>
              <a:rPr lang="en-US" i="1" dirty="0">
                <a:solidFill>
                  <a:srgbClr val="FF0000"/>
                </a:solidFill>
              </a:rPr>
              <a:t>halting measure.</a:t>
            </a:r>
          </a:p>
          <a:p>
            <a:r>
              <a:rPr lang="en-US" dirty="0"/>
              <a:t>A halting measure is an integer-valued quantity that can't be less than zero, and which </a:t>
            </a:r>
            <a:r>
              <a:rPr lang="en-US" dirty="0">
                <a:solidFill>
                  <a:srgbClr val="FF0000"/>
                </a:solidFill>
              </a:rPr>
              <a:t>decreases</a:t>
            </a:r>
            <a:r>
              <a:rPr lang="en-US" dirty="0"/>
              <a:t> at each recursive call in your function.</a:t>
            </a:r>
            <a:endParaRPr lang="en-US" i="1" dirty="0">
              <a:solidFill>
                <a:srgbClr val="FF0000"/>
              </a:solidFill>
            </a:endParaRPr>
          </a:p>
          <a:p>
            <a:r>
              <a:rPr lang="en-US" dirty="0"/>
              <a:t>The halting measure is a way of explaining how each of the subproblems are easier than the original.</a:t>
            </a:r>
          </a:p>
        </p:txBody>
      </p:sp>
      <p:sp>
        <p:nvSpPr>
          <p:cNvPr id="4" name="Slide Number Placeholder 3">
            <a:extLst>
              <a:ext uri="{FF2B5EF4-FFF2-40B4-BE49-F238E27FC236}">
                <a16:creationId xmlns:a16="http://schemas.microsoft.com/office/drawing/2014/main" id="{D383A75C-30AC-4820-A818-114E287732A3}"/>
              </a:ext>
            </a:extLst>
          </p:cNvPr>
          <p:cNvSpPr>
            <a:spLocks noGrp="1"/>
          </p:cNvSpPr>
          <p:nvPr>
            <p:ph type="sldNum" sz="quarter" idx="12"/>
          </p:nvPr>
        </p:nvSpPr>
        <p:spPr/>
        <p:txBody>
          <a:bodyPr/>
          <a:lstStyle/>
          <a:p>
            <a:fld id="{2AF3B5EA-18B6-4040-9F78-6052AF49C681}" type="slidenum">
              <a:rPr lang="en-US" smtClean="0"/>
              <a:t>13</a:t>
            </a:fld>
            <a:endParaRPr lang="en-US"/>
          </a:p>
        </p:txBody>
      </p:sp>
    </p:spTree>
    <p:extLst>
      <p:ext uri="{BB962C8B-B14F-4D97-AF65-F5344CB8AC3E}">
        <p14:creationId xmlns:p14="http://schemas.microsoft.com/office/powerpoint/2010/main" val="150970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(2)</a:t>
            </a:r>
          </a:p>
        </p:txBody>
      </p:sp>
      <p:sp>
        <p:nvSpPr>
          <p:cNvPr id="3" name="Content Placeholder 2"/>
          <p:cNvSpPr>
            <a:spLocks noGrp="1"/>
          </p:cNvSpPr>
          <p:nvPr>
            <p:ph idx="1"/>
          </p:nvPr>
        </p:nvSpPr>
        <p:spPr/>
        <p:txBody>
          <a:bodyPr>
            <a:normAutofit/>
          </a:bodyPr>
          <a:lstStyle/>
          <a:p>
            <a:r>
              <a:rPr lang="en-US" dirty="0"/>
              <a:t>Since the measure is integer-valued, and it decreases at every recursive call, your function can't make more recursive calls than what the halting measure says.</a:t>
            </a:r>
          </a:p>
          <a:p>
            <a:r>
              <a:rPr lang="en-US" dirty="0"/>
              <a:t>In particular, it must halt!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322234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halting measures</a:t>
            </a:r>
          </a:p>
        </p:txBody>
      </p:sp>
      <p:sp>
        <p:nvSpPr>
          <p:cNvPr id="3" name="Content Placeholder 2"/>
          <p:cNvSpPr>
            <a:spLocks noGrp="1"/>
          </p:cNvSpPr>
          <p:nvPr>
            <p:ph idx="1"/>
          </p:nvPr>
        </p:nvSpPr>
        <p:spPr/>
        <p:txBody>
          <a:bodyPr/>
          <a:lstStyle/>
          <a:p>
            <a:r>
              <a:rPr lang="en-US" dirty="0"/>
              <a:t>the value of a </a:t>
            </a:r>
            <a:r>
              <a:rPr lang="en-US" dirty="0" err="1"/>
              <a:t>NonNegInt</a:t>
            </a:r>
            <a:r>
              <a:rPr lang="en-US" dirty="0"/>
              <a:t> argument</a:t>
            </a:r>
          </a:p>
          <a:p>
            <a:r>
              <a:rPr lang="en-US" dirty="0"/>
              <a:t>the size of an s-expression</a:t>
            </a:r>
          </a:p>
          <a:p>
            <a:r>
              <a:rPr lang="en-US" dirty="0"/>
              <a:t>the length of a list</a:t>
            </a:r>
          </a:p>
          <a:p>
            <a:r>
              <a:rPr lang="en-US" dirty="0"/>
              <a:t>the number of elements of some set</a:t>
            </a:r>
          </a:p>
          <a:p>
            <a:r>
              <a:rPr lang="en-US" dirty="0"/>
              <a:t>a non-negative integer quantity that depends on one of the quantities above</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1985636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for </a:t>
            </a:r>
            <a:r>
              <a:rPr lang="en-US" b="1" dirty="0"/>
              <a:t>merge</a:t>
            </a:r>
            <a:r>
              <a:rPr lang="en-US" dirty="0"/>
              <a:t>, we write:</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9"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merges its two arguments</a:t>
            </a:r>
          </a:p>
          <a:p>
            <a:pPr>
              <a:buNone/>
            </a:pPr>
            <a:r>
              <a:rPr lang="en-US" b="1" dirty="0">
                <a:latin typeface="Consolas" pitchFamily="49" charset="0"/>
                <a:cs typeface="Consolas" pitchFamily="49" charset="0"/>
              </a:rPr>
              <a:t>;; strategy: recur on (rest lst1) or (rest lst2)</a:t>
            </a:r>
          </a:p>
          <a:p>
            <a:r>
              <a:rPr lang="en-US" b="1" dirty="0">
                <a:solidFill>
                  <a:schemeClr val="accent6"/>
                </a:solidFill>
                <a:latin typeface="Consolas" pitchFamily="49" charset="0"/>
                <a:cs typeface="Consolas" pitchFamily="49" charset="0"/>
              </a:rPr>
              <a:t>;; HALTING MEASURE: </a:t>
            </a:r>
            <a:r>
              <a:rPr lang="en-US" sz="3100" dirty="0">
                <a:solidFill>
                  <a:schemeClr val="accent6"/>
                </a:solidFill>
              </a:rPr>
              <a:t>(length lst1) + (length lst2)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Tree>
    <p:extLst>
      <p:ext uri="{BB962C8B-B14F-4D97-AF65-F5344CB8AC3E}">
        <p14:creationId xmlns:p14="http://schemas.microsoft.com/office/powerpoint/2010/main" val="104549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the halting measure for </a:t>
            </a:r>
            <a:r>
              <a:rPr lang="en-US" b="1" dirty="0"/>
              <a:t>merge</a:t>
            </a:r>
          </a:p>
        </p:txBody>
      </p:sp>
      <p:sp>
        <p:nvSpPr>
          <p:cNvPr id="3" name="Content Placeholder 2"/>
          <p:cNvSpPr>
            <a:spLocks noGrp="1"/>
          </p:cNvSpPr>
          <p:nvPr>
            <p:ph idx="1"/>
          </p:nvPr>
        </p:nvSpPr>
        <p:spPr/>
        <p:txBody>
          <a:bodyPr>
            <a:normAutofit fontScale="92500" lnSpcReduction="10000"/>
          </a:bodyPr>
          <a:lstStyle/>
          <a:p>
            <a:r>
              <a:rPr lang="en-US" dirty="0"/>
              <a:t>Proposed halting measure: </a:t>
            </a:r>
          </a:p>
          <a:p>
            <a:pPr lvl="1"/>
            <a:r>
              <a:rPr lang="en-US" b="1" dirty="0">
                <a:latin typeface="Consolas" panose="020B0609020204030204" pitchFamily="49" charset="0"/>
                <a:cs typeface="Consolas" panose="020B0609020204030204" pitchFamily="49" charset="0"/>
              </a:rPr>
              <a:t>(length lst1) + (length lst2)</a:t>
            </a:r>
          </a:p>
          <a:p>
            <a:r>
              <a:rPr lang="en-US" dirty="0"/>
              <a:t>Justification:</a:t>
            </a:r>
          </a:p>
          <a:p>
            <a:pPr lvl="1"/>
            <a:r>
              <a:rPr lang="en-US" b="1" dirty="0">
                <a:solidFill>
                  <a:srgbClr val="FF0000"/>
                </a:solidFill>
                <a:latin typeface="Consolas" panose="020B0609020204030204" pitchFamily="49" charset="0"/>
                <a:cs typeface="Consolas" panose="020B0609020204030204" pitchFamily="49" charset="0"/>
              </a:rPr>
              <a:t>(length lst1) </a:t>
            </a:r>
            <a:r>
              <a:rPr lang="en-US" dirty="0">
                <a:solidFill>
                  <a:srgbClr val="FF0000"/>
                </a:solidFill>
              </a:rPr>
              <a:t>and </a:t>
            </a:r>
            <a:r>
              <a:rPr lang="en-US" b="1" dirty="0">
                <a:solidFill>
                  <a:srgbClr val="FF0000"/>
                </a:solidFill>
                <a:latin typeface="Consolas" panose="020B0609020204030204" pitchFamily="49" charset="0"/>
                <a:cs typeface="Consolas" panose="020B0609020204030204" pitchFamily="49" charset="0"/>
              </a:rPr>
              <a:t>(length lst2) </a:t>
            </a:r>
            <a:r>
              <a:rPr lang="en-US" dirty="0">
                <a:solidFill>
                  <a:srgbClr val="FF0000"/>
                </a:solidFill>
              </a:rPr>
              <a:t>are both always non-negative, so their sum is non-negative.</a:t>
            </a:r>
          </a:p>
          <a:p>
            <a:pPr lvl="1"/>
            <a:r>
              <a:rPr lang="en-US" dirty="0">
                <a:solidFill>
                  <a:srgbClr val="FF0000"/>
                </a:solidFill>
              </a:rPr>
              <a:t>At each recursive call, either </a:t>
            </a:r>
            <a:r>
              <a:rPr lang="en-US" b="1" dirty="0">
                <a:solidFill>
                  <a:srgbClr val="FF0000"/>
                </a:solidFill>
                <a:latin typeface="Consolas" panose="020B0609020204030204" pitchFamily="49" charset="0"/>
                <a:cs typeface="Consolas" panose="020B0609020204030204" pitchFamily="49" charset="0"/>
              </a:rPr>
              <a:t>lst1</a:t>
            </a:r>
            <a:r>
              <a:rPr lang="en-US" dirty="0">
                <a:solidFill>
                  <a:srgbClr val="FF0000"/>
                </a:solidFill>
              </a:rPr>
              <a:t> or </a:t>
            </a:r>
            <a:r>
              <a:rPr lang="en-US" b="1" dirty="0">
                <a:solidFill>
                  <a:srgbClr val="FF0000"/>
                </a:solidFill>
                <a:latin typeface="Consolas" panose="020B0609020204030204" pitchFamily="49" charset="0"/>
                <a:cs typeface="Consolas" panose="020B0609020204030204" pitchFamily="49" charset="0"/>
              </a:rPr>
              <a:t>lst2</a:t>
            </a:r>
            <a:r>
              <a:rPr lang="en-US" dirty="0">
                <a:solidFill>
                  <a:srgbClr val="FF0000"/>
                </a:solidFill>
              </a:rPr>
              <a:t> becomes shorter, so either way the sum of their lengths is shorter.</a:t>
            </a:r>
          </a:p>
          <a:p>
            <a:r>
              <a:rPr lang="en-US" dirty="0"/>
              <a:t>So </a:t>
            </a:r>
            <a:r>
              <a:rPr lang="en-US" b="1" dirty="0">
                <a:latin typeface="Consolas" panose="020B0609020204030204" pitchFamily="49" charset="0"/>
                <a:cs typeface="Consolas" panose="020B0609020204030204" pitchFamily="49" charset="0"/>
              </a:rPr>
              <a:t>(length lst1) + (length lst2) </a:t>
            </a:r>
            <a:r>
              <a:rPr lang="en-US" dirty="0"/>
              <a:t>is a halting measure for </a:t>
            </a:r>
            <a:r>
              <a:rPr lang="en-US" b="1" dirty="0"/>
              <a:t>merge</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Tree>
    <p:extLst>
      <p:ext uri="{BB962C8B-B14F-4D97-AF65-F5344CB8AC3E}">
        <p14:creationId xmlns:p14="http://schemas.microsoft.com/office/powerpoint/2010/main" val="251867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t>merge-sort</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merge-sort : </a:t>
            </a:r>
            <a:r>
              <a:rPr lang="en-US" sz="2000" b="1" dirty="0" err="1">
                <a:latin typeface="Consolas" pitchFamily="49" charset="0"/>
                <a:cs typeface="Consolas" pitchFamily="49" charset="0"/>
              </a:rPr>
              <a:t>RealList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SortedList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(merge-sort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[(empty?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a:t>
            </a:r>
          </a:p>
          <a:p>
            <a:pPr>
              <a:buNone/>
            </a:pPr>
            <a:r>
              <a:rPr lang="en-US" sz="2000" b="1" dirty="0">
                <a:latin typeface="Consolas" pitchFamily="49" charset="0"/>
                <a:cs typeface="Consolas" pitchFamily="49" charset="0"/>
              </a:rPr>
              <a:t>      (local</a:t>
            </a:r>
          </a:p>
          <a:p>
            <a:pPr>
              <a:buNone/>
            </a:pPr>
            <a:r>
              <a:rPr lang="en-US" sz="2000" b="1" dirty="0">
                <a:latin typeface="Consolas" pitchFamily="49" charset="0"/>
                <a:cs typeface="Consolas" pitchFamily="49" charset="0"/>
              </a:rPr>
              <a:t>       ((define evens (even-elements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(define odds  (odd-elements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(merge </a:t>
            </a:r>
          </a:p>
          <a:p>
            <a:pPr>
              <a:buNone/>
            </a:pPr>
            <a:r>
              <a:rPr lang="en-US" sz="2000" b="1" dirty="0">
                <a:latin typeface="Consolas" pitchFamily="49" charset="0"/>
                <a:cs typeface="Consolas" pitchFamily="49" charset="0"/>
              </a:rPr>
              <a:t>        (merge-sort evens)</a:t>
            </a:r>
          </a:p>
          <a:p>
            <a:pPr>
              <a:buNone/>
            </a:pPr>
            <a:r>
              <a:rPr lang="en-US" sz="2000" b="1" dirty="0">
                <a:latin typeface="Consolas" pitchFamily="49" charset="0"/>
                <a:cs typeface="Consolas" pitchFamily="49" charset="0"/>
              </a:rPr>
              <a:t>        (merge-sort odds)))]))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Rectangle 5"/>
          <p:cNvSpPr/>
          <p:nvPr/>
        </p:nvSpPr>
        <p:spPr>
          <a:xfrm>
            <a:off x="6477000" y="1981200"/>
            <a:ext cx="2743200" cy="3810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p>
          <a:p>
            <a:endParaRPr lang="en-US" sz="1600" dirty="0"/>
          </a:p>
          <a:p>
            <a:r>
              <a:rPr lang="en-US" sz="1600" dirty="0"/>
              <a:t>Depending 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a:t>.</a:t>
            </a:r>
          </a:p>
          <a:p>
            <a:endParaRPr lang="en-US" sz="1600" dirty="0"/>
          </a:p>
        </p:txBody>
      </p:sp>
      <p:sp>
        <p:nvSpPr>
          <p:cNvPr id="7" name="Rectangle 6"/>
          <p:cNvSpPr/>
          <p:nvPr/>
        </p:nvSpPr>
        <p:spPr>
          <a:xfrm>
            <a:off x="6477000" y="5943600"/>
            <a:ext cx="26670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sorted results</a:t>
            </a:r>
            <a:r>
              <a:rPr lang="en-US" sz="2000" dirty="0"/>
              <a:t>.</a:t>
            </a:r>
          </a:p>
        </p:txBody>
      </p:sp>
    </p:spTree>
    <p:extLst>
      <p:ext uri="{BB962C8B-B14F-4D97-AF65-F5344CB8AC3E}">
        <p14:creationId xmlns:p14="http://schemas.microsoft.com/office/powerpoint/2010/main" val="222150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a:t>
            </a:r>
            <a:r>
              <a:rPr lang="en-US" i="1" dirty="0"/>
              <a:t>really</a:t>
            </a:r>
            <a:r>
              <a:rPr lang="en-US" dirty="0"/>
              <a:t> different</a:t>
            </a:r>
          </a:p>
        </p:txBody>
      </p:sp>
      <p:sp>
        <p:nvSpPr>
          <p:cNvPr id="3" name="Content Placeholder 2"/>
          <p:cNvSpPr>
            <a:spLocks noGrp="1"/>
          </p:cNvSpPr>
          <p:nvPr>
            <p:ph idx="1"/>
          </p:nvPr>
        </p:nvSpPr>
        <p:spPr/>
        <p:txBody>
          <a:bodyPr>
            <a:normAutofit fontScale="92500" lnSpcReduction="20000"/>
          </a:bodyPr>
          <a:lstStyle/>
          <a:p>
            <a:r>
              <a:rPr lang="en-US" dirty="0"/>
              <a:t>Merge-sort just did something very different from anything we’ve seen before: it recurred on two things, neither of which is </a:t>
            </a:r>
            <a:r>
              <a:rPr lang="en-US" b="1" dirty="0"/>
              <a:t>(rest </a:t>
            </a:r>
            <a:r>
              <a:rPr lang="en-US" b="1" dirty="0" err="1"/>
              <a:t>lst</a:t>
            </a:r>
            <a:r>
              <a:rPr lang="en-US" b="1" dirty="0"/>
              <a:t>)</a:t>
            </a:r>
            <a:r>
              <a:rPr lang="en-US" dirty="0"/>
              <a:t> .</a:t>
            </a:r>
          </a:p>
          <a:p>
            <a:r>
              <a:rPr lang="en-US" dirty="0"/>
              <a:t>We recurred on </a:t>
            </a:r>
          </a:p>
          <a:p>
            <a:pPr lvl="1"/>
            <a:r>
              <a:rPr lang="en-US" b="1" dirty="0">
                <a:latin typeface="Consolas" pitchFamily="49" charset="0"/>
                <a:cs typeface="Consolas" pitchFamily="49" charset="0"/>
              </a:rPr>
              <a:t>(even-elements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lvl="1"/>
            <a:r>
              <a:rPr lang="en-US" b="1" dirty="0">
                <a:latin typeface="Consolas" pitchFamily="49" charset="0"/>
                <a:cs typeface="Consolas" pitchFamily="49" charset="0"/>
              </a:rPr>
              <a:t>(odd-elements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r>
              <a:rPr lang="en-US" dirty="0"/>
              <a:t>Neither of these is a </a:t>
            </a:r>
            <a:r>
              <a:rPr lang="en-US" dirty="0" err="1"/>
              <a:t>sublist</a:t>
            </a:r>
            <a:r>
              <a:rPr lang="en-US" dirty="0"/>
              <a:t> of </a:t>
            </a:r>
            <a:r>
              <a:rPr lang="en-US" dirty="0" err="1"/>
              <a:t>lst</a:t>
            </a:r>
            <a:r>
              <a:rPr lang="en-US" b="1" dirty="0"/>
              <a:t> .</a:t>
            </a:r>
          </a:p>
          <a:p>
            <a:r>
              <a:rPr lang="en-US" dirty="0"/>
              <a:t>But each of these is guaranteed to be shorter than </a:t>
            </a:r>
            <a:r>
              <a:rPr lang="en-US" dirty="0" err="1"/>
              <a:t>lst</a:t>
            </a:r>
            <a:r>
              <a:rPr lang="en-US" dirty="0"/>
              <a:t>.</a:t>
            </a:r>
          </a:p>
          <a:p>
            <a:pPr lvl="1"/>
            <a:r>
              <a:rPr lang="en-US" dirty="0"/>
              <a:t>Really?? Let's check it...</a:t>
            </a:r>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75417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0F36-B15F-42DA-AF42-2E876C511546}"/>
              </a:ext>
            </a:extLst>
          </p:cNvPr>
          <p:cNvSpPr>
            <a:spLocks noGrp="1"/>
          </p:cNvSpPr>
          <p:nvPr>
            <p:ph type="title"/>
          </p:nvPr>
        </p:nvSpPr>
        <p:spPr/>
        <p:txBody>
          <a:bodyPr/>
          <a:lstStyle/>
          <a:p>
            <a:r>
              <a:rPr lang="en-US" dirty="0"/>
              <a:t>Module Introduction (1)</a:t>
            </a:r>
          </a:p>
        </p:txBody>
      </p:sp>
      <p:sp>
        <p:nvSpPr>
          <p:cNvPr id="3" name="Content Placeholder 2">
            <a:extLst>
              <a:ext uri="{FF2B5EF4-FFF2-40B4-BE49-F238E27FC236}">
                <a16:creationId xmlns:a16="http://schemas.microsoft.com/office/drawing/2014/main" id="{DB4F97F8-D177-412E-A36F-E1208502CEDF}"/>
              </a:ext>
            </a:extLst>
          </p:cNvPr>
          <p:cNvSpPr>
            <a:spLocks noGrp="1"/>
          </p:cNvSpPr>
          <p:nvPr>
            <p:ph idx="1"/>
          </p:nvPr>
        </p:nvSpPr>
        <p:spPr/>
        <p:txBody>
          <a:bodyPr>
            <a:normAutofit lnSpcReduction="10000"/>
          </a:bodyPr>
          <a:lstStyle/>
          <a:p>
            <a:r>
              <a:rPr lang="en-US" dirty="0"/>
              <a:t>This module covers two topics</a:t>
            </a:r>
          </a:p>
          <a:p>
            <a:r>
              <a:rPr lang="en-US" dirty="0"/>
              <a:t>First, we talk about </a:t>
            </a:r>
            <a:r>
              <a:rPr lang="en-US" i="1" dirty="0">
                <a:solidFill>
                  <a:srgbClr val="FF0000"/>
                </a:solidFill>
              </a:rPr>
              <a:t>general recursion</a:t>
            </a:r>
            <a:r>
              <a:rPr lang="en-US" dirty="0"/>
              <a:t>, in which our functions recur not on a sub-piece of the input data, but on a sub-problem of the original problem.</a:t>
            </a:r>
          </a:p>
          <a:p>
            <a:pPr lvl="1"/>
            <a:r>
              <a:rPr lang="en-US" dirty="0"/>
              <a:t>We talk about how to determine whether a sub-problem is simpler than the original, and how to document that fact in our design.</a:t>
            </a:r>
          </a:p>
          <a:p>
            <a:pPr lvl="1"/>
            <a:r>
              <a:rPr lang="en-US" dirty="0"/>
              <a:t>General Recursion and Invariants make a powerful combination</a:t>
            </a:r>
          </a:p>
        </p:txBody>
      </p:sp>
      <p:sp>
        <p:nvSpPr>
          <p:cNvPr id="4" name="Slide Number Placeholder 3">
            <a:extLst>
              <a:ext uri="{FF2B5EF4-FFF2-40B4-BE49-F238E27FC236}">
                <a16:creationId xmlns:a16="http://schemas.microsoft.com/office/drawing/2014/main" id="{AB6D8C22-C9DC-4BED-AAE8-37DA97614BA2}"/>
              </a:ext>
            </a:extLst>
          </p:cNvPr>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169051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E5A8-F36D-4FDE-BEC5-2807B144C160}"/>
              </a:ext>
            </a:extLst>
          </p:cNvPr>
          <p:cNvSpPr>
            <a:spLocks noGrp="1"/>
          </p:cNvSpPr>
          <p:nvPr>
            <p:ph type="title"/>
          </p:nvPr>
        </p:nvSpPr>
        <p:spPr/>
        <p:txBody>
          <a:bodyPr>
            <a:normAutofit fontScale="90000"/>
          </a:bodyPr>
          <a:lstStyle/>
          <a:p>
            <a:r>
              <a:rPr lang="en-US" dirty="0"/>
              <a:t>Is </a:t>
            </a:r>
            <a:r>
              <a:rPr lang="en-US" b="1" dirty="0"/>
              <a:t>(even-elements </a:t>
            </a:r>
            <a:r>
              <a:rPr lang="en-US" b="1" dirty="0" err="1"/>
              <a:t>lst</a:t>
            </a:r>
            <a:r>
              <a:rPr lang="en-US" b="1" dirty="0"/>
              <a:t>) </a:t>
            </a:r>
            <a:r>
              <a:rPr lang="en-US" dirty="0"/>
              <a:t>really always shorter than </a:t>
            </a:r>
            <a:r>
              <a:rPr lang="en-US" dirty="0" err="1"/>
              <a:t>lst</a:t>
            </a:r>
            <a:r>
              <a:rPr lang="en-US" dirty="0"/>
              <a:t> ?</a:t>
            </a:r>
          </a:p>
        </p:txBody>
      </p:sp>
      <p:sp>
        <p:nvSpPr>
          <p:cNvPr id="3" name="Content Placeholder 2">
            <a:extLst>
              <a:ext uri="{FF2B5EF4-FFF2-40B4-BE49-F238E27FC236}">
                <a16:creationId xmlns:a16="http://schemas.microsoft.com/office/drawing/2014/main" id="{C9BCFCE6-AC5D-4703-891E-FCC0F68ED339}"/>
              </a:ext>
            </a:extLst>
          </p:cNvPr>
          <p:cNvSpPr>
            <a:spLocks noGrp="1"/>
          </p:cNvSpPr>
          <p:nvPr>
            <p:ph idx="1"/>
          </p:nvPr>
        </p:nvSpPr>
        <p:spPr/>
        <p:txBody>
          <a:bodyPr/>
          <a:lstStyle/>
          <a:p>
            <a:r>
              <a:rPr lang="en-US" dirty="0"/>
              <a:t>Hmm, we’d better look at even-elements and odd-elements a little more closely.</a:t>
            </a:r>
          </a:p>
          <a:p>
            <a:r>
              <a:rPr lang="en-US" dirty="0"/>
              <a:t>We didn’t write formal purpose statement for these functions, but we can look at some plausible examples:</a:t>
            </a:r>
          </a:p>
        </p:txBody>
      </p:sp>
      <p:sp>
        <p:nvSpPr>
          <p:cNvPr id="4" name="Slide Number Placeholder 3">
            <a:extLst>
              <a:ext uri="{FF2B5EF4-FFF2-40B4-BE49-F238E27FC236}">
                <a16:creationId xmlns:a16="http://schemas.microsoft.com/office/drawing/2014/main" id="{E78B2877-980F-425A-891E-380765A2A423}"/>
              </a:ext>
            </a:extLst>
          </p:cNvPr>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746145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C39FAE-DE6C-47D4-8D48-F355F2A1EE94}"/>
              </a:ext>
            </a:extLst>
          </p:cNvPr>
          <p:cNvSpPr>
            <a:spLocks noGrp="1"/>
          </p:cNvSpPr>
          <p:nvPr>
            <p:ph type="title"/>
          </p:nvPr>
        </p:nvSpPr>
        <p:spPr/>
        <p:txBody>
          <a:bodyPr>
            <a:normAutofit fontScale="90000"/>
          </a:bodyPr>
          <a:lstStyle/>
          <a:p>
            <a:r>
              <a:rPr lang="en-US" dirty="0"/>
              <a:t>Examples for even-elements and odd-elements</a:t>
            </a:r>
          </a:p>
        </p:txBody>
      </p:sp>
      <p:sp>
        <p:nvSpPr>
          <p:cNvPr id="6" name="Content Placeholder 5">
            <a:extLst>
              <a:ext uri="{FF2B5EF4-FFF2-40B4-BE49-F238E27FC236}">
                <a16:creationId xmlns:a16="http://schemas.microsoft.com/office/drawing/2014/main" id="{947A932C-F579-4ED0-9E42-0F1A7C517FDD}"/>
              </a:ext>
            </a:extLst>
          </p:cNvPr>
          <p:cNvSpPr>
            <a:spLocks noGrp="1"/>
          </p:cNvSpPr>
          <p:nvPr>
            <p:ph idx="1"/>
          </p:nvPr>
        </p:nvSpPr>
        <p:spPr/>
        <p:txBody>
          <a:bodyPr/>
          <a:lstStyle/>
          <a:p>
            <a:r>
              <a:rPr lang="en-US" dirty="0"/>
              <a:t>(even-elements (list 10 20 30 40)) </a:t>
            </a:r>
          </a:p>
          <a:p>
            <a:r>
              <a:rPr lang="en-US" dirty="0"/>
              <a:t>  = (list 20 40)</a:t>
            </a:r>
          </a:p>
          <a:p>
            <a:endParaRPr lang="en-US" dirty="0"/>
          </a:p>
          <a:p>
            <a:endParaRPr lang="en-US" dirty="0"/>
          </a:p>
          <a:p>
            <a:r>
              <a:rPr lang="en-US" dirty="0"/>
              <a:t>(even-elements empty) = empty</a:t>
            </a:r>
          </a:p>
        </p:txBody>
      </p:sp>
      <p:sp>
        <p:nvSpPr>
          <p:cNvPr id="4" name="Slide Number Placeholder 3">
            <a:extLst>
              <a:ext uri="{FF2B5EF4-FFF2-40B4-BE49-F238E27FC236}">
                <a16:creationId xmlns:a16="http://schemas.microsoft.com/office/drawing/2014/main" id="{3306CC15-814B-4655-A9F9-C496340CF427}"/>
              </a:ext>
            </a:extLst>
          </p:cNvPr>
          <p:cNvSpPr>
            <a:spLocks noGrp="1"/>
          </p:cNvSpPr>
          <p:nvPr>
            <p:ph type="sldNum" sz="quarter" idx="12"/>
          </p:nvPr>
        </p:nvSpPr>
        <p:spPr/>
        <p:txBody>
          <a:bodyPr/>
          <a:lstStyle/>
          <a:p>
            <a:fld id="{2AF3B5EA-18B6-4040-9F78-6052AF49C681}" type="slidenum">
              <a:rPr lang="en-US" smtClean="0"/>
              <a:t>21</a:t>
            </a:fld>
            <a:endParaRPr lang="en-US"/>
          </a:p>
        </p:txBody>
      </p:sp>
      <p:sp>
        <p:nvSpPr>
          <p:cNvPr id="7" name="TextBox 6">
            <a:extLst>
              <a:ext uri="{FF2B5EF4-FFF2-40B4-BE49-F238E27FC236}">
                <a16:creationId xmlns:a16="http://schemas.microsoft.com/office/drawing/2014/main" id="{90322E09-74C9-46C7-B764-094C40FA9408}"/>
              </a:ext>
            </a:extLst>
          </p:cNvPr>
          <p:cNvSpPr txBox="1"/>
          <p:nvPr/>
        </p:nvSpPr>
        <p:spPr>
          <a:xfrm>
            <a:off x="1905000" y="2857500"/>
            <a:ext cx="67818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We didn’t specify whether the elements of the list should be counted from 0 or 1.  Let’s choose to count from 1.</a:t>
            </a:r>
          </a:p>
        </p:txBody>
      </p:sp>
      <p:sp>
        <p:nvSpPr>
          <p:cNvPr id="8" name="TextBox 7">
            <a:extLst>
              <a:ext uri="{FF2B5EF4-FFF2-40B4-BE49-F238E27FC236}">
                <a16:creationId xmlns:a16="http://schemas.microsoft.com/office/drawing/2014/main" id="{450CAB76-02FD-425A-8133-8F479BE5A587}"/>
              </a:ext>
            </a:extLst>
          </p:cNvPr>
          <p:cNvSpPr txBox="1"/>
          <p:nvPr/>
        </p:nvSpPr>
        <p:spPr>
          <a:xfrm>
            <a:off x="3581400" y="4572000"/>
            <a:ext cx="4953000" cy="17367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No doubt about this one!   But wait:  this already falsifies our hypothesis that </a:t>
            </a:r>
            <a:r>
              <a:rPr lang="en-US" sz="2400" b="1" dirty="0"/>
              <a:t>(even-elements </a:t>
            </a:r>
            <a:r>
              <a:rPr lang="en-US" sz="2400" b="1" dirty="0" err="1"/>
              <a:t>lst</a:t>
            </a:r>
            <a:r>
              <a:rPr lang="en-US" sz="2400" b="1" dirty="0"/>
              <a:t>) </a:t>
            </a:r>
            <a:r>
              <a:rPr lang="en-US" sz="2400" dirty="0"/>
              <a:t>is always shorter than </a:t>
            </a:r>
            <a:r>
              <a:rPr lang="en-US" sz="2400" dirty="0" err="1"/>
              <a:t>lst</a:t>
            </a:r>
            <a:endParaRPr lang="en-US" sz="2400" b="1" dirty="0"/>
          </a:p>
        </p:txBody>
      </p:sp>
    </p:spTree>
    <p:extLst>
      <p:ext uri="{BB962C8B-B14F-4D97-AF65-F5344CB8AC3E}">
        <p14:creationId xmlns:p14="http://schemas.microsoft.com/office/powerpoint/2010/main" val="1900888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3156-3487-4C9A-B3C1-A79219CB012C}"/>
              </a:ext>
            </a:extLst>
          </p:cNvPr>
          <p:cNvSpPr>
            <a:spLocks noGrp="1"/>
          </p:cNvSpPr>
          <p:nvPr>
            <p:ph type="title"/>
          </p:nvPr>
        </p:nvSpPr>
        <p:spPr/>
        <p:txBody>
          <a:bodyPr>
            <a:normAutofit fontScale="90000"/>
          </a:bodyPr>
          <a:lstStyle/>
          <a:p>
            <a:r>
              <a:rPr lang="en-US" dirty="0"/>
              <a:t>When is </a:t>
            </a:r>
            <a:r>
              <a:rPr lang="en-US" b="1" dirty="0"/>
              <a:t>(even-elements </a:t>
            </a:r>
            <a:r>
              <a:rPr lang="en-US" b="1" dirty="0" err="1"/>
              <a:t>lst</a:t>
            </a:r>
            <a:r>
              <a:rPr lang="en-US" b="1" dirty="0"/>
              <a:t>) </a:t>
            </a:r>
            <a:r>
              <a:rPr lang="en-US" dirty="0"/>
              <a:t>shorter than </a:t>
            </a:r>
            <a:r>
              <a:rPr lang="en-US" b="1" dirty="0" err="1"/>
              <a:t>lst</a:t>
            </a:r>
            <a:r>
              <a:rPr lang="en-US" dirty="0"/>
              <a:t>?</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DF6F5CC-0B1B-439B-B3AE-453B71D8D821}"/>
                  </a:ext>
                </a:extLst>
              </p:cNvPr>
              <p:cNvSpPr>
                <a:spLocks noGrp="1"/>
              </p:cNvSpPr>
              <p:nvPr>
                <p:ph idx="1"/>
              </p:nvPr>
            </p:nvSpPr>
            <p:spPr/>
            <p:txBody>
              <a:bodyPr>
                <a:normAutofit fontScale="85000" lnSpcReduction="10000"/>
              </a:bodyPr>
              <a:lstStyle/>
              <a:p>
                <a:r>
                  <a:rPr lang="en-US" dirty="0"/>
                  <a:t>When </a:t>
                </a:r>
                <a:r>
                  <a:rPr lang="en-US" b="1" dirty="0"/>
                  <a:t>(even-elements </a:t>
                </a:r>
                <a:r>
                  <a:rPr lang="en-US" b="1" dirty="0" err="1"/>
                  <a:t>lst</a:t>
                </a:r>
                <a:r>
                  <a:rPr lang="en-US" b="1" dirty="0"/>
                  <a:t>) </a:t>
                </a:r>
                <a:r>
                  <a:rPr lang="en-US" dirty="0"/>
                  <a:t>and </a:t>
                </a:r>
                <a:r>
                  <a:rPr lang="en-US" b="1" dirty="0"/>
                  <a:t>(odd-elements </a:t>
                </a:r>
                <a:r>
                  <a:rPr lang="en-US" b="1" dirty="0" err="1"/>
                  <a:t>lst</a:t>
                </a:r>
                <a:r>
                  <a:rPr lang="en-US" b="1" dirty="0"/>
                  <a:t>) </a:t>
                </a:r>
                <a:r>
                  <a:rPr lang="en-US" dirty="0"/>
                  <a:t>are called, we know that </a:t>
                </a:r>
                <a:r>
                  <a:rPr lang="en-US" b="1" dirty="0" err="1"/>
                  <a:t>lst</a:t>
                </a:r>
                <a:r>
                  <a:rPr lang="en-US" dirty="0"/>
                  <a:t> has length at least 2.</a:t>
                </a:r>
              </a:p>
              <a:p>
                <a:r>
                  <a:rPr lang="en-US" dirty="0"/>
                  <a:t>That means the first element of </a:t>
                </a:r>
                <a:r>
                  <a:rPr lang="en-US" b="1" dirty="0" err="1"/>
                  <a:t>lst</a:t>
                </a:r>
                <a:r>
                  <a:rPr lang="en-US" dirty="0"/>
                  <a:t> is NOT in </a:t>
                </a:r>
                <a:r>
                  <a:rPr lang="en-US" b="1" dirty="0"/>
                  <a:t>(even-elements </a:t>
                </a:r>
                <a:r>
                  <a:rPr lang="en-US" b="1" dirty="0" err="1"/>
                  <a:t>lst</a:t>
                </a:r>
                <a:r>
                  <a:rPr lang="en-US" b="1" dirty="0"/>
                  <a:t>)</a:t>
                </a:r>
                <a:r>
                  <a:rPr lang="en-US" dirty="0"/>
                  <a:t>.  So </a:t>
                </a:r>
                <a:r>
                  <a:rPr lang="en-US" b="1" dirty="0"/>
                  <a:t>(even-elements </a:t>
                </a:r>
                <a:r>
                  <a:rPr lang="en-US" b="1" dirty="0" err="1"/>
                  <a:t>lst</a:t>
                </a:r>
                <a:r>
                  <a:rPr lang="en-US" b="1" dirty="0"/>
                  <a:t>) </a:t>
                </a:r>
                <a:r>
                  <a:rPr lang="en-US" dirty="0"/>
                  <a:t>is shorter than </a:t>
                </a:r>
                <a:r>
                  <a:rPr lang="en-US" b="1" dirty="0" err="1"/>
                  <a:t>lst</a:t>
                </a:r>
                <a:r>
                  <a:rPr lang="en-US" dirty="0"/>
                  <a:t>.</a:t>
                </a:r>
                <a:endParaRPr lang="en-US" b="1" dirty="0"/>
              </a:p>
              <a:p>
                <a:r>
                  <a:rPr lang="en-US" dirty="0"/>
                  <a:t>Furthermore, the second element of </a:t>
                </a:r>
                <a:r>
                  <a:rPr lang="en-US" dirty="0" err="1"/>
                  <a:t>lst</a:t>
                </a:r>
                <a:r>
                  <a:rPr lang="en-US" dirty="0"/>
                  <a:t> is NOT in </a:t>
                </a:r>
                <a:r>
                  <a:rPr lang="en-US" b="1" dirty="0"/>
                  <a:t>(odd-elements </a:t>
                </a:r>
                <a:r>
                  <a:rPr lang="en-US" b="1" dirty="0" err="1"/>
                  <a:t>lst</a:t>
                </a:r>
                <a:r>
                  <a:rPr lang="en-US" b="1" dirty="0"/>
                  <a:t>) </a:t>
                </a:r>
                <a:r>
                  <a:rPr lang="en-US" dirty="0"/>
                  <a:t>. So </a:t>
                </a:r>
                <a:r>
                  <a:rPr lang="en-US" b="1" dirty="0"/>
                  <a:t>(odd-elements </a:t>
                </a:r>
                <a:r>
                  <a:rPr lang="en-US" b="1" dirty="0" err="1"/>
                  <a:t>lst</a:t>
                </a:r>
                <a:r>
                  <a:rPr lang="en-US" b="1" dirty="0"/>
                  <a:t>) </a:t>
                </a:r>
                <a:r>
                  <a:rPr lang="en-US" dirty="0"/>
                  <a:t>is shorter than </a:t>
                </a:r>
                <a:r>
                  <a:rPr lang="en-US" b="1" dirty="0" err="1"/>
                  <a:t>lst</a:t>
                </a:r>
                <a:r>
                  <a:rPr lang="en-US" dirty="0"/>
                  <a:t>.</a:t>
                </a:r>
              </a:p>
              <a:p>
                <a:r>
                  <a:rPr lang="en-US" dirty="0"/>
                  <a:t>Summary: if </a:t>
                </a:r>
                <a:r>
                  <a:rPr lang="en-US" b="1" dirty="0"/>
                  <a:t>(length </a:t>
                </a:r>
                <a:r>
                  <a:rPr lang="en-US" b="1" dirty="0" err="1"/>
                  <a:t>lst</a:t>
                </a:r>
                <a:r>
                  <a:rPr lang="en-US" b="1" dirty="0"/>
                  <a:t>) </a:t>
                </a:r>
                <a14:m>
                  <m:oMath xmlns:m="http://schemas.openxmlformats.org/officeDocument/2006/math">
                    <m:r>
                      <a:rPr lang="en-US" b="0" i="1" smtClean="0">
                        <a:latin typeface="Cambria Math" panose="02040503050406030204" pitchFamily="18" charset="0"/>
                      </a:rPr>
                      <m:t>≥2</m:t>
                    </m:r>
                  </m:oMath>
                </a14:m>
                <a:r>
                  <a:rPr lang="en-US" dirty="0"/>
                  <a:t>, </a:t>
                </a:r>
                <a:r>
                  <a:rPr lang="en-US" b="1" dirty="0"/>
                  <a:t>(even-elements </a:t>
                </a:r>
                <a:r>
                  <a:rPr lang="en-US" b="1" dirty="0" err="1"/>
                  <a:t>lst</a:t>
                </a:r>
                <a:r>
                  <a:rPr lang="en-US" b="1" dirty="0"/>
                  <a:t>) </a:t>
                </a:r>
                <a:r>
                  <a:rPr lang="en-US" dirty="0"/>
                  <a:t>and </a:t>
                </a:r>
                <a:r>
                  <a:rPr lang="en-US" b="1" dirty="0"/>
                  <a:t>(odd-elements </a:t>
                </a:r>
                <a:r>
                  <a:rPr lang="en-US" b="1" dirty="0" err="1"/>
                  <a:t>lst</a:t>
                </a:r>
                <a:r>
                  <a:rPr lang="en-US" b="1" dirty="0"/>
                  <a:t>) </a:t>
                </a:r>
                <a:r>
                  <a:rPr lang="en-US" dirty="0"/>
                  <a:t>are both strictly shorter than </a:t>
                </a:r>
                <a:r>
                  <a:rPr lang="en-US" b="1" dirty="0" err="1"/>
                  <a:t>lst</a:t>
                </a:r>
                <a:endParaRPr lang="en-US" b="1" dirty="0"/>
              </a:p>
              <a:p>
                <a:r>
                  <a:rPr lang="en-US" dirty="0"/>
                  <a:t>Luckily, that’s all we need!</a:t>
                </a:r>
              </a:p>
            </p:txBody>
          </p:sp>
        </mc:Choice>
        <mc:Fallback xmlns="">
          <p:sp>
            <p:nvSpPr>
              <p:cNvPr id="5" name="Content Placeholder 4">
                <a:extLst>
                  <a:ext uri="{FF2B5EF4-FFF2-40B4-BE49-F238E27FC236}">
                    <a16:creationId xmlns:a16="http://schemas.microsoft.com/office/drawing/2014/main" id="{CDF6F5CC-0B1B-439B-B3AE-453B71D8D821}"/>
                  </a:ext>
                </a:extLst>
              </p:cNvPr>
              <p:cNvSpPr>
                <a:spLocks noGrp="1" noRot="1" noChangeAspect="1" noMove="1" noResize="1" noEditPoints="1" noAdjustHandles="1" noChangeArrowheads="1" noChangeShapeType="1" noTextEdit="1"/>
              </p:cNvSpPr>
              <p:nvPr>
                <p:ph idx="1"/>
              </p:nvPr>
            </p:nvSpPr>
            <p:spPr>
              <a:blipFill>
                <a:blip r:embed="rId2"/>
                <a:stretch>
                  <a:fillRect l="-1259" t="-2156" r="-11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F6EC370-72B9-448B-A29D-EF9C858C43FA}"/>
              </a:ext>
            </a:extLst>
          </p:cNvPr>
          <p:cNvSpPr>
            <a:spLocks noGrp="1"/>
          </p:cNvSpPr>
          <p:nvPr>
            <p:ph type="sldNum" sz="quarter" idx="12"/>
          </p:nvPr>
        </p:nvSpPr>
        <p:spPr/>
        <p:txBody>
          <a:bodyPr/>
          <a:lstStyle/>
          <a:p>
            <a:fld id="{2AF3B5EA-18B6-4040-9F78-6052AF49C681}" type="slidenum">
              <a:rPr lang="en-US" smtClean="0"/>
              <a:t>22</a:t>
            </a:fld>
            <a:endParaRPr lang="en-US"/>
          </a:p>
        </p:txBody>
      </p:sp>
      <p:sp>
        <p:nvSpPr>
          <p:cNvPr id="6" name="TextBox 5">
            <a:extLst>
              <a:ext uri="{FF2B5EF4-FFF2-40B4-BE49-F238E27FC236}">
                <a16:creationId xmlns:a16="http://schemas.microsoft.com/office/drawing/2014/main" id="{7AB2325A-4D16-4484-90D5-D69DFC7BA8AC}"/>
              </a:ext>
            </a:extLst>
          </p:cNvPr>
          <p:cNvSpPr txBox="1"/>
          <p:nvPr/>
        </p:nvSpPr>
        <p:spPr>
          <a:xfrm>
            <a:off x="5105400" y="5257800"/>
            <a:ext cx="3505200" cy="1524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Also need to confirm that our implementations of </a:t>
            </a:r>
            <a:r>
              <a:rPr lang="en-US" sz="2000" b="1" dirty="0"/>
              <a:t>odd-elements</a:t>
            </a:r>
            <a:r>
              <a:rPr lang="en-US" sz="2000" dirty="0"/>
              <a:t> and </a:t>
            </a:r>
            <a:r>
              <a:rPr lang="en-US" sz="2000" b="1" dirty="0"/>
              <a:t>even-elements</a:t>
            </a:r>
            <a:r>
              <a:rPr lang="en-US" sz="2000" dirty="0"/>
              <a:t> satisfies this.  (Demonstration deferred)</a:t>
            </a:r>
          </a:p>
        </p:txBody>
      </p:sp>
    </p:spTree>
    <p:extLst>
      <p:ext uri="{BB962C8B-B14F-4D97-AF65-F5344CB8AC3E}">
        <p14:creationId xmlns:p14="http://schemas.microsoft.com/office/powerpoint/2010/main" val="671767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Halting measure for </a:t>
            </a:r>
            <a:r>
              <a:rPr lang="en-US" b="1" dirty="0">
                <a:latin typeface="Consolas" pitchFamily="49" charset="0"/>
                <a:cs typeface="Consolas" pitchFamily="49" charset="0"/>
              </a:rPr>
              <a:t>merge-sort</a:t>
            </a:r>
          </a:p>
        </p:txBody>
      </p:sp>
      <p:sp>
        <p:nvSpPr>
          <p:cNvPr id="3" name="Content Placeholder 2"/>
          <p:cNvSpPr>
            <a:spLocks noGrp="1"/>
          </p:cNvSpPr>
          <p:nvPr>
            <p:ph idx="1"/>
          </p:nvPr>
        </p:nvSpPr>
        <p:spPr/>
        <p:txBody>
          <a:bodyPr>
            <a:normAutofit fontScale="77500" lnSpcReduction="20000"/>
          </a:bodyPr>
          <a:lstStyle/>
          <a:p>
            <a:r>
              <a:rPr lang="en-US" sz="3300" dirty="0">
                <a:latin typeface="+mj-lt"/>
                <a:cs typeface="Consolas" pitchFamily="49" charset="0"/>
              </a:rPr>
              <a:t>Proposed halting measure:  </a:t>
            </a:r>
            <a:r>
              <a:rPr lang="en-US" sz="3300" b="1" dirty="0">
                <a:latin typeface="+mj-lt"/>
                <a:cs typeface="Consolas" pitchFamily="49" charset="0"/>
              </a:rPr>
              <a:t>(length </a:t>
            </a:r>
            <a:r>
              <a:rPr lang="en-US" sz="3300" b="1" dirty="0" err="1">
                <a:latin typeface="+mj-lt"/>
                <a:cs typeface="Consolas" pitchFamily="49" charset="0"/>
              </a:rPr>
              <a:t>lst</a:t>
            </a:r>
            <a:r>
              <a:rPr lang="en-US" sz="3300" b="1" dirty="0">
                <a:latin typeface="+mj-lt"/>
                <a:cs typeface="Consolas" pitchFamily="49" charset="0"/>
              </a:rPr>
              <a:t>)</a:t>
            </a:r>
          </a:p>
          <a:p>
            <a:r>
              <a:rPr lang="en-US" sz="3300" dirty="0">
                <a:cs typeface="Consolas" pitchFamily="49" charset="0"/>
              </a:rPr>
              <a:t>Justification of halting measure:</a:t>
            </a:r>
          </a:p>
          <a:p>
            <a:pPr lvl="1"/>
            <a:r>
              <a:rPr lang="en-US" sz="3300" b="1" dirty="0">
                <a:latin typeface="Consolas" pitchFamily="49" charset="0"/>
                <a:cs typeface="Consolas" pitchFamily="49" charset="0"/>
              </a:rPr>
              <a:t>(length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t>is always  a non-negative integer.</a:t>
            </a:r>
          </a:p>
          <a:p>
            <a:pPr lvl="1"/>
            <a:r>
              <a:rPr lang="en-US" sz="3300" dirty="0">
                <a:solidFill>
                  <a:srgbClr val="FF0000"/>
                </a:solidFill>
              </a:rPr>
              <a:t>At each recursive call,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a:t>
            </a:r>
          </a:p>
          <a:p>
            <a:pPr lvl="1"/>
            <a:r>
              <a:rPr lang="en-US" sz="3300" dirty="0">
                <a:solidFill>
                  <a:srgbClr val="FF0000"/>
                </a:solidFill>
              </a:rPr>
              <a:t>If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 then </a:t>
            </a:r>
          </a:p>
          <a:p>
            <a:pPr marL="57150" indent="0">
              <a:buNone/>
            </a:pPr>
            <a:r>
              <a:rPr lang="en-US" sz="3300" b="1" dirty="0">
                <a:solidFill>
                  <a:srgbClr val="FF0000"/>
                </a:solidFill>
                <a:latin typeface="Consolas" pitchFamily="49" charset="0"/>
                <a:cs typeface="Consolas" pitchFamily="49" charset="0"/>
              </a:rPr>
              <a:t>  	(length (even-elements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r>
              <a:rPr lang="en-US" sz="3300" dirty="0">
                <a:solidFill>
                  <a:srgbClr val="FF0000"/>
                </a:solidFill>
              </a:rPr>
              <a:t> and </a:t>
            </a:r>
          </a:p>
          <a:p>
            <a:pPr marL="57150" indent="0">
              <a:buNone/>
            </a:pPr>
            <a:r>
              <a:rPr lang="en-US" sz="3300" b="1" dirty="0">
                <a:solidFill>
                  <a:srgbClr val="FF0000"/>
                </a:solidFill>
                <a:latin typeface="Consolas" pitchFamily="49" charset="0"/>
                <a:cs typeface="Consolas" pitchFamily="49" charset="0"/>
              </a:rPr>
              <a:t> 	 (length (odd-elements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buNone/>
            </a:pPr>
            <a:r>
              <a:rPr lang="en-US" sz="3300" dirty="0">
                <a:solidFill>
                  <a:srgbClr val="FF0000"/>
                </a:solidFill>
              </a:rPr>
              <a:t>   	are both </a:t>
            </a:r>
            <a:r>
              <a:rPr lang="en-US" sz="3300" b="1" i="1" dirty="0">
                <a:solidFill>
                  <a:schemeClr val="accent3">
                    <a:lumMod val="50000"/>
                  </a:schemeClr>
                </a:solidFill>
              </a:rPr>
              <a:t>strictly less </a:t>
            </a:r>
            <a:r>
              <a:rPr lang="en-US" sz="3300" dirty="0">
                <a:solidFill>
                  <a:srgbClr val="FF0000"/>
                </a:solidFill>
              </a:rPr>
              <a:t>than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p>
          <a:p>
            <a:pPr lvl="2"/>
            <a:r>
              <a:rPr lang="en-US" sz="2500" b="1" dirty="0">
                <a:solidFill>
                  <a:srgbClr val="FF0000"/>
                </a:solidFill>
                <a:latin typeface="Consolas" pitchFamily="49" charset="0"/>
                <a:cs typeface="Consolas" pitchFamily="49" charset="0"/>
              </a:rPr>
              <a:t>[As shown on Preceding slide]</a:t>
            </a:r>
          </a:p>
          <a:p>
            <a:pPr marL="800100" lvl="1" indent="-342900"/>
            <a:r>
              <a:rPr lang="en-US" sz="3300" dirty="0">
                <a:cs typeface="Consolas" pitchFamily="49" charset="0"/>
              </a:rPr>
              <a:t>So</a:t>
            </a:r>
            <a:r>
              <a:rPr lang="en-US" sz="3300" b="1" dirty="0">
                <a:latin typeface="Consolas" pitchFamily="49" charset="0"/>
                <a:cs typeface="Consolas" pitchFamily="49" charset="0"/>
              </a:rPr>
              <a:t> (length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cs typeface="Consolas" pitchFamily="49" charset="0"/>
              </a:rPr>
              <a:t>is a halting measure for </a:t>
            </a:r>
            <a:r>
              <a:rPr lang="en-US" sz="3300" b="1" dirty="0">
                <a:latin typeface="Consolas" pitchFamily="49" charset="0"/>
                <a:cs typeface="Consolas" pitchFamily="49" charset="0"/>
              </a:rPr>
              <a:t>merge-sort</a:t>
            </a:r>
            <a:r>
              <a:rPr lang="en-US" sz="3300" dirty="0">
                <a:cs typeface="Consolas" pitchFamily="49" charset="0"/>
              </a:rPr>
              <a:t>.</a:t>
            </a:r>
            <a:endParaRPr lang="en-US" sz="3300" b="1" dirty="0">
              <a:latin typeface="Consolas" pitchFamily="49" charset="0"/>
              <a:cs typeface="Consolas" pitchFamily="49" charset="0"/>
            </a:endParaRPr>
          </a:p>
          <a:p>
            <a:pPr marL="457200" lvl="1" indent="0">
              <a:buNone/>
            </a:pPr>
            <a:r>
              <a:rPr lang="en-US" b="1" dirty="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3044579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merge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dirty="0"/>
                  <a:t>.</a:t>
                </a:r>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the two </a:t>
                </a:r>
                <a:r>
                  <a:rPr lang="en-US" dirty="0" err="1"/>
                  <a:t>sublists</a:t>
                </a:r>
                <a:r>
                  <a:rPr lang="en-US" dirty="0"/>
                  <a:t>, plus the time </a:t>
                </a:r>
                <a:r>
                  <a:rPr lang="en-US" b="1" dirty="0"/>
                  <a:t>O(n) </a:t>
                </a:r>
                <a:r>
                  <a:rPr lang="en-US" dirty="0"/>
                  <a:t>of splitting the list and merging the two results:</a:t>
                </a:r>
              </a:p>
              <a:p>
                <a:r>
                  <a:rPr lang="en-US" dirty="0"/>
                  <a:t>So the overall time is</a:t>
                </a:r>
              </a:p>
              <a:p>
                <a:pPr marL="0" indent="0" algn="ctr">
                  <a:buNone/>
                </a:pPr>
                <a:r>
                  <a:rPr lang="en-US" b="1" dirty="0"/>
                  <a:t>T(n) = 2*T(n/2) + O(n)</a:t>
                </a:r>
              </a:p>
              <a:p>
                <a:r>
                  <a:rPr lang="en-US" dirty="0"/>
                  <a:t>When you take algorithms, you will learn that all this implies that </a:t>
                </a:r>
                <a:r>
                  <a:rPr lang="en-US" b="1" dirty="0"/>
                  <a:t>T(n) = O(n log n).  </a:t>
                </a:r>
                <a:r>
                  <a:rPr lang="en-US" dirty="0"/>
                  <a:t>This is better than a selection sort, which takes </a:t>
                </a:r>
                <a:r>
                  <a:rPr lang="en-US" b="1" dirty="0"/>
                  <a:t>O(</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𝒏</m:t>
                        </m:r>
                      </m:e>
                      <m:sup>
                        <m:r>
                          <a:rPr lang="en-US" b="1" i="1" dirty="0" smtClean="0">
                            <a:latin typeface="Cambria Math" panose="02040503050406030204" pitchFamily="18" charset="0"/>
                          </a:rPr>
                          <m:t>𝟐</m:t>
                        </m:r>
                      </m:sup>
                    </m:sSup>
                  </m:oMath>
                </a14:m>
                <a:r>
                  <a:rPr lang="en-US" b="1" dirty="0"/>
                  <a:t>)</a:t>
                </a:r>
                <a:r>
                  <a:rPr lang="en-US" dirty="0"/>
                  <a:t>. </a:t>
                </a:r>
              </a:p>
              <a:p>
                <a:r>
                  <a:rPr lang="en-US" dirty="0"/>
                  <a:t>This is all for the worst case: we will talk about all this more precisely in the second half of this module.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15" t="-22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Tree>
    <p:extLst>
      <p:ext uri="{BB962C8B-B14F-4D97-AF65-F5344CB8AC3E}">
        <p14:creationId xmlns:p14="http://schemas.microsoft.com/office/powerpoint/2010/main" val="242772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Numeric Example</a:t>
            </a:r>
          </a:p>
        </p:txBody>
      </p:sp>
      <p:sp>
        <p:nvSpPr>
          <p:cNvPr id="4" name="Content Placeholder 3"/>
          <p:cNvSpPr>
            <a:spLocks noGrp="1"/>
          </p:cNvSpPr>
          <p:nvPr>
            <p:ph idx="1"/>
          </p:nvPr>
        </p:nvSpPr>
        <p:spPr/>
        <p:txBody>
          <a:bodyPr/>
          <a:lstStyle/>
          <a:p>
            <a:r>
              <a:rPr lang="en-US" dirty="0"/>
              <a:t>fib : </a:t>
            </a:r>
            <a:r>
              <a:rPr lang="en-US" dirty="0" err="1"/>
              <a:t>NonNegInt</a:t>
            </a:r>
            <a:r>
              <a:rPr lang="en-US" dirty="0"/>
              <a:t> -&gt; </a:t>
            </a:r>
            <a:r>
              <a:rPr lang="en-US" dirty="0" err="1"/>
              <a:t>NonNegInt</a:t>
            </a:r>
            <a:endParaRPr lang="en-US" dirty="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5" name="Rectangle 4"/>
          <p:cNvSpPr/>
          <p:nvPr/>
        </p:nvSpPr>
        <p:spPr>
          <a:xfrm>
            <a:off x="4604657" y="3048000"/>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the standard recursive definition of the </a:t>
            </a:r>
            <a:r>
              <a:rPr lang="en-US" dirty="0" err="1">
                <a:solidFill>
                  <a:schemeClr val="tx1"/>
                </a:solidFill>
              </a:rPr>
              <a:t>fibonacci</a:t>
            </a:r>
            <a:r>
              <a:rPr lang="en-US" dirty="0">
                <a:solidFill>
                  <a:schemeClr val="tx1"/>
                </a:solidFill>
              </a:rPr>
              <a:t> function</a:t>
            </a:r>
          </a:p>
        </p:txBody>
      </p:sp>
    </p:spTree>
    <p:extLst>
      <p:ext uri="{BB962C8B-B14F-4D97-AF65-F5344CB8AC3E}">
        <p14:creationId xmlns:p14="http://schemas.microsoft.com/office/powerpoint/2010/main" val="3169154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Numeric Example (2)</a:t>
            </a:r>
          </a:p>
        </p:txBody>
      </p:sp>
      <p:sp>
        <p:nvSpPr>
          <p:cNvPr id="4" name="Content Placeholder 3"/>
          <p:cNvSpPr>
            <a:spLocks noGrp="1"/>
          </p:cNvSpPr>
          <p:nvPr>
            <p:ph idx="1"/>
          </p:nvPr>
        </p:nvSpPr>
        <p:spPr/>
        <p:txBody>
          <a:bodyPr/>
          <a:lstStyle/>
          <a:p>
            <a:r>
              <a:rPr lang="en-US" dirty="0"/>
              <a:t>fib : </a:t>
            </a:r>
            <a:r>
              <a:rPr lang="en-US" dirty="0" err="1"/>
              <a:t>NonNegInt</a:t>
            </a:r>
            <a:r>
              <a:rPr lang="en-US" dirty="0"/>
              <a:t> -&gt; </a:t>
            </a:r>
            <a:r>
              <a:rPr lang="en-US" dirty="0" err="1"/>
              <a:t>NonNegInt</a:t>
            </a:r>
            <a:endParaRPr lang="en-US" dirty="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3" name="Rectangle 2"/>
          <p:cNvSpPr/>
          <p:nvPr/>
        </p:nvSpPr>
        <p:spPr>
          <a:xfrm>
            <a:off x="4169229" y="2394857"/>
            <a:ext cx="495300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Let's check to see that the recursive calls obey the contract.</a:t>
            </a:r>
          </a:p>
          <a:p>
            <a:endParaRPr lang="en-US" dirty="0">
              <a:solidFill>
                <a:schemeClr val="tx1"/>
              </a:solidFill>
            </a:endParaRPr>
          </a:p>
          <a:p>
            <a:r>
              <a:rPr lang="en-US" dirty="0">
                <a:solidFill>
                  <a:schemeClr val="tx1"/>
                </a:solidFill>
              </a:rPr>
              <a:t>When we get to the recursive calls, if </a:t>
            </a:r>
            <a:r>
              <a:rPr lang="en-US" b="1" dirty="0">
                <a:solidFill>
                  <a:schemeClr val="tx1"/>
                </a:solidFill>
              </a:rPr>
              <a:t>n </a:t>
            </a:r>
            <a:r>
              <a:rPr lang="en-US" dirty="0">
                <a:solidFill>
                  <a:schemeClr val="tx1"/>
                </a:solidFill>
              </a:rPr>
              <a:t>is a </a:t>
            </a:r>
            <a:r>
              <a:rPr lang="en-US" dirty="0" err="1">
                <a:solidFill>
                  <a:schemeClr val="tx1"/>
                </a:solidFill>
              </a:rPr>
              <a:t>NonNegInt</a:t>
            </a:r>
            <a:r>
              <a:rPr lang="en-US" dirty="0">
                <a:solidFill>
                  <a:schemeClr val="tx1"/>
                </a:solidFill>
              </a:rPr>
              <a:t>, and it is not 0 or 1, then it must be greater than or equal to 2, so </a:t>
            </a:r>
            <a:r>
              <a:rPr lang="en-US" b="1" dirty="0">
                <a:solidFill>
                  <a:schemeClr val="tx1"/>
                </a:solidFill>
              </a:rPr>
              <a:t>n-1</a:t>
            </a:r>
            <a:r>
              <a:rPr lang="en-US" dirty="0">
                <a:solidFill>
                  <a:schemeClr val="tx1"/>
                </a:solidFill>
              </a:rPr>
              <a:t> and </a:t>
            </a:r>
            <a:r>
              <a:rPr lang="en-US" b="1" dirty="0">
                <a:solidFill>
                  <a:schemeClr val="tx1"/>
                </a:solidFill>
              </a:rPr>
              <a:t>n-2</a:t>
            </a:r>
            <a:r>
              <a:rPr lang="en-US" dirty="0">
                <a:solidFill>
                  <a:schemeClr val="tx1"/>
                </a:solidFill>
              </a:rPr>
              <a:t> are both </a:t>
            </a:r>
            <a:r>
              <a:rPr lang="en-US" dirty="0" err="1">
                <a:solidFill>
                  <a:schemeClr val="tx1"/>
                </a:solidFill>
              </a:rPr>
              <a:t>NonNegInt's</a:t>
            </a:r>
            <a:r>
              <a:rPr lang="en-US" dirty="0">
                <a:solidFill>
                  <a:schemeClr val="tx1"/>
                </a:solidFill>
              </a:rPr>
              <a:t>.</a:t>
            </a:r>
          </a:p>
        </p:txBody>
      </p:sp>
      <p:sp>
        <p:nvSpPr>
          <p:cNvPr id="6" name="Rectangle 5"/>
          <p:cNvSpPr/>
          <p:nvPr/>
        </p:nvSpPr>
        <p:spPr>
          <a:xfrm>
            <a:off x="4201886" y="5943600"/>
            <a:ext cx="4953000" cy="5715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So the recursive calls don't violate the contract.</a:t>
            </a:r>
          </a:p>
        </p:txBody>
      </p:sp>
    </p:spTree>
    <p:extLst>
      <p:ext uri="{BB962C8B-B14F-4D97-AF65-F5344CB8AC3E}">
        <p14:creationId xmlns:p14="http://schemas.microsoft.com/office/powerpoint/2010/main" val="3047608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Halting measure for </a:t>
            </a:r>
            <a:r>
              <a:rPr lang="en-US" b="1" dirty="0"/>
              <a:t>fib</a:t>
            </a:r>
          </a:p>
        </p:txBody>
      </p:sp>
      <p:sp>
        <p:nvSpPr>
          <p:cNvPr id="6" name="Content Placeholder 5"/>
          <p:cNvSpPr>
            <a:spLocks noGrp="1"/>
          </p:cNvSpPr>
          <p:nvPr>
            <p:ph idx="1"/>
          </p:nvPr>
        </p:nvSpPr>
        <p:spPr/>
        <p:txBody>
          <a:bodyPr/>
          <a:lstStyle/>
          <a:p>
            <a:r>
              <a:rPr lang="en-US" dirty="0"/>
              <a:t>Proposed halting measure: </a:t>
            </a:r>
            <a:r>
              <a:rPr lang="en-US" b="1" dirty="0"/>
              <a:t>n </a:t>
            </a:r>
          </a:p>
          <a:p>
            <a:r>
              <a:rPr lang="en-US" dirty="0"/>
              <a:t>Justification for halting measure:</a:t>
            </a:r>
          </a:p>
          <a:p>
            <a:pPr lvl="1"/>
            <a:r>
              <a:rPr lang="en-US" b="1" dirty="0">
                <a:solidFill>
                  <a:srgbClr val="FF0000"/>
                </a:solidFill>
              </a:rPr>
              <a:t>n </a:t>
            </a:r>
            <a:r>
              <a:rPr lang="en-US" dirty="0">
                <a:solidFill>
                  <a:srgbClr val="FF0000"/>
                </a:solidFill>
              </a:rPr>
              <a:t>is always a non-negative integer (by the contract)</a:t>
            </a:r>
          </a:p>
          <a:p>
            <a:pPr lvl="1"/>
            <a:r>
              <a:rPr lang="en-US" dirty="0">
                <a:solidFill>
                  <a:srgbClr val="FF0000"/>
                </a:solidFill>
              </a:rPr>
              <a:t>At each recursive  call, </a:t>
            </a:r>
            <a:r>
              <a:rPr lang="en-US" b="1" dirty="0">
                <a:solidFill>
                  <a:srgbClr val="FF0000"/>
                </a:solidFill>
              </a:rPr>
              <a:t>n-1</a:t>
            </a:r>
            <a:r>
              <a:rPr lang="en-US" dirty="0">
                <a:solidFill>
                  <a:srgbClr val="FF0000"/>
                </a:solidFill>
              </a:rPr>
              <a:t>  and </a:t>
            </a:r>
            <a:r>
              <a:rPr lang="en-US" b="1" dirty="0">
                <a:solidFill>
                  <a:srgbClr val="FF0000"/>
                </a:solidFill>
              </a:rPr>
              <a:t>n-2 </a:t>
            </a:r>
            <a:r>
              <a:rPr lang="en-US" dirty="0">
                <a:solidFill>
                  <a:srgbClr val="FF0000"/>
                </a:solidFill>
              </a:rPr>
              <a:t>are both non-negative  integers,  and each is strictly smaller than </a:t>
            </a:r>
            <a:r>
              <a:rPr lang="en-US" b="1" dirty="0">
                <a:solidFill>
                  <a:srgbClr val="FF0000"/>
                </a:solidFill>
              </a:rPr>
              <a:t>n. </a:t>
            </a:r>
            <a:r>
              <a:rPr lang="en-US" dirty="0">
                <a:solidFill>
                  <a:srgbClr val="FF0000"/>
                </a:solidFill>
              </a:rPr>
              <a:t>So</a:t>
            </a:r>
            <a:r>
              <a:rPr lang="en-US" b="1" dirty="0">
                <a:solidFill>
                  <a:srgbClr val="FF0000"/>
                </a:solidFill>
              </a:rPr>
              <a:t> n</a:t>
            </a:r>
            <a:r>
              <a:rPr lang="en-US" dirty="0">
                <a:solidFill>
                  <a:srgbClr val="FF0000"/>
                </a:solidFill>
              </a:rPr>
              <a:t> decreases at each recursive call.</a:t>
            </a:r>
          </a:p>
          <a:p>
            <a:r>
              <a:rPr lang="en-US" dirty="0"/>
              <a:t>So </a:t>
            </a:r>
            <a:r>
              <a:rPr lang="en-US" b="1" dirty="0"/>
              <a:t>n</a:t>
            </a:r>
            <a:r>
              <a:rPr lang="en-US" dirty="0"/>
              <a:t> is a halting measure for fib.</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2143448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about (fib -1)?</a:t>
            </a:r>
          </a:p>
        </p:txBody>
      </p:sp>
      <p:sp>
        <p:nvSpPr>
          <p:cNvPr id="5" name="Content Placeholder 4"/>
          <p:cNvSpPr>
            <a:spLocks noGrp="1"/>
          </p:cNvSpPr>
          <p:nvPr>
            <p:ph idx="1"/>
          </p:nvPr>
        </p:nvSpPr>
        <p:spPr/>
        <p:txBody>
          <a:bodyPr/>
          <a:lstStyle/>
          <a:p>
            <a:r>
              <a:rPr lang="en-US" dirty="0"/>
              <a:t>(fib -1)</a:t>
            </a:r>
          </a:p>
          <a:p>
            <a:r>
              <a:rPr lang="en-US" dirty="0"/>
              <a:t>= (+ (fib -2) (fib -3))</a:t>
            </a:r>
          </a:p>
          <a:p>
            <a:r>
              <a:rPr lang="en-US" dirty="0"/>
              <a:t>= (+ (+ (fib -3) (fib -4))</a:t>
            </a:r>
          </a:p>
          <a:p>
            <a:r>
              <a:rPr lang="en-US" dirty="0"/>
              <a:t>     (+ (fib -4) (fib -5))</a:t>
            </a:r>
          </a:p>
          <a:p>
            <a:r>
              <a:rPr lang="en-US" dirty="0"/>
              <a:t>= etc.</a:t>
            </a:r>
          </a:p>
          <a:p>
            <a:r>
              <a:rPr lang="en-US" b="0" dirty="0">
                <a:latin typeface="+mn-lt"/>
              </a:rPr>
              <a:t>Oops!  This doesn't terminate!</a:t>
            </a:r>
          </a:p>
        </p:txBody>
      </p:sp>
    </p:spTree>
    <p:extLst>
      <p:ext uri="{BB962C8B-B14F-4D97-AF65-F5344CB8AC3E}">
        <p14:creationId xmlns:p14="http://schemas.microsoft.com/office/powerpoint/2010/main" val="3127810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tell us?</a:t>
            </a:r>
          </a:p>
        </p:txBody>
      </p:sp>
      <p:sp>
        <p:nvSpPr>
          <p:cNvPr id="4" name="Content Placeholder 3"/>
          <p:cNvSpPr>
            <a:spLocks noGrp="1"/>
          </p:cNvSpPr>
          <p:nvPr>
            <p:ph idx="1"/>
          </p:nvPr>
        </p:nvSpPr>
        <p:spPr/>
        <p:txBody>
          <a:bodyPr>
            <a:normAutofit fontScale="92500" lnSpcReduction="20000"/>
          </a:bodyPr>
          <a:lstStyle/>
          <a:p>
            <a:r>
              <a:rPr lang="en-US" dirty="0"/>
              <a:t>First, it tells us that using general recursion we can write functions that may not terminate.</a:t>
            </a:r>
          </a:p>
          <a:p>
            <a:r>
              <a:rPr lang="en-US" dirty="0"/>
              <a:t>Is there something wrong with our termination argument?</a:t>
            </a:r>
          </a:p>
          <a:p>
            <a:r>
              <a:rPr lang="en-US" dirty="0"/>
              <a:t>No, because the termination argument only says what happens when </a:t>
            </a:r>
            <a:r>
              <a:rPr lang="en-US" b="1" dirty="0"/>
              <a:t>n</a:t>
            </a:r>
            <a:r>
              <a:rPr lang="en-US" dirty="0"/>
              <a:t> is a </a:t>
            </a:r>
            <a:r>
              <a:rPr lang="en-US" dirty="0" err="1"/>
              <a:t>NonNegInt</a:t>
            </a:r>
            <a:endParaRPr lang="en-US" dirty="0"/>
          </a:p>
          <a:p>
            <a:r>
              <a:rPr lang="en-US" dirty="0"/>
              <a:t>-1 is a contract violation, so anything could happen.</a:t>
            </a:r>
          </a:p>
          <a:p>
            <a:r>
              <a:rPr lang="en-US" dirty="0"/>
              <a:t>If we want to make the contract </a:t>
            </a:r>
            <a:r>
              <a:rPr lang="en-US" dirty="0" err="1"/>
              <a:t>Int</a:t>
            </a:r>
            <a:r>
              <a:rPr lang="en-US" dirty="0"/>
              <a:t> -&gt; </a:t>
            </a:r>
            <a:r>
              <a:rPr lang="en-US" dirty="0" err="1"/>
              <a:t>Int</a:t>
            </a:r>
            <a:r>
              <a:rPr lang="en-US" dirty="0"/>
              <a:t> , then we need to document the non-termination behavior:</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30764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A4C1-5469-4A38-B3A5-8A24FAC3B8E7}"/>
              </a:ext>
            </a:extLst>
          </p:cNvPr>
          <p:cNvSpPr>
            <a:spLocks noGrp="1"/>
          </p:cNvSpPr>
          <p:nvPr>
            <p:ph type="title"/>
          </p:nvPr>
        </p:nvSpPr>
        <p:spPr/>
        <p:txBody>
          <a:bodyPr/>
          <a:lstStyle/>
          <a:p>
            <a:r>
              <a:rPr lang="en-US" dirty="0"/>
              <a:t>Module Introduction (2)</a:t>
            </a:r>
          </a:p>
        </p:txBody>
      </p:sp>
      <p:sp>
        <p:nvSpPr>
          <p:cNvPr id="3" name="Content Placeholder 2">
            <a:extLst>
              <a:ext uri="{FF2B5EF4-FFF2-40B4-BE49-F238E27FC236}">
                <a16:creationId xmlns:a16="http://schemas.microsoft.com/office/drawing/2014/main" id="{8261694A-2DEC-4552-9A40-47B6E6D5B795}"/>
              </a:ext>
            </a:extLst>
          </p:cNvPr>
          <p:cNvSpPr>
            <a:spLocks noGrp="1"/>
          </p:cNvSpPr>
          <p:nvPr>
            <p:ph idx="1"/>
          </p:nvPr>
        </p:nvSpPr>
        <p:spPr/>
        <p:txBody>
          <a:bodyPr>
            <a:normAutofit fontScale="92500" lnSpcReduction="10000"/>
          </a:bodyPr>
          <a:lstStyle/>
          <a:p>
            <a:r>
              <a:rPr lang="en-US" dirty="0"/>
              <a:t>Then, we talk about the important topic of </a:t>
            </a:r>
            <a:r>
              <a:rPr lang="en-US" i="1" dirty="0">
                <a:solidFill>
                  <a:srgbClr val="FF0000"/>
                </a:solidFill>
              </a:rPr>
              <a:t>algorithmic complexity</a:t>
            </a:r>
            <a:r>
              <a:rPr lang="en-US" dirty="0"/>
              <a:t>.</a:t>
            </a:r>
          </a:p>
          <a:p>
            <a:pPr lvl="1"/>
            <a:r>
              <a:rPr lang="en-US" dirty="0"/>
              <a:t>We talk about how to describe the time your algorithm will take on a given input</a:t>
            </a:r>
          </a:p>
          <a:p>
            <a:pPr lvl="1"/>
            <a:r>
              <a:rPr lang="en-US" dirty="0"/>
              <a:t>We talk about what things are worth optimizing for efficiency</a:t>
            </a:r>
          </a:p>
          <a:p>
            <a:pPr lvl="2"/>
            <a:r>
              <a:rPr lang="en-US" dirty="0"/>
              <a:t>Spoiler alert: the answer is very, very few</a:t>
            </a:r>
          </a:p>
          <a:p>
            <a:r>
              <a:rPr lang="en-US" dirty="0"/>
              <a:t>We’ll also introduce more Java examples, to show you how these ideas apply to conventional programs with assignment statements. </a:t>
            </a:r>
          </a:p>
        </p:txBody>
      </p:sp>
      <p:sp>
        <p:nvSpPr>
          <p:cNvPr id="4" name="Slide Number Placeholder 3">
            <a:extLst>
              <a:ext uri="{FF2B5EF4-FFF2-40B4-BE49-F238E27FC236}">
                <a16:creationId xmlns:a16="http://schemas.microsoft.com/office/drawing/2014/main" id="{2816C0B4-DCB9-43C3-9DE2-53D4D7C23894}"/>
              </a:ext>
            </a:extLst>
          </p:cNvPr>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179566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Documenting non-termination</a:t>
            </a:r>
          </a:p>
        </p:txBody>
      </p:sp>
      <p:sp>
        <p:nvSpPr>
          <p:cNvPr id="3" name="Content Placeholder 2"/>
          <p:cNvSpPr>
            <a:spLocks noGrp="1"/>
          </p:cNvSpPr>
          <p:nvPr>
            <p:ph idx="1"/>
          </p:nvPr>
        </p:nvSpPr>
        <p:spPr/>
        <p:txBody>
          <a:bodyPr/>
          <a:lstStyle/>
          <a:p>
            <a:pPr>
              <a:spcBef>
                <a:spcPts val="0"/>
              </a:spcBef>
            </a:pPr>
            <a:r>
              <a:rPr lang="en-US" dirty="0"/>
              <a:t>fib : Integer -&gt; Integer</a:t>
            </a:r>
          </a:p>
          <a:p>
            <a:pPr>
              <a:spcBef>
                <a:spcPts val="0"/>
              </a:spcBef>
            </a:pPr>
            <a:r>
              <a:rPr lang="en-US" dirty="0"/>
              <a:t>Halting Measure: </a:t>
            </a:r>
          </a:p>
          <a:p>
            <a:pPr>
              <a:spcBef>
                <a:spcPts val="0"/>
              </a:spcBef>
            </a:pPr>
            <a:r>
              <a:rPr lang="en-US" dirty="0"/>
              <a:t>  If n is non-negative, then n is a halting measure.  </a:t>
            </a:r>
          </a:p>
          <a:p>
            <a:pPr>
              <a:spcBef>
                <a:spcPts val="0"/>
              </a:spcBef>
            </a:pPr>
            <a:r>
              <a:rPr lang="en-US" dirty="0"/>
              <a:t>  If n is negative, the function fails to halt.</a:t>
            </a:r>
          </a:p>
        </p:txBody>
      </p:sp>
      <p:sp>
        <p:nvSpPr>
          <p:cNvPr id="4" name="Slide Number Placeholder 3"/>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565036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I need to deliver?</a:t>
            </a:r>
          </a:p>
        </p:txBody>
      </p:sp>
      <p:sp>
        <p:nvSpPr>
          <p:cNvPr id="3" name="Content Placeholder 2"/>
          <p:cNvSpPr>
            <a:spLocks noGrp="1"/>
          </p:cNvSpPr>
          <p:nvPr>
            <p:ph idx="1"/>
          </p:nvPr>
        </p:nvSpPr>
        <p:spPr/>
        <p:txBody>
          <a:bodyPr>
            <a:normAutofit lnSpcReduction="10000"/>
          </a:bodyPr>
          <a:lstStyle/>
          <a:p>
            <a:r>
              <a:rPr lang="en-US" dirty="0"/>
              <a:t>You must write down a halting measure for each function that uses general recursion.</a:t>
            </a:r>
          </a:p>
          <a:p>
            <a:r>
              <a:rPr lang="en-US" dirty="0"/>
              <a:t>You don't have to write down a justification for halting measure but you should be prepared to explain it at </a:t>
            </a:r>
            <a:r>
              <a:rPr lang="en-US" dirty="0" err="1"/>
              <a:t>codewalk</a:t>
            </a:r>
            <a:r>
              <a:rPr lang="en-US" dirty="0"/>
              <a:t>.</a:t>
            </a:r>
          </a:p>
          <a:p>
            <a:r>
              <a:rPr lang="en-US" dirty="0"/>
              <a:t>If your function does not terminate on some input problems, you should write down a description of the inputs on which your program fails to halt.</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2042454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DD6C-7CDF-4117-8FFC-6F4FF218FFCE}"/>
              </a:ext>
            </a:extLst>
          </p:cNvPr>
          <p:cNvSpPr>
            <a:spLocks noGrp="1"/>
          </p:cNvSpPr>
          <p:nvPr>
            <p:ph type="title"/>
          </p:nvPr>
        </p:nvSpPr>
        <p:spPr/>
        <p:txBody>
          <a:bodyPr/>
          <a:lstStyle/>
          <a:p>
            <a:r>
              <a:rPr lang="en-US" dirty="0"/>
              <a:t>Wait, isn’t that a lot of work?</a:t>
            </a:r>
          </a:p>
        </p:txBody>
      </p:sp>
      <p:sp>
        <p:nvSpPr>
          <p:cNvPr id="3" name="Content Placeholder 2">
            <a:extLst>
              <a:ext uri="{FF2B5EF4-FFF2-40B4-BE49-F238E27FC236}">
                <a16:creationId xmlns:a16="http://schemas.microsoft.com/office/drawing/2014/main" id="{BADE37E2-C30D-43B1-ABCD-EB9A957621F4}"/>
              </a:ext>
            </a:extLst>
          </p:cNvPr>
          <p:cNvSpPr>
            <a:spLocks noGrp="1"/>
          </p:cNvSpPr>
          <p:nvPr>
            <p:ph idx="1"/>
          </p:nvPr>
        </p:nvSpPr>
        <p:spPr/>
        <p:txBody>
          <a:bodyPr/>
          <a:lstStyle/>
          <a:p>
            <a:r>
              <a:rPr lang="en-US" dirty="0"/>
              <a:t>Most of your functions will recur on a substructure of the input data.  We call this structural recursion.</a:t>
            </a:r>
          </a:p>
          <a:p>
            <a:r>
              <a:rPr lang="en-US" dirty="0"/>
              <a:t>If you just use structural recursion, you don’t need to supply a halting measure, because structural recursions always halt. (See Lesson 5.5)</a:t>
            </a:r>
          </a:p>
        </p:txBody>
      </p:sp>
      <p:sp>
        <p:nvSpPr>
          <p:cNvPr id="4" name="Slide Number Placeholder 3">
            <a:extLst>
              <a:ext uri="{FF2B5EF4-FFF2-40B4-BE49-F238E27FC236}">
                <a16:creationId xmlns:a16="http://schemas.microsoft.com/office/drawing/2014/main" id="{133EF22F-CF8E-4961-9BF6-545B2E471C22}"/>
              </a:ext>
            </a:extLst>
          </p:cNvPr>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3590306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9122-3CFD-45B5-9DED-2386CF02209D}"/>
              </a:ext>
            </a:extLst>
          </p:cNvPr>
          <p:cNvSpPr>
            <a:spLocks noGrp="1"/>
          </p:cNvSpPr>
          <p:nvPr>
            <p:ph type="title"/>
          </p:nvPr>
        </p:nvSpPr>
        <p:spPr/>
        <p:txBody>
          <a:bodyPr>
            <a:normAutofit fontScale="90000"/>
          </a:bodyPr>
          <a:lstStyle/>
          <a:p>
            <a:r>
              <a:rPr lang="en-US" dirty="0"/>
              <a:t>Most of the time, identifying the halting measure is easy</a:t>
            </a:r>
          </a:p>
        </p:txBody>
      </p:sp>
      <p:sp>
        <p:nvSpPr>
          <p:cNvPr id="3" name="Content Placeholder 2">
            <a:extLst>
              <a:ext uri="{FF2B5EF4-FFF2-40B4-BE49-F238E27FC236}">
                <a16:creationId xmlns:a16="http://schemas.microsoft.com/office/drawing/2014/main" id="{95420470-D83C-490C-98A0-2499F5C342D4}"/>
              </a:ext>
            </a:extLst>
          </p:cNvPr>
          <p:cNvSpPr>
            <a:spLocks noGrp="1"/>
          </p:cNvSpPr>
          <p:nvPr>
            <p:ph idx="1"/>
          </p:nvPr>
        </p:nvSpPr>
        <p:spPr/>
        <p:txBody>
          <a:bodyPr/>
          <a:lstStyle/>
          <a:p>
            <a:r>
              <a:rPr lang="en-US" dirty="0"/>
              <a:t>It’s usually something like</a:t>
            </a:r>
          </a:p>
          <a:p>
            <a:pPr lvl="1"/>
            <a:r>
              <a:rPr lang="en-US" dirty="0"/>
              <a:t>“The value of </a:t>
            </a:r>
            <a:r>
              <a:rPr lang="en-US" b="1" dirty="0"/>
              <a:t>n</a:t>
            </a:r>
            <a:r>
              <a:rPr lang="en-US" dirty="0"/>
              <a:t>” (a </a:t>
            </a:r>
            <a:r>
              <a:rPr lang="en-US" dirty="0" err="1"/>
              <a:t>NonNegInt</a:t>
            </a:r>
            <a:r>
              <a:rPr lang="en-US" dirty="0"/>
              <a:t>)</a:t>
            </a:r>
          </a:p>
          <a:p>
            <a:pPr lvl="1"/>
            <a:r>
              <a:rPr lang="en-US" dirty="0"/>
              <a:t>“the length of </a:t>
            </a:r>
            <a:r>
              <a:rPr lang="en-US" b="1" dirty="0" err="1"/>
              <a:t>lst</a:t>
            </a:r>
            <a:r>
              <a:rPr lang="en-US" dirty="0"/>
              <a:t>” </a:t>
            </a:r>
          </a:p>
          <a:p>
            <a:pPr lvl="1"/>
            <a:r>
              <a:rPr lang="en-US" dirty="0"/>
              <a:t>“the size of the unknown region” (see Lesson 8.3 on Binary Search)</a:t>
            </a:r>
          </a:p>
          <a:p>
            <a:r>
              <a:rPr lang="en-US" dirty="0"/>
              <a:t>Only rarely will be it be something more complicated.</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C1F833BE-6672-41ED-A430-79480090C36B}"/>
              </a:ext>
            </a:extLst>
          </p:cNvPr>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3168989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Structural Recursion vs. General Recursion</a:t>
            </a:r>
          </a:p>
        </p:txBody>
      </p:sp>
      <p:sp>
        <p:nvSpPr>
          <p:cNvPr id="3" name="Content Placeholder 2"/>
          <p:cNvSpPr>
            <a:spLocks noGrp="1"/>
          </p:cNvSpPr>
          <p:nvPr>
            <p:ph idx="1"/>
          </p:nvPr>
        </p:nvSpPr>
        <p:spPr/>
        <p:txBody>
          <a:bodyPr/>
          <a:lstStyle/>
          <a:p>
            <a:pPr marL="0" indent="0">
              <a:buNone/>
            </a:pPr>
            <a:r>
              <a:rPr lang="en-US" b="1" dirty="0">
                <a:latin typeface="Consolas" pitchFamily="49" charset="0"/>
                <a:cs typeface="Consolas" pitchFamily="49" charset="0"/>
              </a:rPr>
              <a:t>(... (f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r>
              <a:rPr lang="en-US" dirty="0"/>
              <a:t> is structural</a:t>
            </a:r>
          </a:p>
          <a:p>
            <a:pPr marL="0" indent="0">
              <a:buNone/>
            </a:pPr>
            <a:r>
              <a:rPr lang="en-US" b="1" dirty="0">
                <a:latin typeface="Consolas" pitchFamily="49" charset="0"/>
                <a:cs typeface="Consolas" pitchFamily="49" charset="0"/>
              </a:rPr>
              <a:t>(f (...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r>
              <a:rPr lang="en-US" dirty="0"/>
              <a:t> is general</a:t>
            </a:r>
          </a:p>
        </p:txBody>
      </p:sp>
      <p:sp>
        <p:nvSpPr>
          <p:cNvPr id="5" name="Slide Number Placeholder 4"/>
          <p:cNvSpPr>
            <a:spLocks noGrp="1"/>
          </p:cNvSpPr>
          <p:nvPr>
            <p:ph type="sldNum" sz="quarter" idx="12"/>
          </p:nvPr>
        </p:nvSpPr>
        <p:spPr/>
        <p:txBody>
          <a:bodyPr/>
          <a:lstStyle/>
          <a:p>
            <a:fld id="{9F4492BD-6A9C-48FC-AC76-0B4FE11194A1}" type="slidenum">
              <a:rPr lang="en-US" smtClean="0"/>
              <a:pPr/>
              <a:t>34</a:t>
            </a:fld>
            <a:endParaRPr lang="en-US"/>
          </a:p>
        </p:txBody>
      </p:sp>
      <p:sp>
        <p:nvSpPr>
          <p:cNvPr id="4" name="Rectangle 3"/>
          <p:cNvSpPr/>
          <p:nvPr/>
        </p:nvSpPr>
        <p:spPr>
          <a:xfrm>
            <a:off x="898392" y="2819400"/>
            <a:ext cx="7347217" cy="381158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dirty="0"/>
              <a:t>You can usually tell just from the function definition whether it is structural or general recursion. </a:t>
            </a:r>
          </a:p>
          <a:p>
            <a:pPr algn="just"/>
            <a:endParaRPr lang="en-US" dirty="0"/>
          </a:p>
          <a:p>
            <a:pPr algn="just"/>
            <a:r>
              <a:rPr lang="en-US" dirty="0"/>
              <a:t>In the first example here, </a:t>
            </a:r>
            <a:r>
              <a:rPr lang="en-US" b="1" dirty="0"/>
              <a:t>f</a:t>
            </a:r>
            <a:r>
              <a:rPr lang="en-US" dirty="0"/>
              <a:t> is called on </a:t>
            </a:r>
            <a:r>
              <a:rPr lang="en-US" b="1" dirty="0"/>
              <a:t>(rest </a:t>
            </a:r>
            <a:r>
              <a:rPr lang="en-US" b="1" dirty="0" err="1"/>
              <a:t>lst</a:t>
            </a:r>
            <a:r>
              <a:rPr lang="en-US" b="1" dirty="0"/>
              <a:t>)</a:t>
            </a:r>
            <a:r>
              <a:rPr lang="en-US" dirty="0"/>
              <a:t>, which is a component of the list, and is therefore smaller than </a:t>
            </a:r>
            <a:r>
              <a:rPr lang="en-US" b="1" dirty="0" err="1"/>
              <a:t>lst</a:t>
            </a:r>
            <a:r>
              <a:rPr lang="en-US" dirty="0"/>
              <a:t>. This is what the observer template for lists tells us.</a:t>
            </a:r>
          </a:p>
          <a:p>
            <a:pPr algn="just"/>
            <a:endParaRPr lang="en-US" dirty="0"/>
          </a:p>
          <a:p>
            <a:pPr algn="just"/>
            <a:r>
              <a:rPr lang="en-US" dirty="0"/>
              <a:t>In the second example, </a:t>
            </a:r>
            <a:r>
              <a:rPr lang="en-US" b="1" dirty="0"/>
              <a:t>f</a:t>
            </a:r>
            <a:r>
              <a:rPr lang="en-US" dirty="0"/>
              <a:t> is being called some other value that happens to be computed from </a:t>
            </a:r>
            <a:r>
              <a:rPr lang="en-US" b="1" dirty="0"/>
              <a:t>(rest </a:t>
            </a:r>
            <a:r>
              <a:rPr lang="en-US" b="1" dirty="0" err="1"/>
              <a:t>lst</a:t>
            </a:r>
            <a:r>
              <a:rPr lang="en-US" b="1" dirty="0"/>
              <a:t>)</a:t>
            </a:r>
            <a:r>
              <a:rPr lang="en-US" dirty="0"/>
              <a:t>, but that’s not the same as </a:t>
            </a:r>
            <a:r>
              <a:rPr lang="en-US" b="1" dirty="0"/>
              <a:t>(rest </a:t>
            </a:r>
            <a:r>
              <a:rPr lang="en-US" b="1" dirty="0" err="1"/>
              <a:t>lst</a:t>
            </a:r>
            <a:r>
              <a:rPr lang="en-US" b="1" dirty="0"/>
              <a:t>)</a:t>
            </a:r>
            <a:r>
              <a:rPr lang="en-US" dirty="0"/>
              <a:t>.  So this example is general recursion.  There’s no telling how big </a:t>
            </a: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 </a:t>
            </a:r>
            <a:r>
              <a:rPr lang="en-US" dirty="0">
                <a:cs typeface="Consolas" pitchFamily="49" charset="0"/>
              </a:rPr>
              <a:t>is. If we call </a:t>
            </a:r>
            <a:r>
              <a:rPr lang="en-US" b="1" dirty="0">
                <a:cs typeface="Consolas" pitchFamily="49" charset="0"/>
              </a:rPr>
              <a:t>f</a:t>
            </a:r>
            <a:r>
              <a:rPr lang="en-US" dirty="0">
                <a:cs typeface="Consolas" pitchFamily="49" charset="0"/>
              </a:rPr>
              <a:t> on it, we’d better have a halting measure and a justification to ensure that the measure of </a:t>
            </a: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 </a:t>
            </a:r>
            <a:r>
              <a:rPr lang="en-US" dirty="0">
                <a:cs typeface="Consolas" pitchFamily="49" charset="0"/>
              </a:rPr>
              <a:t>is smaller than the measure of </a:t>
            </a:r>
            <a:r>
              <a:rPr lang="en-US" b="1" dirty="0" err="1">
                <a:cs typeface="Consolas" pitchFamily="49" charset="0"/>
              </a:rPr>
              <a:t>lst</a:t>
            </a:r>
            <a:r>
              <a:rPr lang="en-US" dirty="0">
                <a:cs typeface="Consolas" pitchFamily="49" charset="0"/>
              </a:rPr>
              <a:t> .</a:t>
            </a:r>
            <a:endParaRPr lang="en-US" dirty="0"/>
          </a:p>
        </p:txBody>
      </p:sp>
    </p:spTree>
    <p:extLst>
      <p:ext uri="{BB962C8B-B14F-4D97-AF65-F5344CB8AC3E}">
        <p14:creationId xmlns:p14="http://schemas.microsoft.com/office/powerpoint/2010/main" val="3731043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down the design strategy</a:t>
            </a:r>
          </a:p>
        </p:txBody>
      </p:sp>
      <p:sp>
        <p:nvSpPr>
          <p:cNvPr id="3" name="Content Placeholder 2"/>
          <p:cNvSpPr>
            <a:spLocks noGrp="1"/>
          </p:cNvSpPr>
          <p:nvPr>
            <p:ph idx="1"/>
          </p:nvPr>
        </p:nvSpPr>
        <p:spPr>
          <a:xfrm>
            <a:off x="457200" y="1600200"/>
            <a:ext cx="8534400" cy="4525963"/>
          </a:xfrm>
        </p:spPr>
        <p:txBody>
          <a:bodyPr>
            <a:normAutofit fontScale="92500" lnSpcReduction="10000"/>
          </a:bodyPr>
          <a:lstStyle/>
          <a:p>
            <a:pPr marL="0" indent="0">
              <a:buNone/>
            </a:pPr>
            <a:r>
              <a:rPr lang="en-US" sz="2600" dirty="0"/>
              <a:t>You can write down a general-recursion strategy as something like</a:t>
            </a:r>
          </a:p>
          <a:p>
            <a:pPr marL="0" indent="0">
              <a:buNone/>
            </a:pPr>
            <a:r>
              <a:rPr lang="en-US" sz="2600" b="1" dirty="0">
                <a:latin typeface="Consolas" panose="020B0609020204030204" pitchFamily="49" charset="0"/>
                <a:cs typeface="Consolas" panose="020B0609020204030204" pitchFamily="49" charset="0"/>
              </a:rPr>
              <a:t> STRATEGY: Recur on &lt;value&gt;</a:t>
            </a:r>
          </a:p>
          <a:p>
            <a:pPr marL="0" indent="0">
              <a:buNone/>
            </a:pPr>
            <a:r>
              <a:rPr lang="en-US" sz="2600" dirty="0">
                <a:cs typeface="Consolas" panose="020B0609020204030204" pitchFamily="49" charset="0"/>
              </a:rPr>
              <a:t>or</a:t>
            </a:r>
          </a:p>
          <a:p>
            <a:pPr marL="0" indent="0">
              <a:buNone/>
            </a:pPr>
            <a:r>
              <a:rPr lang="en-US" sz="2600" b="1" dirty="0"/>
              <a:t>  STRATEGY: Recur on &lt;value&gt;; halt when  &lt;condition&gt;</a:t>
            </a:r>
          </a:p>
          <a:p>
            <a:pPr marL="0" indent="0">
              <a:buNone/>
            </a:pPr>
            <a:r>
              <a:rPr lang="en-US" sz="2600" dirty="0">
                <a:cs typeface="Consolas" panose="020B0609020204030204" pitchFamily="49" charset="0"/>
              </a:rPr>
              <a:t>or</a:t>
            </a:r>
          </a:p>
          <a:p>
            <a:pPr marL="0" indent="0">
              <a:buNone/>
            </a:pPr>
            <a:r>
              <a:rPr lang="en-US" sz="2600" b="1" dirty="0">
                <a:latin typeface="Consolas" panose="020B0609020204030204" pitchFamily="49" charset="0"/>
                <a:cs typeface="Consolas" panose="020B0609020204030204" pitchFamily="49" charset="0"/>
              </a:rPr>
              <a:t> STRATEGY: Recur on &lt;values&gt;; &lt;describe how answers are combined&gt;</a:t>
            </a:r>
          </a:p>
          <a:p>
            <a:pPr marL="0" indent="0">
              <a:buNone/>
            </a:pPr>
            <a:r>
              <a:rPr lang="en-US" sz="2600" dirty="0">
                <a:cs typeface="Consolas" panose="020B0609020204030204" pitchFamily="49" charset="0"/>
              </a:rPr>
              <a:t>These are just patterns; in general, </a:t>
            </a:r>
            <a:r>
              <a:rPr lang="en-US" sz="2600" dirty="0"/>
              <a:t>a strategy is a tweet-sized description of how the function works.  At this point in the course, we'll give you a lot of freedom in doing this.  There’s no hard-and-fast right and wrong for these:  the question is whether the description is likely to be useful to the reader.</a:t>
            </a:r>
          </a:p>
          <a:p>
            <a:pPr marL="0" indent="0">
              <a:buNone/>
            </a:pPr>
            <a:endParaRPr lang="en-US" sz="2400" dirty="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737079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I need to deliver?</a:t>
            </a:r>
          </a:p>
        </p:txBody>
      </p:sp>
      <p:sp>
        <p:nvSpPr>
          <p:cNvPr id="3" name="Content Placeholder 2"/>
          <p:cNvSpPr>
            <a:spLocks noGrp="1"/>
          </p:cNvSpPr>
          <p:nvPr>
            <p:ph idx="1"/>
          </p:nvPr>
        </p:nvSpPr>
        <p:spPr/>
        <p:txBody>
          <a:bodyPr>
            <a:normAutofit lnSpcReduction="10000"/>
          </a:bodyPr>
          <a:lstStyle/>
          <a:p>
            <a:r>
              <a:rPr lang="en-US" dirty="0"/>
              <a:t>You must write down a halting measure for each function that uses general recursion.</a:t>
            </a:r>
          </a:p>
          <a:p>
            <a:r>
              <a:rPr lang="en-US" dirty="0"/>
              <a:t>You don't have to write down justification for your halting measure, but you should be prepared to explain it at </a:t>
            </a:r>
            <a:r>
              <a:rPr lang="en-US" dirty="0" err="1"/>
              <a:t>codewalk</a:t>
            </a:r>
            <a:r>
              <a:rPr lang="en-US" dirty="0"/>
              <a:t>.</a:t>
            </a:r>
          </a:p>
          <a:p>
            <a:r>
              <a:rPr lang="en-US" dirty="0"/>
              <a:t>If your function does not terminate on some input problems, you should write down a description of the inputs on which your program fails to halt.</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36</a:t>
            </a:fld>
            <a:endParaRPr lang="en-US"/>
          </a:p>
        </p:txBody>
      </p:sp>
    </p:spTree>
    <p:extLst>
      <p:ext uri="{BB962C8B-B14F-4D97-AF65-F5344CB8AC3E}">
        <p14:creationId xmlns:p14="http://schemas.microsoft.com/office/powerpoint/2010/main" val="3720940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Summary</a:t>
            </a:r>
          </a:p>
        </p:txBody>
      </p:sp>
      <p:sp>
        <p:nvSpPr>
          <p:cNvPr id="3" name="Content Placeholder 2"/>
          <p:cNvSpPr>
            <a:spLocks noGrp="1"/>
          </p:cNvSpPr>
          <p:nvPr>
            <p:ph idx="1"/>
          </p:nvPr>
        </p:nvSpPr>
        <p:spPr/>
        <p:txBody>
          <a:bodyPr>
            <a:normAutofit fontScale="77500" lnSpcReduction="20000"/>
          </a:bodyPr>
          <a:lstStyle/>
          <a:p>
            <a:r>
              <a:rPr lang="en-US" dirty="0"/>
              <a:t>We've introduced </a:t>
            </a:r>
            <a:r>
              <a:rPr lang="en-US" i="1" dirty="0">
                <a:solidFill>
                  <a:srgbClr val="FF0000"/>
                </a:solidFill>
              </a:rPr>
              <a:t>general recursion, </a:t>
            </a:r>
            <a:r>
              <a:rPr lang="en-US" dirty="0"/>
              <a:t>also known as </a:t>
            </a:r>
            <a:r>
              <a:rPr lang="en-US" i="1" dirty="0">
                <a:solidFill>
                  <a:srgbClr val="FF0000"/>
                </a:solidFill>
              </a:rPr>
              <a:t>divide-and-conquer </a:t>
            </a:r>
            <a:r>
              <a:rPr lang="en-US" i="1" dirty="0"/>
              <a:t>.</a:t>
            </a:r>
          </a:p>
          <a:p>
            <a:r>
              <a:rPr lang="en-US" dirty="0"/>
              <a:t>In general recursion, we solve the problem by combining solutions to easier subproblems.</a:t>
            </a:r>
          </a:p>
          <a:p>
            <a:r>
              <a:rPr lang="en-US" dirty="0"/>
              <a:t>In each use of general recursion, you must propose a </a:t>
            </a:r>
            <a:r>
              <a:rPr lang="en-US" i="1" dirty="0">
                <a:solidFill>
                  <a:srgbClr val="FF0000"/>
                </a:solidFill>
              </a:rPr>
              <a:t>halting measure </a:t>
            </a:r>
            <a:r>
              <a:rPr lang="en-US" dirty="0"/>
              <a:t>that documents the "difficulty" of each instance of the problem.</a:t>
            </a:r>
          </a:p>
          <a:p>
            <a:r>
              <a:rPr lang="en-US" dirty="0"/>
              <a:t>You must be able to justify the proposed halting measure by explaining why the measure of each subproblem is smaller than the measure of the original problem. </a:t>
            </a:r>
          </a:p>
          <a:p>
            <a:r>
              <a:rPr lang="en-US" dirty="0"/>
              <a:t>Structural decomposition is a special case where the data definition guarantees the subproblem is easier, so it’s not necessary to document a halting measure.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37</a:t>
            </a:fld>
            <a:endParaRPr lang="en-US"/>
          </a:p>
        </p:txBody>
      </p:sp>
    </p:spTree>
    <p:extLst>
      <p:ext uri="{BB962C8B-B14F-4D97-AF65-F5344CB8AC3E}">
        <p14:creationId xmlns:p14="http://schemas.microsoft.com/office/powerpoint/2010/main" val="1241193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a:t>
            </a:r>
            <a:r>
              <a:rPr lang="en-US"/>
              <a:t>files 08-1-merge-sort</a:t>
            </a:r>
            <a:r>
              <a:rPr lang="en-US" dirty="0"/>
              <a:t>.rkt in the Examples folder.</a:t>
            </a:r>
          </a:p>
          <a:p>
            <a:r>
              <a:rPr lang="en-US" dirty="0"/>
              <a:t>Do Guided Practices 8.1 and 8.2</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103461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08</a:t>
            </a:r>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graphicFrame>
        <p:nvGraphicFramePr>
          <p:cNvPr id="6" name="Diagram 5"/>
          <p:cNvGraphicFramePr/>
          <p:nvPr>
            <p:extLst>
              <p:ext uri="{D42A27DB-BD31-4B8C-83A1-F6EECF244321}">
                <p14:modId xmlns:p14="http://schemas.microsoft.com/office/powerpoint/2010/main" val="339275175"/>
              </p:ext>
            </p:extLst>
          </p:nvPr>
        </p:nvGraphicFramePr>
        <p:xfrm>
          <a:off x="1524000" y="1727994"/>
          <a:ext cx="6096000" cy="452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37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Recursion</a:t>
            </a:r>
          </a:p>
        </p:txBody>
      </p:sp>
      <p:sp>
        <p:nvSpPr>
          <p:cNvPr id="3" name="Content Placeholder 2"/>
          <p:cNvSpPr>
            <a:spLocks noGrp="1"/>
          </p:cNvSpPr>
          <p:nvPr>
            <p:ph idx="1"/>
          </p:nvPr>
        </p:nvSpPr>
        <p:spPr/>
        <p:txBody>
          <a:bodyPr>
            <a:normAutofit fontScale="92500" lnSpcReduction="10000"/>
          </a:bodyPr>
          <a:lstStyle/>
          <a:p>
            <a:r>
              <a:rPr lang="en-US" dirty="0"/>
              <a:t>So far, we've written our functions using the observer template to recur on the sub-pieces of the data.  We sometimes call this </a:t>
            </a:r>
            <a:r>
              <a:rPr lang="en-US" i="1" dirty="0">
                <a:solidFill>
                  <a:srgbClr val="FF0000"/>
                </a:solidFill>
              </a:rPr>
              <a:t>structural recursion.</a:t>
            </a:r>
          </a:p>
          <a:p>
            <a:r>
              <a:rPr lang="en-US" dirty="0"/>
              <a:t>In this module, we'll see some examples of problems that don't fit neatly into this pattern.</a:t>
            </a:r>
          </a:p>
          <a:p>
            <a:r>
              <a:rPr lang="en-US" dirty="0"/>
              <a:t>We'll introduce a new family of strategies, called </a:t>
            </a:r>
            <a:r>
              <a:rPr lang="en-US" i="1" dirty="0">
                <a:solidFill>
                  <a:srgbClr val="FF0000"/>
                </a:solidFill>
              </a:rPr>
              <a:t>general recursion</a:t>
            </a:r>
            <a:r>
              <a:rPr lang="en-US" dirty="0"/>
              <a:t>, to describe these examples.</a:t>
            </a:r>
          </a:p>
          <a:p>
            <a:r>
              <a:rPr lang="en-US" dirty="0"/>
              <a:t>General 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103324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Recursion</a:t>
            </a:r>
          </a:p>
        </p:txBody>
      </p:sp>
      <p:sp>
        <p:nvSpPr>
          <p:cNvPr id="4" name="Content Placeholder 3"/>
          <p:cNvSpPr>
            <a:spLocks noGrp="1"/>
          </p:cNvSpPr>
          <p:nvPr>
            <p:ph idx="1"/>
          </p:nvPr>
        </p:nvSpPr>
        <p:spPr/>
        <p:txBody>
          <a:bodyPr/>
          <a:lstStyle/>
          <a:p>
            <a:r>
              <a:rPr lang="en-US" dirty="0"/>
              <a:t>Our observer templates always recurred on the sub-pieces of our structure.</a:t>
            </a:r>
          </a:p>
          <a:p>
            <a:r>
              <a:rPr lang="en-US" dirty="0"/>
              <a:t>This is sometimes called </a:t>
            </a:r>
            <a:r>
              <a:rPr lang="en-US" i="1" dirty="0">
                <a:solidFill>
                  <a:srgbClr val="FF0000"/>
                </a:solidFill>
              </a:rPr>
              <a:t>structural</a:t>
            </a:r>
            <a:r>
              <a:rPr lang="en-US" dirty="0">
                <a:solidFill>
                  <a:srgbClr val="FF0000"/>
                </a:solidFill>
              </a:rPr>
              <a:t> </a:t>
            </a:r>
            <a:r>
              <a:rPr lang="en-US" i="1" dirty="0">
                <a:solidFill>
                  <a:srgbClr val="FF0000"/>
                </a:solidFill>
              </a:rPr>
              <a:t>recursion</a:t>
            </a:r>
            <a:r>
              <a:rPr lang="en-US" i="1" dirty="0"/>
              <a:t>.</a:t>
            </a:r>
          </a:p>
          <a:p>
            <a:r>
              <a:rPr lang="en-US" dirty="0"/>
              <a:t>But that’s not the only way to use recursion.</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189070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Divide-and-Conquer </a:t>
            </a:r>
            <a:br>
              <a:rPr lang="en-US" dirty="0"/>
            </a:br>
            <a:r>
              <a:rPr lang="en-US" dirty="0"/>
              <a:t>(General Recursion)</a:t>
            </a:r>
          </a:p>
        </p:txBody>
      </p:sp>
      <p:sp>
        <p:nvSpPr>
          <p:cNvPr id="3" name="Content Placeholder 2"/>
          <p:cNvSpPr>
            <a:spLocks noGrp="1"/>
          </p:cNvSpPr>
          <p:nvPr>
            <p:ph idx="1"/>
          </p:nvPr>
        </p:nvSpPr>
        <p:spPr/>
        <p:txBody>
          <a:bodyPr>
            <a:normAutofit/>
          </a:bodyPr>
          <a:lstStyle/>
          <a:p>
            <a:r>
              <a:rPr lang="en-US" dirty="0"/>
              <a:t>How to solve the problem:</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extLst>
      <p:ext uri="{BB962C8B-B14F-4D97-AF65-F5344CB8AC3E}">
        <p14:creationId xmlns:p14="http://schemas.microsoft.com/office/powerpoint/2010/main" val="426552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merge sort</a:t>
            </a:r>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a:t>Divide the list in half, sort each half, and then merge two sorted lists.</a:t>
            </a:r>
          </a:p>
          <a:p>
            <a:r>
              <a:rPr lang="en-US" dirty="0"/>
              <a:t>First we write </a:t>
            </a:r>
            <a:r>
              <a:rPr lang="en-US" b="1" dirty="0"/>
              <a:t>merge</a:t>
            </a:r>
            <a:r>
              <a:rPr lang="en-US" dirty="0"/>
              <a:t>, which merges two sorted lists.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229445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053C54-4E21-4092-8A08-954F18B2A648}"/>
              </a:ext>
            </a:extLst>
          </p:cNvPr>
          <p:cNvSpPr>
            <a:spLocks noGrp="1"/>
          </p:cNvSpPr>
          <p:nvPr>
            <p:ph type="title"/>
          </p:nvPr>
        </p:nvSpPr>
        <p:spPr/>
        <p:txBody>
          <a:bodyPr/>
          <a:lstStyle/>
          <a:p>
            <a:r>
              <a:rPr lang="en-US" dirty="0"/>
              <a:t>But first, a data definition</a:t>
            </a:r>
          </a:p>
        </p:txBody>
      </p:sp>
      <p:sp>
        <p:nvSpPr>
          <p:cNvPr id="6" name="Content Placeholder 5">
            <a:extLst>
              <a:ext uri="{FF2B5EF4-FFF2-40B4-BE49-F238E27FC236}">
                <a16:creationId xmlns:a16="http://schemas.microsoft.com/office/drawing/2014/main" id="{2B3C64A8-DE29-4DBE-A43F-DDC4FE80E35C}"/>
              </a:ext>
            </a:extLst>
          </p:cNvPr>
          <p:cNvSpPr>
            <a:spLocks noGrp="1"/>
          </p:cNvSpPr>
          <p:nvPr>
            <p:ph idx="1"/>
          </p:nvPr>
        </p:nvSpPr>
        <p:spPr/>
        <p:txBody>
          <a:bodyPr/>
          <a:lstStyle/>
          <a:p>
            <a:r>
              <a:rPr lang="en-US" dirty="0"/>
              <a:t>;; A </a:t>
            </a:r>
            <a:r>
              <a:rPr lang="en-US" dirty="0" err="1"/>
              <a:t>SortedList</a:t>
            </a:r>
            <a:r>
              <a:rPr lang="en-US" dirty="0"/>
              <a:t> is a list of Reals, </a:t>
            </a:r>
          </a:p>
          <a:p>
            <a:r>
              <a:rPr lang="en-US" dirty="0"/>
              <a:t>;;  sorted by &lt;.  Duplicates are</a:t>
            </a:r>
          </a:p>
          <a:p>
            <a:r>
              <a:rPr lang="en-US" dirty="0"/>
              <a:t>;;  allowed.</a:t>
            </a:r>
          </a:p>
        </p:txBody>
      </p:sp>
      <p:sp>
        <p:nvSpPr>
          <p:cNvPr id="4" name="Slide Number Placeholder 3">
            <a:extLst>
              <a:ext uri="{FF2B5EF4-FFF2-40B4-BE49-F238E27FC236}">
                <a16:creationId xmlns:a16="http://schemas.microsoft.com/office/drawing/2014/main" id="{D7A2943D-8181-487C-BD5F-D58BB648BF56}"/>
              </a:ext>
            </a:extLst>
          </p:cNvPr>
          <p:cNvSpPr>
            <a:spLocks noGrp="1"/>
          </p:cNvSpPr>
          <p:nvPr>
            <p:ph type="sldNum" sz="quarter" idx="12"/>
          </p:nvPr>
        </p:nvSpPr>
        <p:spPr/>
        <p:txBody>
          <a:bodyPr/>
          <a:lstStyle/>
          <a:p>
            <a:fld id="{2AF3B5EA-18B6-4040-9F78-6052AF49C681}" type="slidenum">
              <a:rPr lang="en-US" smtClean="0"/>
              <a:t>9</a:t>
            </a:fld>
            <a:endParaRPr lang="en-US"/>
          </a:p>
        </p:txBody>
      </p:sp>
      <p:sp>
        <p:nvSpPr>
          <p:cNvPr id="7" name="TextBox 6">
            <a:extLst>
              <a:ext uri="{FF2B5EF4-FFF2-40B4-BE49-F238E27FC236}">
                <a16:creationId xmlns:a16="http://schemas.microsoft.com/office/drawing/2014/main" id="{16DB81E3-64D0-4039-93BB-7EA858456B36}"/>
              </a:ext>
            </a:extLst>
          </p:cNvPr>
          <p:cNvSpPr txBox="1"/>
          <p:nvPr/>
        </p:nvSpPr>
        <p:spPr>
          <a:xfrm>
            <a:off x="5334000" y="4419600"/>
            <a:ext cx="2438400" cy="87958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400" dirty="0"/>
              <a:t>Just following the Recipe….</a:t>
            </a:r>
          </a:p>
        </p:txBody>
      </p:sp>
    </p:spTree>
    <p:extLst>
      <p:ext uri="{BB962C8B-B14F-4D97-AF65-F5344CB8AC3E}">
        <p14:creationId xmlns:p14="http://schemas.microsoft.com/office/powerpoint/2010/main" val="28344160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000" dirty="0"/>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400" dirty="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17793</TotalTime>
  <Words>2988</Words>
  <Application>Microsoft Office PowerPoint</Application>
  <PresentationFormat>On-screen Show (4:3)</PresentationFormat>
  <Paragraphs>312</Paragraphs>
  <Slides>38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Cambria Math</vt:lpstr>
      <vt:lpstr>CMMI10</vt:lpstr>
      <vt:lpstr>CMR10</vt:lpstr>
      <vt:lpstr>CMSY10ORIG</vt:lpstr>
      <vt:lpstr>Consolas</vt:lpstr>
      <vt:lpstr>Courier New</vt:lpstr>
      <vt:lpstr>1_Office Theme</vt:lpstr>
      <vt:lpstr>General Recursion</vt:lpstr>
      <vt:lpstr>Module Introduction (1)</vt:lpstr>
      <vt:lpstr>Module Introduction (2)</vt:lpstr>
      <vt:lpstr>Module 08</vt:lpstr>
      <vt:lpstr>General Recursion</vt:lpstr>
      <vt:lpstr>Structural Recursion</vt:lpstr>
      <vt:lpstr>Divide-and-Conquer  (General Recursion)</vt:lpstr>
      <vt:lpstr>An example: merge sort</vt:lpstr>
      <vt:lpstr>But first, a data definition</vt:lpstr>
      <vt:lpstr>merge</vt:lpstr>
      <vt:lpstr>Why does this function halt?</vt:lpstr>
      <vt:lpstr>Why does this function halt? (2)</vt:lpstr>
      <vt:lpstr>Halting Measure (1)</vt:lpstr>
      <vt:lpstr>Halting Measure (2)</vt:lpstr>
      <vt:lpstr>Possible halting measures</vt:lpstr>
      <vt:lpstr>So for merge, we write:</vt:lpstr>
      <vt:lpstr>Checking the halting measure for merge</vt:lpstr>
      <vt:lpstr>merge-sort</vt:lpstr>
      <vt:lpstr>This is really different</vt:lpstr>
      <vt:lpstr>Is (even-elements lst) really always shorter than lst ?</vt:lpstr>
      <vt:lpstr>Examples for even-elements and odd-elements</vt:lpstr>
      <vt:lpstr>When is (even-elements lst) shorter than lst?</vt:lpstr>
      <vt:lpstr>Halting measure for merge-sort</vt:lpstr>
      <vt:lpstr>Running time for merge sort</vt:lpstr>
      <vt:lpstr>A Numeric Example</vt:lpstr>
      <vt:lpstr>A Numeric Example (2)</vt:lpstr>
      <vt:lpstr>Halting measure for fib</vt:lpstr>
      <vt:lpstr>What about (fib -1)?</vt:lpstr>
      <vt:lpstr>What does this tell us?</vt:lpstr>
      <vt:lpstr>Documenting non-termination</vt:lpstr>
      <vt:lpstr>What do I need to deliver?</vt:lpstr>
      <vt:lpstr>Wait, isn’t that a lot of work?</vt:lpstr>
      <vt:lpstr>Most of the time, identifying the halting measure is easy</vt:lpstr>
      <vt:lpstr>Structural Recursion vs. General Recursion</vt:lpstr>
      <vt:lpstr>How to write down the design strategy</vt:lpstr>
      <vt:lpstr>What do I need to deliver?</vt:lpstr>
      <vt:lpstr>Lesson 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200</cp:revision>
  <dcterms:created xsi:type="dcterms:W3CDTF">2010-06-24T16:22:15Z</dcterms:created>
  <dcterms:modified xsi:type="dcterms:W3CDTF">2017-11-01T18:24:02Z</dcterms:modified>
</cp:coreProperties>
</file>