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58" r:id="rId2"/>
    <p:sldId id="359" r:id="rId3"/>
    <p:sldId id="360" r:id="rId4"/>
    <p:sldId id="361" r:id="rId5"/>
    <p:sldId id="362" r:id="rId6"/>
    <p:sldId id="363" r:id="rId7"/>
    <p:sldId id="364" r:id="rId8"/>
    <p:sldId id="365" r:id="rId9"/>
    <p:sldId id="366" r:id="rId10"/>
    <p:sldId id="367" r:id="rId11"/>
    <p:sldId id="368" r:id="rId12"/>
    <p:sldId id="369" r:id="rId13"/>
    <p:sldId id="370" r:id="rId14"/>
    <p:sldId id="371" r:id="rId15"/>
    <p:sldId id="374" r:id="rId16"/>
    <p:sldId id="372" r:id="rId17"/>
    <p:sldId id="373" r:id="rId18"/>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1" autoAdjust="0"/>
    <p:restoredTop sz="93383" autoAdjust="0"/>
  </p:normalViewPr>
  <p:slideViewPr>
    <p:cSldViewPr>
      <p:cViewPr varScale="1">
        <p:scale>
          <a:sx n="62" d="100"/>
          <a:sy n="62" d="100"/>
        </p:scale>
        <p:origin x="549" y="21"/>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652"/>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69266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99467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8.4</a:t>
            </a:r>
          </a:p>
          <a:p>
            <a:endParaRPr lang="en-US" dirty="0"/>
          </a:p>
          <a:p>
            <a:endParaRPr lang="en-US" dirty="0"/>
          </a:p>
        </p:txBody>
      </p:sp>
      <p:sp>
        <p:nvSpPr>
          <p:cNvPr id="11" name="Slide Number Placeholder 10"/>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2012-2016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119691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the search range is larger?</a:t>
            </a:r>
          </a:p>
        </p:txBody>
      </p:sp>
      <p:sp>
        <p:nvSpPr>
          <p:cNvPr id="3" name="Content Placeholder 2"/>
          <p:cNvSpPr>
            <a:spLocks noGrp="1"/>
          </p:cNvSpPr>
          <p:nvPr>
            <p:ph idx="1"/>
          </p:nvPr>
        </p:nvSpPr>
        <p:spPr/>
        <p:txBody>
          <a:bodyPr/>
          <a:lstStyle/>
          <a:p>
            <a:r>
              <a:rPr lang="en-US" dirty="0"/>
              <a:t>Insight of binary search: divide it in half.</a:t>
            </a:r>
          </a:p>
          <a:p>
            <a:r>
              <a:rPr lang="en-US" dirty="0"/>
              <a:t>At this point we know that lo &lt; hi.</a:t>
            </a:r>
          </a:p>
          <a:p>
            <a:r>
              <a:rPr lang="en-US" dirty="0"/>
              <a:t>Choose a midpoint </a:t>
            </a:r>
            <a:r>
              <a:rPr lang="en-US" b="1" dirty="0"/>
              <a:t>p</a:t>
            </a:r>
            <a:r>
              <a:rPr lang="en-US" dirty="0"/>
              <a:t> in [</a:t>
            </a:r>
            <a:r>
              <a:rPr lang="en-US" b="1" dirty="0" err="1"/>
              <a:t>lo,hi</a:t>
            </a:r>
            <a:r>
              <a:rPr lang="en-US" dirty="0"/>
              <a:t>] .</a:t>
            </a:r>
            <a:endParaRPr lang="en-US" b="1" dirty="0"/>
          </a:p>
          <a:p>
            <a:pPr lvl="1"/>
            <a:r>
              <a:rPr lang="en-US" b="1" dirty="0"/>
              <a:t>p</a:t>
            </a:r>
            <a:r>
              <a:rPr lang="en-US" dirty="0"/>
              <a:t> doesn't have to be close to the center– any value in [</a:t>
            </a:r>
            <a:r>
              <a:rPr lang="en-US" b="1" dirty="0" err="1"/>
              <a:t>lo,hi</a:t>
            </a:r>
            <a:r>
              <a:rPr lang="en-US" dirty="0"/>
              <a:t>] will lead to a correct program</a:t>
            </a:r>
          </a:p>
          <a:p>
            <a:pPr lvl="1"/>
            <a:r>
              <a:rPr lang="en-US" dirty="0"/>
              <a:t>but choosing </a:t>
            </a:r>
            <a:r>
              <a:rPr lang="en-US" b="1" dirty="0"/>
              <a:t>p</a:t>
            </a:r>
            <a:r>
              <a:rPr lang="en-US" dirty="0"/>
              <a:t> to be near the center means that the search space is divided in half every time, so you'll only need about log₂(</a:t>
            </a:r>
            <a:r>
              <a:rPr lang="en-US" b="1" dirty="0"/>
              <a:t>hi</a:t>
            </a:r>
            <a:r>
              <a:rPr lang="en-US" dirty="0"/>
              <a:t>-</a:t>
            </a:r>
            <a:r>
              <a:rPr lang="en-US" b="1" dirty="0"/>
              <a:t>lo</a:t>
            </a:r>
            <a:r>
              <a:rPr lang="en-US" dirty="0"/>
              <a:t>) steps.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31577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cases?</a:t>
            </a:r>
          </a:p>
        </p:txBody>
      </p:sp>
      <p:sp>
        <p:nvSpPr>
          <p:cNvPr id="3" name="Content Placeholder 2"/>
          <p:cNvSpPr>
            <a:spLocks noGrp="1"/>
          </p:cNvSpPr>
          <p:nvPr>
            <p:ph idx="1"/>
          </p:nvPr>
        </p:nvSpPr>
        <p:spPr/>
        <p:txBody>
          <a:bodyPr>
            <a:normAutofit fontScale="92500" lnSpcReduction="10000"/>
          </a:bodyPr>
          <a:lstStyle/>
          <a:p>
            <a:r>
              <a:rPr lang="en-US" dirty="0"/>
              <a:t>f(p) &lt; </a:t>
            </a:r>
            <a:r>
              <a:rPr lang="en-US" dirty="0" err="1"/>
              <a:t>tgt</a:t>
            </a:r>
            <a:endParaRPr lang="en-US" dirty="0"/>
          </a:p>
          <a:p>
            <a:pPr lvl="1"/>
            <a:r>
              <a:rPr lang="en-US" dirty="0"/>
              <a:t>so we can rule out p, and all values less than p (because if p' &lt; p, f(p') ≤ f(p) &lt; </a:t>
            </a:r>
            <a:r>
              <a:rPr lang="en-US" dirty="0" err="1"/>
              <a:t>tgt</a:t>
            </a:r>
            <a:r>
              <a:rPr lang="en-US" dirty="0"/>
              <a:t>).</a:t>
            </a:r>
          </a:p>
          <a:p>
            <a:pPr lvl="1"/>
            <a:r>
              <a:rPr lang="en-US" dirty="0"/>
              <a:t>So the answer k, if it exists, is in [p+1, hi]</a:t>
            </a:r>
          </a:p>
          <a:p>
            <a:r>
              <a:rPr lang="en-US" dirty="0" err="1"/>
              <a:t>tgt</a:t>
            </a:r>
            <a:r>
              <a:rPr lang="en-US" dirty="0"/>
              <a:t> &lt; f(p)</a:t>
            </a:r>
          </a:p>
          <a:p>
            <a:pPr lvl="1"/>
            <a:r>
              <a:rPr lang="en-US" dirty="0"/>
              <a:t>so we can rule out p and all values greater than p, because if p &lt; p', </a:t>
            </a:r>
            <a:r>
              <a:rPr lang="en-US" dirty="0" err="1"/>
              <a:t>tgt</a:t>
            </a:r>
            <a:r>
              <a:rPr lang="en-US" dirty="0"/>
              <a:t> &lt; f(p) ≤ f(p').</a:t>
            </a:r>
          </a:p>
          <a:p>
            <a:pPr lvl="1"/>
            <a:r>
              <a:rPr lang="en-US" dirty="0"/>
              <a:t>So the answer k, if it exists, is in [lo,p-1]</a:t>
            </a:r>
          </a:p>
          <a:p>
            <a:r>
              <a:rPr lang="en-US" dirty="0" err="1"/>
              <a:t>tgt</a:t>
            </a:r>
            <a:r>
              <a:rPr lang="en-US" dirty="0"/>
              <a:t> = f(p)</a:t>
            </a:r>
          </a:p>
          <a:p>
            <a:pPr lvl="1"/>
            <a:r>
              <a:rPr lang="en-US" dirty="0"/>
              <a:t>then p is our desired k.</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176909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 code:</a:t>
            </a:r>
          </a:p>
        </p:txBody>
      </p:sp>
      <p:sp>
        <p:nvSpPr>
          <p:cNvPr id="4" name="Content Placeholder 3"/>
          <p:cNvSpPr>
            <a:spLocks noGrp="1"/>
          </p:cNvSpPr>
          <p:nvPr>
            <p:ph idx="1"/>
          </p:nvPr>
        </p:nvSpPr>
        <p:spPr/>
        <p:txBody>
          <a:bodyPr>
            <a:normAutofit fontScale="25000" lnSpcReduction="20000"/>
          </a:bodyPr>
          <a:lstStyle/>
          <a:p>
            <a:r>
              <a:rPr lang="en-US" sz="6400" dirty="0"/>
              <a:t>;; STRATEGY: recur on either left or right half of [</a:t>
            </a:r>
            <a:r>
              <a:rPr lang="en-US" sz="6400" dirty="0" err="1"/>
              <a:t>lo,hi</a:t>
            </a:r>
            <a:r>
              <a:rPr lang="en-US" sz="6400" dirty="0"/>
              <a:t>].</a:t>
            </a:r>
          </a:p>
          <a:p>
            <a:endParaRPr lang="en-US" sz="6400" dirty="0"/>
          </a:p>
          <a:p>
            <a:r>
              <a:rPr lang="en-US" sz="6400" dirty="0"/>
              <a:t>(define (binary-search-loop lo hi f </a:t>
            </a:r>
            <a:r>
              <a:rPr lang="en-US" sz="6400" dirty="0" err="1"/>
              <a:t>tgt</a:t>
            </a:r>
            <a:r>
              <a:rPr lang="en-US" sz="6400" dirty="0"/>
              <a:t>)</a:t>
            </a:r>
          </a:p>
          <a:p>
            <a:r>
              <a:rPr lang="en-US" sz="6400" dirty="0"/>
              <a:t>  (</a:t>
            </a:r>
            <a:r>
              <a:rPr lang="en-US" sz="6400" dirty="0" err="1"/>
              <a:t>cond</a:t>
            </a:r>
            <a:endParaRPr lang="en-US" sz="6400" dirty="0"/>
          </a:p>
          <a:p>
            <a:r>
              <a:rPr lang="en-US" sz="6400" dirty="0"/>
              <a:t>    [(&gt; lo hi)       ; the search range is empty, return false</a:t>
            </a:r>
          </a:p>
          <a:p>
            <a:r>
              <a:rPr lang="en-US" sz="6400" dirty="0"/>
              <a:t>     false]    </a:t>
            </a:r>
          </a:p>
          <a:p>
            <a:r>
              <a:rPr lang="en-US" sz="6400" dirty="0"/>
              <a:t>    [(= lo hi)       ; the search range has size 1</a:t>
            </a:r>
          </a:p>
          <a:p>
            <a:r>
              <a:rPr lang="en-US" sz="6400" dirty="0"/>
              <a:t>     (if (= (f lo) </a:t>
            </a:r>
            <a:r>
              <a:rPr lang="en-US" sz="6400" dirty="0" err="1"/>
              <a:t>tgt</a:t>
            </a:r>
            <a:r>
              <a:rPr lang="en-US" sz="6400" dirty="0"/>
              <a:t>) lo false)] </a:t>
            </a:r>
          </a:p>
          <a:p>
            <a:r>
              <a:rPr lang="en-US" sz="6400" dirty="0"/>
              <a:t>    [else (local</a:t>
            </a:r>
          </a:p>
          <a:p>
            <a:r>
              <a:rPr lang="en-US" sz="6400" dirty="0"/>
              <a:t>            ((define p (floor (/ (+ lo hi) 2)))</a:t>
            </a:r>
          </a:p>
          <a:p>
            <a:r>
              <a:rPr lang="en-US" sz="6400" dirty="0"/>
              <a:t>             (define f-of-midpoint (f p)))</a:t>
            </a:r>
          </a:p>
          <a:p>
            <a:r>
              <a:rPr lang="en-US" sz="6400" dirty="0"/>
              <a:t>            (</a:t>
            </a:r>
            <a:r>
              <a:rPr lang="en-US" sz="6400" dirty="0" err="1"/>
              <a:t>cond</a:t>
            </a:r>
            <a:endParaRPr lang="en-US" sz="6400" dirty="0"/>
          </a:p>
          <a:p>
            <a:r>
              <a:rPr lang="en-US" sz="6400" dirty="0"/>
              <a:t>              [(&lt; f-of-midpoint </a:t>
            </a:r>
            <a:r>
              <a:rPr lang="en-US" sz="6400" dirty="0" err="1"/>
              <a:t>tgt</a:t>
            </a:r>
            <a:r>
              <a:rPr lang="en-US" sz="6400" dirty="0"/>
              <a:t>)    ; the </a:t>
            </a:r>
            <a:r>
              <a:rPr lang="en-US" sz="6400" dirty="0" err="1"/>
              <a:t>tgt</a:t>
            </a:r>
            <a:r>
              <a:rPr lang="en-US" sz="6400" dirty="0"/>
              <a:t> is in the right half</a:t>
            </a:r>
          </a:p>
          <a:p>
            <a:r>
              <a:rPr lang="en-US" sz="6400" dirty="0"/>
              <a:t>               (binary-search-loop (+ p 1) hi f </a:t>
            </a:r>
            <a:r>
              <a:rPr lang="en-US" sz="6400" dirty="0" err="1"/>
              <a:t>tgt</a:t>
            </a:r>
            <a:r>
              <a:rPr lang="en-US" sz="6400" dirty="0"/>
              <a:t>)]</a:t>
            </a:r>
          </a:p>
          <a:p>
            <a:r>
              <a:rPr lang="en-US" sz="6400" dirty="0"/>
              <a:t>              [(&gt; f-of-midpoint </a:t>
            </a:r>
            <a:r>
              <a:rPr lang="en-US" sz="6400" dirty="0" err="1"/>
              <a:t>tgt</a:t>
            </a:r>
            <a:r>
              <a:rPr lang="en-US" sz="6400" dirty="0"/>
              <a:t>)    ; the </a:t>
            </a:r>
            <a:r>
              <a:rPr lang="en-US" sz="6400" dirty="0" err="1"/>
              <a:t>tgt</a:t>
            </a:r>
            <a:r>
              <a:rPr lang="en-US" sz="6400" dirty="0"/>
              <a:t> is in the left half               </a:t>
            </a:r>
          </a:p>
          <a:p>
            <a:r>
              <a:rPr lang="en-US" sz="6400" dirty="0"/>
              <a:t>               (binary-search-loop lo (- p 1) f </a:t>
            </a:r>
            <a:r>
              <a:rPr lang="en-US" sz="6400" dirty="0" err="1"/>
              <a:t>tgt</a:t>
            </a:r>
            <a:r>
              <a:rPr lang="en-US" sz="6400" dirty="0"/>
              <a:t>)]</a:t>
            </a:r>
          </a:p>
          <a:p>
            <a:r>
              <a:rPr lang="en-US" sz="6400" dirty="0"/>
              <a:t>              [else p]))]))     ; p is the one we're looking for                              </a:t>
            </a:r>
          </a:p>
          <a:p>
            <a:r>
              <a:rPr lang="en-US" sz="6400" dirty="0"/>
              <a:t>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4129760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this work</a:t>
            </a:r>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a:t>(binary-search-loop 0 40 </a:t>
            </a:r>
            <a:r>
              <a:rPr lang="en-US" dirty="0" err="1"/>
              <a:t>sqr</a:t>
            </a:r>
            <a:r>
              <a:rPr lang="en-US" dirty="0"/>
              <a:t> 49)</a:t>
            </a:r>
          </a:p>
          <a:p>
            <a:pPr>
              <a:lnSpc>
                <a:spcPct val="150000"/>
              </a:lnSpc>
            </a:pPr>
            <a:r>
              <a:rPr lang="en-US" dirty="0"/>
              <a:t>= (binary-search-loop 0 19 </a:t>
            </a:r>
            <a:r>
              <a:rPr lang="en-US" dirty="0" err="1"/>
              <a:t>sqr</a:t>
            </a:r>
            <a:r>
              <a:rPr lang="en-US" dirty="0"/>
              <a:t> 49) </a:t>
            </a:r>
          </a:p>
          <a:p>
            <a:pPr>
              <a:lnSpc>
                <a:spcPct val="150000"/>
              </a:lnSpc>
            </a:pPr>
            <a:r>
              <a:rPr lang="en-US" dirty="0"/>
              <a:t>= (binary-search-loop 0 8 </a:t>
            </a:r>
            <a:r>
              <a:rPr lang="en-US" dirty="0" err="1"/>
              <a:t>sqr</a:t>
            </a:r>
            <a:r>
              <a:rPr lang="en-US" dirty="0"/>
              <a:t> 49)</a:t>
            </a:r>
          </a:p>
          <a:p>
            <a:pPr>
              <a:lnSpc>
                <a:spcPct val="150000"/>
              </a:lnSpc>
            </a:pPr>
            <a:r>
              <a:rPr lang="en-US" dirty="0"/>
              <a:t>= (binary-search-loop 5 8 </a:t>
            </a:r>
            <a:r>
              <a:rPr lang="en-US" dirty="0" err="1"/>
              <a:t>sqr</a:t>
            </a:r>
            <a:r>
              <a:rPr lang="en-US" dirty="0"/>
              <a:t> 49)</a:t>
            </a:r>
          </a:p>
          <a:p>
            <a:pPr>
              <a:lnSpc>
                <a:spcPct val="150000"/>
              </a:lnSpc>
            </a:pPr>
            <a:r>
              <a:rPr lang="en-US" dirty="0"/>
              <a:t>= (binary-search-loop 7 8 </a:t>
            </a:r>
            <a:r>
              <a:rPr lang="en-US" dirty="0" err="1"/>
              <a:t>sqr</a:t>
            </a:r>
            <a:r>
              <a:rPr lang="en-US" dirty="0"/>
              <a:t> 49)</a:t>
            </a:r>
          </a:p>
          <a:p>
            <a:pPr>
              <a:lnSpc>
                <a:spcPct val="150000"/>
              </a:lnSpc>
            </a:pPr>
            <a:r>
              <a:rPr lang="en-US" dirty="0"/>
              <a:t>= 7</a:t>
            </a:r>
          </a:p>
        </p:txBody>
      </p:sp>
      <p:sp>
        <p:nvSpPr>
          <p:cNvPr id="9" name="Slide Number Placeholder 8"/>
          <p:cNvSpPr>
            <a:spLocks noGrp="1"/>
          </p:cNvSpPr>
          <p:nvPr>
            <p:ph type="sldNum" sz="quarter" idx="12"/>
          </p:nvPr>
        </p:nvSpPr>
        <p:spPr/>
        <p:txBody>
          <a:bodyPr/>
          <a:lstStyle/>
          <a:p>
            <a:fld id="{9F4492BD-6A9C-48FC-AC76-0B4FE11194A1}" type="slidenum">
              <a:rPr lang="en-US" smtClean="0"/>
              <a:pPr/>
              <a:t>13</a:t>
            </a:fld>
            <a:endParaRPr lang="en-US"/>
          </a:p>
        </p:txBody>
      </p:sp>
      <p:sp>
        <p:nvSpPr>
          <p:cNvPr id="4" name="TextBox 3"/>
          <p:cNvSpPr txBox="1"/>
          <p:nvPr/>
        </p:nvSpPr>
        <p:spPr>
          <a:xfrm>
            <a:off x="7391400" y="2051566"/>
            <a:ext cx="761747" cy="369332"/>
          </a:xfrm>
          <a:prstGeom prst="rect">
            <a:avLst/>
          </a:prstGeom>
          <a:solidFill>
            <a:schemeClr val="accent1">
              <a:lumMod val="20000"/>
              <a:lumOff val="80000"/>
            </a:schemeClr>
          </a:solidFill>
          <a:ln>
            <a:noFill/>
          </a:ln>
        </p:spPr>
        <p:txBody>
          <a:bodyPr wrap="none" rtlCol="0">
            <a:spAutoFit/>
          </a:bodyPr>
          <a:lstStyle/>
          <a:p>
            <a:r>
              <a:rPr lang="en-US" dirty="0"/>
              <a:t>p = 20</a:t>
            </a:r>
          </a:p>
        </p:txBody>
      </p:sp>
      <p:sp>
        <p:nvSpPr>
          <p:cNvPr id="5" name="TextBox 4"/>
          <p:cNvSpPr txBox="1"/>
          <p:nvPr/>
        </p:nvSpPr>
        <p:spPr>
          <a:xfrm>
            <a:off x="7455520" y="2971800"/>
            <a:ext cx="697627" cy="369332"/>
          </a:xfrm>
          <a:prstGeom prst="rect">
            <a:avLst/>
          </a:prstGeom>
          <a:solidFill>
            <a:schemeClr val="accent1">
              <a:lumMod val="20000"/>
              <a:lumOff val="80000"/>
            </a:schemeClr>
          </a:solidFill>
          <a:ln>
            <a:noFill/>
          </a:ln>
        </p:spPr>
        <p:txBody>
          <a:bodyPr wrap="none" rtlCol="0">
            <a:spAutoFit/>
          </a:bodyPr>
          <a:lstStyle/>
          <a:p>
            <a:r>
              <a:rPr lang="en-US" dirty="0"/>
              <a:t>p = 9 </a:t>
            </a:r>
          </a:p>
        </p:txBody>
      </p:sp>
      <p:sp>
        <p:nvSpPr>
          <p:cNvPr id="6" name="TextBox 5"/>
          <p:cNvSpPr txBox="1"/>
          <p:nvPr/>
        </p:nvSpPr>
        <p:spPr>
          <a:xfrm>
            <a:off x="7455520" y="3733800"/>
            <a:ext cx="697627" cy="369332"/>
          </a:xfrm>
          <a:prstGeom prst="rect">
            <a:avLst/>
          </a:prstGeom>
          <a:solidFill>
            <a:schemeClr val="accent1">
              <a:lumMod val="20000"/>
              <a:lumOff val="80000"/>
            </a:schemeClr>
          </a:solidFill>
          <a:ln>
            <a:noFill/>
          </a:ln>
        </p:spPr>
        <p:txBody>
          <a:bodyPr wrap="none" rtlCol="0">
            <a:spAutoFit/>
          </a:bodyPr>
          <a:lstStyle/>
          <a:p>
            <a:r>
              <a:rPr lang="en-US" dirty="0"/>
              <a:t>p = 4 </a:t>
            </a:r>
          </a:p>
        </p:txBody>
      </p:sp>
      <p:sp>
        <p:nvSpPr>
          <p:cNvPr id="7" name="TextBox 6"/>
          <p:cNvSpPr txBox="1"/>
          <p:nvPr/>
        </p:nvSpPr>
        <p:spPr>
          <a:xfrm>
            <a:off x="7423459" y="4495800"/>
            <a:ext cx="697627" cy="369332"/>
          </a:xfrm>
          <a:prstGeom prst="rect">
            <a:avLst/>
          </a:prstGeom>
          <a:solidFill>
            <a:schemeClr val="accent1">
              <a:lumMod val="20000"/>
              <a:lumOff val="80000"/>
            </a:schemeClr>
          </a:solidFill>
          <a:ln>
            <a:noFill/>
          </a:ln>
        </p:spPr>
        <p:txBody>
          <a:bodyPr wrap="none" rtlCol="0">
            <a:spAutoFit/>
          </a:bodyPr>
          <a:lstStyle/>
          <a:p>
            <a:r>
              <a:rPr lang="en-US" dirty="0"/>
              <a:t>p = 6 </a:t>
            </a:r>
          </a:p>
        </p:txBody>
      </p:sp>
      <p:sp>
        <p:nvSpPr>
          <p:cNvPr id="8" name="TextBox 7"/>
          <p:cNvSpPr txBox="1"/>
          <p:nvPr/>
        </p:nvSpPr>
        <p:spPr>
          <a:xfrm>
            <a:off x="7423459" y="5257800"/>
            <a:ext cx="697627" cy="369332"/>
          </a:xfrm>
          <a:prstGeom prst="rect">
            <a:avLst/>
          </a:prstGeom>
          <a:solidFill>
            <a:schemeClr val="accent1">
              <a:lumMod val="20000"/>
              <a:lumOff val="80000"/>
            </a:schemeClr>
          </a:solidFill>
          <a:ln>
            <a:noFill/>
          </a:ln>
        </p:spPr>
        <p:txBody>
          <a:bodyPr wrap="none" rtlCol="0">
            <a:spAutoFit/>
          </a:bodyPr>
          <a:lstStyle/>
          <a:p>
            <a:r>
              <a:rPr lang="en-US" dirty="0"/>
              <a:t>p = 7 </a:t>
            </a:r>
          </a:p>
        </p:txBody>
      </p:sp>
    </p:spTree>
    <p:extLst>
      <p:ext uri="{BB962C8B-B14F-4D97-AF65-F5344CB8AC3E}">
        <p14:creationId xmlns:p14="http://schemas.microsoft.com/office/powerpoint/2010/main" val="498782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halting measure?</a:t>
            </a:r>
          </a:p>
        </p:txBody>
      </p:sp>
      <p:sp>
        <p:nvSpPr>
          <p:cNvPr id="5" name="Content Placeholder 4"/>
          <p:cNvSpPr>
            <a:spLocks noGrp="1"/>
          </p:cNvSpPr>
          <p:nvPr>
            <p:ph idx="1"/>
          </p:nvPr>
        </p:nvSpPr>
        <p:spPr/>
        <p:txBody>
          <a:bodyPr>
            <a:normAutofit fontScale="92500" lnSpcReduction="20000"/>
          </a:bodyPr>
          <a:lstStyle/>
          <a:p>
            <a:r>
              <a:rPr lang="en-US" dirty="0"/>
              <a:t>Proposed halting measure: max(0,hi-lo)</a:t>
            </a:r>
          </a:p>
          <a:p>
            <a:pPr lvl="1"/>
            <a:r>
              <a:rPr lang="en-US" dirty="0"/>
              <a:t>(the size of the search region)</a:t>
            </a:r>
          </a:p>
          <a:p>
            <a:r>
              <a:rPr lang="en-US" dirty="0"/>
              <a:t>Termination argument:</a:t>
            </a:r>
          </a:p>
          <a:p>
            <a:pPr lvl="1"/>
            <a:r>
              <a:rPr lang="en-US" dirty="0"/>
              <a:t>max(0,hi-lo) is always a non-negative integer</a:t>
            </a:r>
          </a:p>
          <a:p>
            <a:pPr lvl="1"/>
            <a:r>
              <a:rPr lang="en-US" dirty="0"/>
              <a:t>Must check to see that max(0,hi-lo) decreases on every recursive call.</a:t>
            </a:r>
          </a:p>
          <a:p>
            <a:pPr lvl="2"/>
            <a:r>
              <a:rPr lang="en-US" dirty="0"/>
              <a:t>At every recursive call, the size of the search region decreases by at least 1 (because p is removed from the search region).</a:t>
            </a:r>
          </a:p>
          <a:p>
            <a:r>
              <a:rPr lang="en-US" dirty="0"/>
              <a:t>So max(0,hi-lo) is a halting measure for binary-search-loop.</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14</a:t>
            </a:fld>
            <a:endParaRPr lang="en-US"/>
          </a:p>
        </p:txBody>
      </p:sp>
      <p:sp>
        <p:nvSpPr>
          <p:cNvPr id="4" name="Rectangle 3"/>
          <p:cNvSpPr/>
          <p:nvPr/>
        </p:nvSpPr>
        <p:spPr>
          <a:xfrm>
            <a:off x="4648200" y="5562600"/>
            <a:ext cx="3124200" cy="685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This is actually subtle– see the next slide for details.</a:t>
            </a:r>
          </a:p>
        </p:txBody>
      </p:sp>
      <p:cxnSp>
        <p:nvCxnSpPr>
          <p:cNvPr id="7" name="Straight Arrow Connector 6"/>
          <p:cNvCxnSpPr/>
          <p:nvPr/>
        </p:nvCxnSpPr>
        <p:spPr>
          <a:xfrm flipH="1" flipV="1">
            <a:off x="3429000" y="4724400"/>
            <a:ext cx="12192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683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that the halting measure decreases</a:t>
            </a:r>
          </a:p>
        </p:txBody>
      </p:sp>
      <p:sp>
        <p:nvSpPr>
          <p:cNvPr id="3" name="Content Placeholder 2"/>
          <p:cNvSpPr>
            <a:spLocks noGrp="1"/>
          </p:cNvSpPr>
          <p:nvPr>
            <p:ph idx="1"/>
          </p:nvPr>
        </p:nvSpPr>
        <p:spPr/>
        <p:txBody>
          <a:bodyPr>
            <a:normAutofit fontScale="55000" lnSpcReduction="20000"/>
          </a:bodyPr>
          <a:lstStyle/>
          <a:p>
            <a:r>
              <a:rPr lang="en-US" dirty="0"/>
              <a:t>Let’s try the first case:</a:t>
            </a:r>
          </a:p>
          <a:p>
            <a:pPr lvl="1"/>
            <a:r>
              <a:rPr lang="en-US" dirty="0"/>
              <a:t>We have</a:t>
            </a:r>
          </a:p>
          <a:p>
            <a:pPr lvl="2"/>
            <a:r>
              <a:rPr lang="en-US" dirty="0"/>
              <a:t>lo &lt; </a:t>
            </a:r>
            <a:r>
              <a:rPr lang="en-US"/>
              <a:t>hi               </a:t>
            </a:r>
            <a:r>
              <a:rPr lang="en-US" dirty="0"/>
              <a:t>[that’s how we got to the cond clause]</a:t>
            </a:r>
          </a:p>
          <a:p>
            <a:pPr lvl="2"/>
            <a:r>
              <a:rPr lang="en-US" dirty="0"/>
              <a:t>lo ≤ p ≤ hi         [that’s how we chose p]</a:t>
            </a:r>
          </a:p>
          <a:p>
            <a:pPr lvl="2"/>
            <a:r>
              <a:rPr lang="en-US" dirty="0"/>
              <a:t>f(p) &lt; </a:t>
            </a:r>
            <a:r>
              <a:rPr lang="en-US" dirty="0" err="1"/>
              <a:t>tgt</a:t>
            </a:r>
            <a:r>
              <a:rPr lang="en-US" dirty="0"/>
              <a:t>           [that’s the case we are considering.]</a:t>
            </a:r>
          </a:p>
          <a:p>
            <a:pPr lvl="1"/>
            <a:r>
              <a:rPr lang="en-US" dirty="0"/>
              <a:t>So hi-lo &gt; 0, so max(0,hi-lo) = hi-lo.</a:t>
            </a:r>
          </a:p>
          <a:p>
            <a:pPr lvl="1"/>
            <a:r>
              <a:rPr lang="en-US" dirty="0"/>
              <a:t>In this case we set lo1 (the new value of lo) to be p+1, and hi1, the new value of hi, to be equal to hi.</a:t>
            </a:r>
          </a:p>
          <a:p>
            <a:pPr lvl="1"/>
            <a:r>
              <a:rPr lang="en-US" dirty="0"/>
              <a:t>Now we can calculate:</a:t>
            </a:r>
          </a:p>
          <a:p>
            <a:pPr marL="914400" lvl="2" indent="0">
              <a:buNone/>
            </a:pPr>
            <a:r>
              <a:rPr lang="en-US" dirty="0"/>
              <a:t>hi1-lo1 </a:t>
            </a:r>
          </a:p>
          <a:p>
            <a:pPr marL="914400" lvl="2" indent="0">
              <a:buNone/>
            </a:pPr>
            <a:r>
              <a:rPr lang="en-US" dirty="0"/>
              <a:t>= hi-(p+1)      [substituting values of hi1 and  lo1]</a:t>
            </a:r>
          </a:p>
          <a:p>
            <a:pPr marL="914400" lvl="2" indent="0">
              <a:buNone/>
            </a:pPr>
            <a:r>
              <a:rPr lang="en-US" dirty="0"/>
              <a:t>&lt; hi – p          [since p &lt; p+1]</a:t>
            </a:r>
          </a:p>
          <a:p>
            <a:pPr marL="914400" lvl="2" indent="0">
              <a:buNone/>
            </a:pPr>
            <a:r>
              <a:rPr lang="en-US" dirty="0"/>
              <a:t>≤ hi – lo       [since lo ≤ p]</a:t>
            </a:r>
          </a:p>
          <a:p>
            <a:pPr lvl="1"/>
            <a:r>
              <a:rPr lang="en-US" dirty="0"/>
              <a:t>So (h1-lo1) &lt; (hi-lo).</a:t>
            </a:r>
          </a:p>
          <a:p>
            <a:pPr lvl="1"/>
            <a:r>
              <a:rPr lang="en-US" dirty="0"/>
              <a:t>If hi1-lo1 ≥ 0, then max(0,hi1-lo1) = hi1-lo1 &lt; (hi-lo) = max(0,hi-lo) </a:t>
            </a:r>
          </a:p>
          <a:p>
            <a:pPr lvl="1"/>
            <a:r>
              <a:rPr lang="en-US" dirty="0"/>
              <a:t>If hi1-lo1 &lt; 0, then max(0,hi1-lo1) = 0 &lt; hi-lo = max(0, hi-lo)</a:t>
            </a:r>
          </a:p>
          <a:p>
            <a:pPr lvl="1"/>
            <a:r>
              <a:rPr lang="en-US" dirty="0"/>
              <a:t>So either way, we have max(0,hi1-lo1) &lt; max(0, hi-lo), and the halting measure has decreased.</a:t>
            </a:r>
          </a:p>
          <a:p>
            <a:r>
              <a:rPr lang="en-US" dirty="0"/>
              <a:t>The other case is similar, of course.</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
        <p:nvSpPr>
          <p:cNvPr id="5" name="Rectangle 4"/>
          <p:cNvSpPr/>
          <p:nvPr/>
        </p:nvSpPr>
        <p:spPr>
          <a:xfrm>
            <a:off x="4587240" y="5334000"/>
            <a:ext cx="3352800" cy="12350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chemeClr val="tx1"/>
                </a:solidFill>
              </a:rPr>
              <a:t>Yes, making this argument bullet-proof is tricky.  But this merely reflects the fact it’s easy to write sloppy binary search code that will sometimes fail to terminate. So either way you have to be careful.</a:t>
            </a:r>
          </a:p>
        </p:txBody>
      </p:sp>
    </p:spTree>
    <p:extLst>
      <p:ext uri="{BB962C8B-B14F-4D97-AF65-F5344CB8AC3E}">
        <p14:creationId xmlns:p14="http://schemas.microsoft.com/office/powerpoint/2010/main" val="3087112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dirty="0"/>
              <a:t>Summary</a:t>
            </a:r>
          </a:p>
        </p:txBody>
      </p:sp>
      <p:sp>
        <p:nvSpPr>
          <p:cNvPr id="3" name="Content Placeholder 2"/>
          <p:cNvSpPr>
            <a:spLocks noGrp="1"/>
          </p:cNvSpPr>
          <p:nvPr>
            <p:ph idx="1"/>
          </p:nvPr>
        </p:nvSpPr>
        <p:spPr>
          <a:xfrm>
            <a:off x="457200" y="1676400"/>
            <a:ext cx="8229600" cy="4525963"/>
          </a:xfrm>
        </p:spPr>
        <p:txBody>
          <a:bodyPr>
            <a:normAutofit/>
          </a:bodyPr>
          <a:lstStyle/>
          <a:p>
            <a:r>
              <a:rPr lang="en-US" dirty="0"/>
              <a:t>You should now be able to:</a:t>
            </a:r>
          </a:p>
          <a:p>
            <a:pPr lvl="1"/>
            <a:r>
              <a:rPr lang="en-US" dirty="0"/>
              <a:t>explain what binary search is and when it is appropriate</a:t>
            </a:r>
          </a:p>
          <a:p>
            <a:pPr lvl="1"/>
            <a:r>
              <a:rPr lang="en-US" dirty="0"/>
              <a:t>explain how the standard binary search works, and how it fits into the framework of general recursion, invariants, and halting functions</a:t>
            </a:r>
          </a:p>
          <a:p>
            <a:pPr lvl="1"/>
            <a:r>
              <a:rPr lang="en-US" dirty="0"/>
              <a:t>give the halting measure and explain the termination argument for binary search</a:t>
            </a:r>
          </a:p>
          <a:p>
            <a:pPr lvl="1"/>
            <a:r>
              <a:rPr lang="en-US" dirty="0"/>
              <a:t>write variations on a binary search function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16</a:t>
            </a:fld>
            <a:endParaRPr lang="en-US"/>
          </a:p>
        </p:txBody>
      </p:sp>
    </p:spTree>
    <p:extLst>
      <p:ext uri="{BB962C8B-B14F-4D97-AF65-F5344CB8AC3E}">
        <p14:creationId xmlns:p14="http://schemas.microsoft.com/office/powerpoint/2010/main" val="1174789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a:t>
            </a:r>
            <a:r>
              <a:rPr lang="en-US"/>
              <a:t>file 08-4-binary-search.rkt </a:t>
            </a:r>
            <a:r>
              <a:rPr lang="en-US" dirty="0"/>
              <a:t>in the Examples folder</a:t>
            </a:r>
          </a:p>
          <a:p>
            <a:r>
              <a:rPr lang="en-US" dirty="0"/>
              <a:t>If you have questions about this lesson, ask them on the Discussion Board</a:t>
            </a:r>
          </a:p>
          <a:p>
            <a:r>
              <a:rPr lang="en-US" dirty="0"/>
              <a:t>Do Guided Practice 8.3</a:t>
            </a:r>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175877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Binary search is a classic example that illustrates general recursion</a:t>
            </a:r>
          </a:p>
          <a:p>
            <a:r>
              <a:rPr lang="en-US" dirty="0"/>
              <a:t>We will look at a function for binary search</a:t>
            </a:r>
          </a:p>
        </p:txBody>
      </p:sp>
      <p:sp>
        <p:nvSpPr>
          <p:cNvPr id="2" name="Slide Number Placeholder 1"/>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310296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Learning Objectives</a:t>
            </a:r>
          </a:p>
        </p:txBody>
      </p:sp>
      <p:sp>
        <p:nvSpPr>
          <p:cNvPr id="3" name="Content Placeholder 2"/>
          <p:cNvSpPr>
            <a:spLocks noGrp="1"/>
          </p:cNvSpPr>
          <p:nvPr>
            <p:ph idx="1"/>
          </p:nvPr>
        </p:nvSpPr>
        <p:spPr>
          <a:xfrm>
            <a:off x="457200" y="1676400"/>
            <a:ext cx="8229600" cy="4525963"/>
          </a:xfrm>
        </p:spPr>
        <p:txBody>
          <a:bodyPr/>
          <a:lstStyle/>
          <a:p>
            <a:r>
              <a:rPr lang="en-US" dirty="0"/>
              <a:t>At the end of this lesson you should be able to:</a:t>
            </a:r>
          </a:p>
          <a:p>
            <a:pPr lvl="1"/>
            <a:r>
              <a:rPr lang="en-US" dirty="0"/>
              <a:t>explain what binary search is and when it is appropriate</a:t>
            </a:r>
          </a:p>
          <a:p>
            <a:pPr lvl="1"/>
            <a:r>
              <a:rPr lang="en-US" dirty="0"/>
              <a:t>explain how the standard binary search works, and how it fits into the framework of general recursion, invariants, and halting functions</a:t>
            </a:r>
          </a:p>
          <a:p>
            <a:pPr lvl="1"/>
            <a:r>
              <a:rPr lang="en-US" dirty="0"/>
              <a:t>write variations on a binary search function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604415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Content Placeholder 2"/>
          <p:cNvSpPr>
            <a:spLocks noGrp="1"/>
          </p:cNvSpPr>
          <p:nvPr>
            <p:ph idx="1"/>
          </p:nvPr>
        </p:nvSpPr>
        <p:spPr/>
        <p:txBody>
          <a:bodyPr/>
          <a:lstStyle/>
          <a:p>
            <a:r>
              <a:rPr lang="en-US" dirty="0"/>
              <a:t>You probably learned about binary search in an array: given an array </a:t>
            </a:r>
            <a:r>
              <a:rPr lang="en-US" b="1" dirty="0"/>
              <a:t>A[0:N]</a:t>
            </a:r>
            <a:r>
              <a:rPr lang="en-US" dirty="0"/>
              <a:t> of increasing values and a target </a:t>
            </a:r>
            <a:r>
              <a:rPr lang="en-US" b="1" dirty="0" err="1"/>
              <a:t>tgt</a:t>
            </a:r>
            <a:r>
              <a:rPr lang="en-US" dirty="0"/>
              <a:t>, find an </a:t>
            </a:r>
            <a:r>
              <a:rPr lang="en-US" b="1" dirty="0" err="1"/>
              <a:t>i</a:t>
            </a:r>
            <a:r>
              <a:rPr lang="en-US" dirty="0"/>
              <a:t> such that </a:t>
            </a:r>
            <a:r>
              <a:rPr lang="en-US" b="1" dirty="0"/>
              <a:t>A[</a:t>
            </a:r>
            <a:r>
              <a:rPr lang="en-US" b="1" dirty="0" err="1"/>
              <a:t>i</a:t>
            </a:r>
            <a:r>
              <a:rPr lang="en-US" b="1" dirty="0"/>
              <a:t>]</a:t>
            </a:r>
            <a:r>
              <a:rPr lang="en-US" dirty="0"/>
              <a:t> = </a:t>
            </a:r>
            <a:r>
              <a:rPr lang="en-US" b="1" dirty="0" err="1"/>
              <a:t>tgt</a:t>
            </a:r>
            <a:r>
              <a:rPr lang="en-US" dirty="0"/>
              <a:t>, or else report not found.</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184117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Arrays can be modeled as functions</a:t>
            </a:r>
          </a:p>
        </p:txBody>
      </p:sp>
      <p:sp>
        <p:nvSpPr>
          <p:cNvPr id="3" name="Content Placeholder 2"/>
          <p:cNvSpPr>
            <a:spLocks noGrp="1"/>
          </p:cNvSpPr>
          <p:nvPr>
            <p:ph idx="1"/>
          </p:nvPr>
        </p:nvSpPr>
        <p:spPr/>
        <p:txBody>
          <a:bodyPr>
            <a:normAutofit lnSpcReduction="10000"/>
          </a:bodyPr>
          <a:lstStyle/>
          <a:p>
            <a:r>
              <a:rPr lang="en-US" dirty="0"/>
              <a:t>Racket has arrays (called vectors), but we don't need them.</a:t>
            </a:r>
          </a:p>
          <a:p>
            <a:r>
              <a:rPr lang="en-US" dirty="0"/>
              <a:t>Instead of having an array, we'll have a function  </a:t>
            </a:r>
          </a:p>
          <a:p>
            <a:pPr marL="0" indent="0" algn="ctr">
              <a:buNone/>
            </a:pPr>
            <a:r>
              <a:rPr lang="en-US" b="1" dirty="0"/>
              <a:t>f : [0..N] -&gt; Integer</a:t>
            </a:r>
          </a:p>
          <a:p>
            <a:pPr marL="400050" lvl="1" indent="0">
              <a:buNone/>
            </a:pPr>
            <a:r>
              <a:rPr lang="en-US" dirty="0"/>
              <a:t>which will give the value of the array at any index.</a:t>
            </a:r>
          </a:p>
          <a:p>
            <a:pPr marL="457200" indent="-457200"/>
            <a:r>
              <a:rPr lang="en-US" dirty="0"/>
              <a:t>We will require that f be non-decreasing:  that is:</a:t>
            </a:r>
          </a:p>
          <a:p>
            <a:pPr marL="0" indent="0" algn="ctr">
              <a:buNone/>
            </a:pPr>
            <a:r>
              <a:rPr lang="en-US" b="1" dirty="0" err="1"/>
              <a:t>i</a:t>
            </a:r>
            <a:r>
              <a:rPr lang="en-US" b="1" dirty="0"/>
              <a:t> ≤ j implies f(</a:t>
            </a:r>
            <a:r>
              <a:rPr lang="en-US" b="1" dirty="0" err="1"/>
              <a:t>i</a:t>
            </a:r>
            <a:r>
              <a:rPr lang="en-US" b="1" dirty="0"/>
              <a:t>) ≤ f(j)</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354625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the obvious generalization</a:t>
            </a:r>
          </a:p>
        </p:txBody>
      </p:sp>
      <p:sp>
        <p:nvSpPr>
          <p:cNvPr id="3" name="Content Placeholder 2"/>
          <p:cNvSpPr>
            <a:spLocks noGrp="1"/>
          </p:cNvSpPr>
          <p:nvPr>
            <p:ph idx="1"/>
          </p:nvPr>
        </p:nvSpPr>
        <p:spPr/>
        <p:txBody>
          <a:bodyPr/>
          <a:lstStyle/>
          <a:p>
            <a:r>
              <a:rPr lang="en-US" dirty="0"/>
              <a:t>Clearly the our choice of 0 and N as the bounds for our search doesn't matter, so we'll add them as arguments to our function.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418694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 and Purpose Statement</a:t>
            </a:r>
          </a:p>
        </p:txBody>
      </p:sp>
      <p:sp>
        <p:nvSpPr>
          <p:cNvPr id="4" name="Content Placeholder 3"/>
          <p:cNvSpPr>
            <a:spLocks noGrp="1"/>
          </p:cNvSpPr>
          <p:nvPr>
            <p:ph idx="1"/>
          </p:nvPr>
        </p:nvSpPr>
        <p:spPr/>
        <p:txBody>
          <a:bodyPr>
            <a:normAutofit/>
          </a:bodyPr>
          <a:lstStyle/>
          <a:p>
            <a:pPr>
              <a:spcBef>
                <a:spcPts val="0"/>
              </a:spcBef>
            </a:pPr>
            <a:r>
              <a:rPr lang="en-US" sz="2400" dirty="0"/>
              <a:t>;; binary-search-loop </a:t>
            </a:r>
          </a:p>
          <a:p>
            <a:pPr>
              <a:spcBef>
                <a:spcPts val="0"/>
              </a:spcBef>
            </a:pPr>
            <a:r>
              <a:rPr lang="en-US" sz="2400" dirty="0"/>
              <a:t>;;  : </a:t>
            </a:r>
            <a:r>
              <a:rPr lang="en-US" sz="2400" dirty="0" err="1"/>
              <a:t>NonNegInt</a:t>
            </a:r>
            <a:r>
              <a:rPr lang="en-US" sz="2400" dirty="0"/>
              <a:t> </a:t>
            </a:r>
            <a:r>
              <a:rPr lang="en-US" sz="2400" dirty="0" err="1"/>
              <a:t>NonNegInt</a:t>
            </a:r>
            <a:r>
              <a:rPr lang="en-US" sz="2400" dirty="0"/>
              <a:t> </a:t>
            </a:r>
          </a:p>
          <a:p>
            <a:pPr>
              <a:spcBef>
                <a:spcPts val="0"/>
              </a:spcBef>
            </a:pPr>
            <a:r>
              <a:rPr lang="en-US" sz="2400" dirty="0"/>
              <a:t>;;    (</a:t>
            </a:r>
            <a:r>
              <a:rPr lang="en-US" sz="2400" dirty="0" err="1"/>
              <a:t>NonNegInt</a:t>
            </a:r>
            <a:r>
              <a:rPr lang="en-US" sz="2400" dirty="0"/>
              <a:t> -&gt; Integer) </a:t>
            </a:r>
          </a:p>
          <a:p>
            <a:pPr>
              <a:spcBef>
                <a:spcPts val="0"/>
              </a:spcBef>
            </a:pPr>
            <a:r>
              <a:rPr lang="en-US" sz="2400" dirty="0"/>
              <a:t>;;    Integer</a:t>
            </a:r>
          </a:p>
          <a:p>
            <a:pPr>
              <a:spcBef>
                <a:spcPts val="0"/>
              </a:spcBef>
            </a:pPr>
            <a:r>
              <a:rPr lang="en-US" sz="2400" dirty="0"/>
              <a:t>;;    -&gt; </a:t>
            </a:r>
            <a:r>
              <a:rPr lang="en-US" sz="2400" dirty="0" err="1"/>
              <a:t>MaybeNonNegInt</a:t>
            </a:r>
            <a:endParaRPr lang="en-US" sz="2400" dirty="0"/>
          </a:p>
          <a:p>
            <a:pPr>
              <a:spcBef>
                <a:spcPts val="0"/>
              </a:spcBef>
            </a:pPr>
            <a:r>
              <a:rPr lang="en-US" sz="2400" dirty="0"/>
              <a:t>;; GIVEN: two numbers lo and hi, a function f,</a:t>
            </a:r>
          </a:p>
          <a:p>
            <a:pPr>
              <a:spcBef>
                <a:spcPts val="0"/>
              </a:spcBef>
            </a:pPr>
            <a:r>
              <a:rPr lang="en-US" sz="2400" dirty="0"/>
              <a:t>;;   and a target </a:t>
            </a:r>
            <a:r>
              <a:rPr lang="en-US" sz="2400" dirty="0" err="1"/>
              <a:t>tgt</a:t>
            </a:r>
            <a:endParaRPr lang="en-US" sz="2400" dirty="0"/>
          </a:p>
          <a:p>
            <a:pPr>
              <a:spcBef>
                <a:spcPts val="0"/>
              </a:spcBef>
            </a:pPr>
            <a:r>
              <a:rPr lang="en-US" sz="2400" dirty="0"/>
              <a:t>;; WHERE: f is monotonic </a:t>
            </a:r>
          </a:p>
          <a:p>
            <a:pPr>
              <a:spcBef>
                <a:spcPts val="0"/>
              </a:spcBef>
            </a:pPr>
            <a:r>
              <a:rPr lang="en-US" sz="2400" dirty="0"/>
              <a:t>;;         (</a:t>
            </a:r>
            <a:r>
              <a:rPr lang="en-US" sz="2400" dirty="0" err="1"/>
              <a:t>ie</a:t>
            </a:r>
            <a:r>
              <a:rPr lang="en-US" sz="2400" dirty="0"/>
              <a:t>, </a:t>
            </a:r>
            <a:r>
              <a:rPr lang="en-US" sz="2400" dirty="0" err="1"/>
              <a:t>i≤j</a:t>
            </a:r>
            <a:r>
              <a:rPr lang="en-US" sz="2400" dirty="0"/>
              <a:t> implies f(</a:t>
            </a:r>
            <a:r>
              <a:rPr lang="en-US" sz="2400" dirty="0" err="1"/>
              <a:t>i</a:t>
            </a:r>
            <a:r>
              <a:rPr lang="en-US" sz="2400" dirty="0"/>
              <a:t>)≤f(j))</a:t>
            </a:r>
          </a:p>
          <a:p>
            <a:pPr>
              <a:spcBef>
                <a:spcPts val="0"/>
              </a:spcBef>
            </a:pPr>
            <a:r>
              <a:rPr lang="en-US" sz="2400"/>
              <a:t>;; </a:t>
            </a:r>
            <a:r>
              <a:rPr lang="en-US" sz="2400" dirty="0"/>
              <a:t>RETURNS: a number k such that lo ≤ k ≤ hi </a:t>
            </a:r>
          </a:p>
          <a:p>
            <a:pPr>
              <a:spcBef>
                <a:spcPts val="0"/>
              </a:spcBef>
            </a:pPr>
            <a:r>
              <a:rPr lang="en-US" sz="2400" dirty="0"/>
              <a:t>;;   and f(k) = </a:t>
            </a:r>
            <a:r>
              <a:rPr lang="en-US" sz="2400" dirty="0" err="1"/>
              <a:t>tgt</a:t>
            </a:r>
            <a:r>
              <a:rPr lang="en-US" sz="2400" dirty="0"/>
              <a:t> if there is such a k,</a:t>
            </a:r>
          </a:p>
          <a:p>
            <a:pPr>
              <a:spcBef>
                <a:spcPts val="0"/>
              </a:spcBef>
            </a:pPr>
            <a:r>
              <a:rPr lang="en-US" sz="2400" dirty="0"/>
              <a:t>;;   otherwise false.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7</a:t>
            </a:fld>
            <a:endParaRPr lang="en-US"/>
          </a:p>
        </p:txBody>
      </p:sp>
    </p:spTree>
    <p:extLst>
      <p:ext uri="{BB962C8B-B14F-4D97-AF65-F5344CB8AC3E}">
        <p14:creationId xmlns:p14="http://schemas.microsoft.com/office/powerpoint/2010/main" val="590854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Once we've written that, we can write the main function</a:t>
            </a:r>
          </a:p>
        </p:txBody>
      </p:sp>
      <p:sp>
        <p:nvSpPr>
          <p:cNvPr id="3" name="Content Placeholder 2"/>
          <p:cNvSpPr>
            <a:spLocks noGrp="1"/>
          </p:cNvSpPr>
          <p:nvPr>
            <p:ph idx="1"/>
          </p:nvPr>
        </p:nvSpPr>
        <p:spPr/>
        <p:txBody>
          <a:bodyPr>
            <a:noAutofit/>
          </a:bodyPr>
          <a:lstStyle/>
          <a:p>
            <a:pPr>
              <a:spcBef>
                <a:spcPts val="0"/>
              </a:spcBef>
            </a:pPr>
            <a:r>
              <a:rPr lang="en-US" sz="2000" dirty="0"/>
              <a:t>;; binary-search :</a:t>
            </a:r>
          </a:p>
          <a:p>
            <a:pPr>
              <a:spcBef>
                <a:spcPts val="0"/>
              </a:spcBef>
            </a:pPr>
            <a:r>
              <a:rPr lang="en-US" sz="2000" dirty="0"/>
              <a:t>;;  </a:t>
            </a:r>
            <a:r>
              <a:rPr lang="en-US" sz="2000" dirty="0" err="1"/>
              <a:t>NonNegInt</a:t>
            </a:r>
            <a:r>
              <a:rPr lang="en-US" sz="2000" dirty="0"/>
              <a:t> (</a:t>
            </a:r>
            <a:r>
              <a:rPr lang="en-US" sz="2000" dirty="0" err="1"/>
              <a:t>NonNegInt</a:t>
            </a:r>
            <a:r>
              <a:rPr lang="en-US" sz="2000" dirty="0"/>
              <a:t> -&gt; Integer) Integer</a:t>
            </a:r>
          </a:p>
          <a:p>
            <a:pPr>
              <a:spcBef>
                <a:spcPts val="0"/>
              </a:spcBef>
            </a:pPr>
            <a:r>
              <a:rPr lang="en-US" sz="2000" dirty="0"/>
              <a:t>;;  -&gt; </a:t>
            </a:r>
            <a:r>
              <a:rPr lang="en-US" sz="2000" dirty="0" err="1"/>
              <a:t>MaybeNonNegInt</a:t>
            </a:r>
            <a:endParaRPr lang="en-US" sz="2000" dirty="0"/>
          </a:p>
          <a:p>
            <a:pPr>
              <a:spcBef>
                <a:spcPts val="0"/>
              </a:spcBef>
            </a:pPr>
            <a:r>
              <a:rPr lang="en-US" sz="2000" dirty="0"/>
              <a:t>;; GIVEN: a number N, </a:t>
            </a:r>
          </a:p>
          <a:p>
            <a:pPr>
              <a:spcBef>
                <a:spcPts val="0"/>
              </a:spcBef>
            </a:pPr>
            <a:r>
              <a:rPr lang="en-US" sz="2000" dirty="0"/>
              <a:t>;;  a function f : </a:t>
            </a:r>
            <a:r>
              <a:rPr lang="en-US" sz="2000" dirty="0" err="1"/>
              <a:t>NonNegInt</a:t>
            </a:r>
            <a:r>
              <a:rPr lang="en-US" sz="2000" dirty="0"/>
              <a:t> -&gt; Integer,</a:t>
            </a:r>
          </a:p>
          <a:p>
            <a:pPr>
              <a:spcBef>
                <a:spcPts val="0"/>
              </a:spcBef>
            </a:pPr>
            <a:r>
              <a:rPr lang="en-US" sz="2000" dirty="0"/>
              <a:t>;;  and a number </a:t>
            </a:r>
            <a:r>
              <a:rPr lang="en-US" sz="2000" dirty="0" err="1"/>
              <a:t>tgt</a:t>
            </a:r>
            <a:endParaRPr lang="en-US" sz="2000" dirty="0"/>
          </a:p>
          <a:p>
            <a:pPr>
              <a:spcBef>
                <a:spcPts val="0"/>
              </a:spcBef>
            </a:pPr>
            <a:r>
              <a:rPr lang="en-US" sz="2000" dirty="0"/>
              <a:t>;; WHERE: f is monotonic (</a:t>
            </a:r>
            <a:r>
              <a:rPr lang="en-US" sz="2000" dirty="0" err="1"/>
              <a:t>ie</a:t>
            </a:r>
            <a:r>
              <a:rPr lang="en-US" sz="2000" dirty="0"/>
              <a:t>, </a:t>
            </a:r>
            <a:r>
              <a:rPr lang="en-US" sz="2000" dirty="0" err="1"/>
              <a:t>i</a:t>
            </a:r>
            <a:r>
              <a:rPr lang="en-US" sz="2000" dirty="0"/>
              <a:t> ≤ j implies f(</a:t>
            </a:r>
            <a:r>
              <a:rPr lang="en-US" sz="2000" dirty="0" err="1"/>
              <a:t>i</a:t>
            </a:r>
            <a:r>
              <a:rPr lang="en-US" sz="2000" dirty="0"/>
              <a:t>) ≤ f(j))</a:t>
            </a:r>
          </a:p>
          <a:p>
            <a:pPr>
              <a:spcBef>
                <a:spcPts val="0"/>
              </a:spcBef>
            </a:pPr>
            <a:r>
              <a:rPr lang="en-US" sz="2000" dirty="0"/>
              <a:t>;; RETURNS: a number k such that 0 ≤ k ≤ N </a:t>
            </a:r>
          </a:p>
          <a:p>
            <a:pPr>
              <a:spcBef>
                <a:spcPts val="0"/>
              </a:spcBef>
            </a:pPr>
            <a:r>
              <a:rPr lang="en-US" sz="2000" dirty="0"/>
              <a:t>;;  and f(k) = </a:t>
            </a:r>
            <a:r>
              <a:rPr lang="en-US" sz="2000" dirty="0" err="1"/>
              <a:t>tgt</a:t>
            </a:r>
            <a:r>
              <a:rPr lang="en-US" sz="2000" dirty="0"/>
              <a:t> if there is such a k,</a:t>
            </a:r>
          </a:p>
          <a:p>
            <a:pPr>
              <a:spcBef>
                <a:spcPts val="0"/>
              </a:spcBef>
            </a:pPr>
            <a:r>
              <a:rPr lang="en-US" sz="2000" dirty="0"/>
              <a:t>;;  otherwise false.</a:t>
            </a:r>
          </a:p>
          <a:p>
            <a:pPr>
              <a:spcBef>
                <a:spcPts val="0"/>
              </a:spcBef>
            </a:pPr>
            <a:endParaRPr lang="en-US" sz="2000" dirty="0"/>
          </a:p>
          <a:p>
            <a:pPr>
              <a:spcBef>
                <a:spcPts val="0"/>
              </a:spcBef>
            </a:pPr>
            <a:r>
              <a:rPr lang="en-US" sz="2000" dirty="0"/>
              <a:t>;; STRATEGY: call a more general function</a:t>
            </a:r>
          </a:p>
          <a:p>
            <a:pPr>
              <a:spcBef>
                <a:spcPts val="0"/>
              </a:spcBef>
            </a:pPr>
            <a:r>
              <a:rPr lang="en-US" sz="2000" dirty="0"/>
              <a:t>(define (binary-search N f </a:t>
            </a:r>
            <a:r>
              <a:rPr lang="en-US" sz="2000" dirty="0" err="1"/>
              <a:t>tgt</a:t>
            </a:r>
            <a:r>
              <a:rPr lang="en-US" sz="2000" dirty="0"/>
              <a:t>)</a:t>
            </a:r>
          </a:p>
          <a:p>
            <a:pPr>
              <a:spcBef>
                <a:spcPts val="0"/>
              </a:spcBef>
            </a:pPr>
            <a:r>
              <a:rPr lang="en-US" sz="2000" dirty="0"/>
              <a:t>  (binary-search-loop 0 N f </a:t>
            </a:r>
            <a:r>
              <a:rPr lang="en-US" sz="2000" dirty="0" err="1"/>
              <a:t>tgt</a:t>
            </a:r>
            <a:r>
              <a:rPr lang="en-US" sz="2000"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766434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easy cases for binary-search-loop?</a:t>
            </a:r>
          </a:p>
        </p:txBody>
      </p:sp>
      <p:sp>
        <p:nvSpPr>
          <p:cNvPr id="4" name="Content Placeholder 3"/>
          <p:cNvSpPr>
            <a:spLocks noGrp="1"/>
          </p:cNvSpPr>
          <p:nvPr>
            <p:ph idx="1"/>
          </p:nvPr>
        </p:nvSpPr>
        <p:spPr/>
        <p:txBody>
          <a:bodyPr/>
          <a:lstStyle/>
          <a:p>
            <a:r>
              <a:rPr lang="en-US" dirty="0"/>
              <a:t>if </a:t>
            </a:r>
            <a:r>
              <a:rPr lang="en-US" b="1" dirty="0"/>
              <a:t>lo&gt;hi</a:t>
            </a:r>
            <a:r>
              <a:rPr lang="en-US" dirty="0"/>
              <a:t>, the search range </a:t>
            </a:r>
            <a:r>
              <a:rPr lang="en-US" b="1" dirty="0"/>
              <a:t>[</a:t>
            </a:r>
            <a:r>
              <a:rPr lang="en-US" b="1" dirty="0" err="1"/>
              <a:t>lo,hi</a:t>
            </a:r>
            <a:r>
              <a:rPr lang="en-US" b="1" dirty="0"/>
              <a:t>] </a:t>
            </a:r>
            <a:r>
              <a:rPr lang="en-US" dirty="0"/>
              <a:t>is empty, so the answer must be </a:t>
            </a:r>
            <a:r>
              <a:rPr lang="en-US" b="1" dirty="0"/>
              <a:t>false</a:t>
            </a:r>
            <a:r>
              <a:rPr lang="en-US" dirty="0"/>
              <a:t>.</a:t>
            </a:r>
          </a:p>
          <a:p>
            <a:r>
              <a:rPr lang="en-US" dirty="0"/>
              <a:t>if </a:t>
            </a:r>
            <a:r>
              <a:rPr lang="en-US" b="1" dirty="0"/>
              <a:t>lo=hi</a:t>
            </a:r>
            <a:r>
              <a:rPr lang="en-US" dirty="0"/>
              <a:t>, the search range has size 1, so it's easy to figure out the answer.</a:t>
            </a:r>
          </a:p>
          <a:p>
            <a:pPr marL="0" indent="0">
              <a:buNone/>
            </a:pP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19549732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16120</TotalTime>
  <Words>1384</Words>
  <Application>Microsoft Office PowerPoint</Application>
  <PresentationFormat>On-screen Show (4:3)</PresentationFormat>
  <Paragraphs>160</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CMMI10</vt:lpstr>
      <vt:lpstr>CMR10</vt:lpstr>
      <vt:lpstr>CMSY10ORIG</vt:lpstr>
      <vt:lpstr>Consolas</vt:lpstr>
      <vt:lpstr>Helvetica Neue</vt:lpstr>
      <vt:lpstr>1_Office Theme</vt:lpstr>
      <vt:lpstr>Binary Search</vt:lpstr>
      <vt:lpstr>Introduction</vt:lpstr>
      <vt:lpstr>Learning Objectives</vt:lpstr>
      <vt:lpstr>Binary Search</vt:lpstr>
      <vt:lpstr>Arrays can be modeled as functions</vt:lpstr>
      <vt:lpstr>Let's do the obvious generalization</vt:lpstr>
      <vt:lpstr>Contract and Purpose Statement</vt:lpstr>
      <vt:lpstr>Once we've written that, we can write the main function</vt:lpstr>
      <vt:lpstr>What are the easy cases for binary-search-loop?</vt:lpstr>
      <vt:lpstr>What if the search range is larger?</vt:lpstr>
      <vt:lpstr>What are the cases?</vt:lpstr>
      <vt:lpstr>As code:</vt:lpstr>
      <vt:lpstr>Watch this work</vt:lpstr>
      <vt:lpstr>What's the halting measure?</vt:lpstr>
      <vt:lpstr>Checking that the halting measure decreases</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175</cp:revision>
  <dcterms:created xsi:type="dcterms:W3CDTF">2010-06-24T16:22:15Z</dcterms:created>
  <dcterms:modified xsi:type="dcterms:W3CDTF">2016-10-23T12:52:12Z</dcterms:modified>
</cp:coreProperties>
</file>