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67" r:id="rId5"/>
    <p:sldId id="260" r:id="rId6"/>
    <p:sldId id="259" r:id="rId7"/>
    <p:sldId id="280" r:id="rId8"/>
    <p:sldId id="295" r:id="rId9"/>
    <p:sldId id="296" r:id="rId10"/>
    <p:sldId id="297" r:id="rId11"/>
    <p:sldId id="298" r:id="rId12"/>
    <p:sldId id="266" r:id="rId13"/>
    <p:sldId id="282" r:id="rId14"/>
    <p:sldId id="268" r:id="rId15"/>
    <p:sldId id="272" r:id="rId16"/>
    <p:sldId id="299" r:id="rId17"/>
    <p:sldId id="300" r:id="rId18"/>
    <p:sldId id="301" r:id="rId19"/>
    <p:sldId id="302" r:id="rId20"/>
    <p:sldId id="303" r:id="rId21"/>
    <p:sldId id="326" r:id="rId22"/>
    <p:sldId id="304" r:id="rId23"/>
    <p:sldId id="279" r:id="rId24"/>
    <p:sldId id="327" r:id="rId25"/>
    <p:sldId id="328" r:id="rId26"/>
    <p:sldId id="329" r:id="rId27"/>
    <p:sldId id="269" r:id="rId28"/>
    <p:sldId id="273" r:id="rId29"/>
    <p:sldId id="317" r:id="rId30"/>
    <p:sldId id="320" r:id="rId31"/>
    <p:sldId id="305" r:id="rId32"/>
    <p:sldId id="306" r:id="rId33"/>
    <p:sldId id="308" r:id="rId34"/>
    <p:sldId id="276" r:id="rId35"/>
    <p:sldId id="330" r:id="rId36"/>
    <p:sldId id="331" r:id="rId37"/>
    <p:sldId id="332" r:id="rId38"/>
    <p:sldId id="270" r:id="rId39"/>
    <p:sldId id="274" r:id="rId40"/>
    <p:sldId id="318" r:id="rId41"/>
    <p:sldId id="321" r:id="rId42"/>
    <p:sldId id="309" r:id="rId43"/>
    <p:sldId id="310" r:id="rId44"/>
    <p:sldId id="311" r:id="rId45"/>
    <p:sldId id="333" r:id="rId46"/>
    <p:sldId id="334" r:id="rId47"/>
    <p:sldId id="312" r:id="rId48"/>
    <p:sldId id="277" r:id="rId49"/>
    <p:sldId id="337" r:id="rId50"/>
    <p:sldId id="336" r:id="rId51"/>
    <p:sldId id="271" r:id="rId52"/>
    <p:sldId id="275" r:id="rId53"/>
    <p:sldId id="319" r:id="rId54"/>
    <p:sldId id="322" r:id="rId55"/>
    <p:sldId id="313" r:id="rId56"/>
    <p:sldId id="314" r:id="rId57"/>
    <p:sldId id="340" r:id="rId58"/>
    <p:sldId id="345" r:id="rId59"/>
    <p:sldId id="341" r:id="rId60"/>
    <p:sldId id="344" r:id="rId61"/>
    <p:sldId id="342" r:id="rId62"/>
    <p:sldId id="343" r:id="rId63"/>
    <p:sldId id="315" r:id="rId64"/>
    <p:sldId id="278" r:id="rId65"/>
    <p:sldId id="338" r:id="rId66"/>
    <p:sldId id="339" r:id="rId67"/>
    <p:sldId id="261" r:id="rId6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1/21/2024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03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1/21/2024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293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1/21/2024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1/21/2024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1/21/2024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140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1/21/2024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251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1/21/2024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86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1/21/2024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84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1/21/2024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3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1/21/2024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45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1/21/2024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04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1/21/2024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‹N°›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86846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jpg"/><Relationship Id="rId2" Type="http://schemas.openxmlformats.org/officeDocument/2006/relationships/image" Target="../media/image8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jp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jpg"/><Relationship Id="rId2" Type="http://schemas.openxmlformats.org/officeDocument/2006/relationships/image" Target="../media/image8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2.jpg"/><Relationship Id="rId4" Type="http://schemas.openxmlformats.org/officeDocument/2006/relationships/image" Target="../media/image91.jp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jpg"/><Relationship Id="rId2" Type="http://schemas.openxmlformats.org/officeDocument/2006/relationships/image" Target="../media/image9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jp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2DA1274F-9232-42BF-B9FE-B95EA14CF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BE5AF1D6-62CC-4988-9174-993F112DC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EDFD079-EB5E-8654-D9A2-647A8E037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6765" y="1159934"/>
            <a:ext cx="6418471" cy="3028072"/>
          </a:xfrm>
        </p:spPr>
        <p:txBody>
          <a:bodyPr>
            <a:normAutofit/>
          </a:bodyPr>
          <a:lstStyle/>
          <a:p>
            <a:br>
              <a:rPr lang="fr-FR" dirty="0"/>
            </a:br>
            <a:r>
              <a:rPr lang="fr-FR" dirty="0"/>
              <a:t>SAE R1-2_01</a:t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3D25839-941A-BFC6-D399-66EEC9C86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6765" y="4280081"/>
            <a:ext cx="6418471" cy="1566152"/>
          </a:xfrm>
        </p:spPr>
        <p:txBody>
          <a:bodyPr>
            <a:normAutofit/>
          </a:bodyPr>
          <a:lstStyle/>
          <a:p>
            <a:endParaRPr lang="fr-FR" sz="1600" dirty="0"/>
          </a:p>
          <a:p>
            <a:r>
              <a:rPr lang="fr-FR" sz="1600" dirty="0"/>
              <a:t>Sasha Coulombel</a:t>
            </a:r>
          </a:p>
          <a:p>
            <a:r>
              <a:rPr lang="fr-FR" sz="1600"/>
              <a:t>- </a:t>
            </a:r>
            <a:endParaRPr lang="fr-FR" sz="1600" dirty="0"/>
          </a:p>
          <a:p>
            <a:r>
              <a:rPr lang="fr-FR" sz="1600" dirty="0"/>
              <a:t>Michel Wang 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15CB0B-C029-EE81-76B6-DE4C7CCA5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Attribution des scores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66389AF-B360-0DF3-0AD8-1AF1FADEA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985" y="2207767"/>
            <a:ext cx="10044030" cy="295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162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29011B-0289-860C-9E46-AA7D72D9E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Classement et affichage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ECD0CB8-D06C-11EE-F3A9-C0F886F52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74" y="1767707"/>
            <a:ext cx="9223251" cy="376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993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E6CBD2-6573-E1D2-F9BD-54D1C202B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0214" y="2826543"/>
            <a:ext cx="6671572" cy="120491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Etape 2 : jeux d’essais</a:t>
            </a:r>
          </a:p>
        </p:txBody>
      </p:sp>
    </p:spTree>
    <p:extLst>
      <p:ext uri="{BB962C8B-B14F-4D97-AF65-F5344CB8AC3E}">
        <p14:creationId xmlns:p14="http://schemas.microsoft.com/office/powerpoint/2010/main" val="2898224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6854023B-3234-3E9B-FC48-1C6BF7A71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004" y="1225803"/>
            <a:ext cx="4895992" cy="440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471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77454" y="3965691"/>
            <a:ext cx="3014546" cy="289230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2B987A8-3C5A-4495-85A2-B7BBC3EAC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77454" y="3965691"/>
            <a:ext cx="3014546" cy="289230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46453" y="857546"/>
            <a:ext cx="6964685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32CDD2-9715-425B-9CCC-CF8CE92BE0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46453" y="857546"/>
            <a:ext cx="6964685" cy="5402463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1"/>
            <a:ext cx="3799266" cy="401991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B013C47-A4B4-4108-87AF-82C5CD7DF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1"/>
            <a:ext cx="3799266" cy="401991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13658" y="727769"/>
            <a:ext cx="6964685" cy="54024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0971" y="136525"/>
            <a:ext cx="1035526" cy="103552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4" name="Graphic 212">
            <a:extLst>
              <a:ext uri="{FF2B5EF4-FFF2-40B4-BE49-F238E27FC236}">
                <a16:creationId xmlns:a16="http://schemas.microsoft.com/office/drawing/2014/main" id="{BC8E4194-D60D-466F-B2E4-E0A0C145F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0971" y="136525"/>
            <a:ext cx="1035526" cy="103552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BE6CBD2-6573-E1D2-F9BD-54D1C202B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6764" y="1673367"/>
            <a:ext cx="6418471" cy="31705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cap="all" spc="1500" dirty="0">
                <a:ea typeface="Source Sans Pro SemiBold" panose="020B0603030403020204" pitchFamily="34" charset="0"/>
              </a:rPr>
              <a:t>Devinette</a:t>
            </a:r>
            <a:br>
              <a:rPr lang="en-US" sz="6000" b="1" cap="all" spc="1500" dirty="0">
                <a:ea typeface="Source Sans Pro SemiBold" panose="020B0603030403020204" pitchFamily="34" charset="0"/>
              </a:rPr>
            </a:br>
            <a:endParaRPr lang="en-US" sz="6000" b="1" cap="all" spc="1500" dirty="0">
              <a:ea typeface="Source Sans Pro SemiBold" panose="020B0603030403020204" pitchFamily="34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7955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929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40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41751" y="5783167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782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E6CBD2-6573-E1D2-F9BD-54D1C202B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0214" y="2826543"/>
            <a:ext cx="6671572" cy="120491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Etape 1 : démarche créative</a:t>
            </a:r>
          </a:p>
        </p:txBody>
      </p:sp>
    </p:spTree>
    <p:extLst>
      <p:ext uri="{BB962C8B-B14F-4D97-AF65-F5344CB8AC3E}">
        <p14:creationId xmlns:p14="http://schemas.microsoft.com/office/powerpoint/2010/main" val="2836469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4BF0EF-9408-20C5-1B6C-FA5A67D40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Initialisation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6273349-0B98-2E62-C4F3-07284DB4E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280" y="1624932"/>
            <a:ext cx="2783941" cy="360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837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9250F8-0EDE-F002-15F3-08D710C23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3306515"/>
            <a:ext cx="3826286" cy="321537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Processus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98797F-841C-B8B5-DD13-977A89D1C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1448" y="706508"/>
            <a:ext cx="5536763" cy="4351338"/>
          </a:xfrm>
        </p:spPr>
        <p:txBody>
          <a:bodyPr>
            <a:normAutofit lnSpcReduction="10000"/>
          </a:bodyPr>
          <a:lstStyle/>
          <a:p>
            <a:r>
              <a:rPr lang="fr-FR" dirty="0"/>
              <a:t>(Choix de la difficulté)</a:t>
            </a:r>
          </a:p>
          <a:p>
            <a:endParaRPr lang="fr-FR" dirty="0"/>
          </a:p>
          <a:p>
            <a:r>
              <a:rPr lang="fr-FR" dirty="0"/>
              <a:t>Choix de l’intervalle / chiffre</a:t>
            </a:r>
          </a:p>
          <a:p>
            <a:endParaRPr lang="fr-FR" dirty="0"/>
          </a:p>
          <a:p>
            <a:r>
              <a:rPr lang="fr-FR" dirty="0"/>
              <a:t>Choix de l’adversaire </a:t>
            </a:r>
          </a:p>
          <a:p>
            <a:endParaRPr lang="fr-FR" dirty="0"/>
          </a:p>
          <a:p>
            <a:r>
              <a:rPr lang="fr-FR" dirty="0"/>
              <a:t>Réponse du choix de l ’adversaire</a:t>
            </a:r>
          </a:p>
          <a:p>
            <a:endParaRPr lang="fr-FR" dirty="0"/>
          </a:p>
          <a:p>
            <a:r>
              <a:rPr lang="fr-FR" dirty="0"/>
              <a:t>Attribution du score</a:t>
            </a:r>
          </a:p>
        </p:txBody>
      </p:sp>
    </p:spTree>
    <p:extLst>
      <p:ext uri="{BB962C8B-B14F-4D97-AF65-F5344CB8AC3E}">
        <p14:creationId xmlns:p14="http://schemas.microsoft.com/office/powerpoint/2010/main" val="2080680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D1B421-D1FF-0EB0-0E26-2BD92D17A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Choix de la difficulté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1EFC31C-47FF-52CB-5033-A70FB4D6D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206" y="2317544"/>
            <a:ext cx="7503587" cy="295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880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D1B421-D1FF-0EB0-0E26-2BD92D17A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Choix de l’intervalle / chiffre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ABEA75A-2F26-8247-BDF2-F299420A3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002" y="2530844"/>
            <a:ext cx="9357992" cy="89176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4F31E7F-A749-99F8-5032-1172FC2D5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4837" y="4797821"/>
            <a:ext cx="4962324" cy="865908"/>
          </a:xfrm>
          <a:prstGeom prst="rect">
            <a:avLst/>
          </a:prstGeom>
        </p:spPr>
      </p:pic>
      <p:sp>
        <p:nvSpPr>
          <p:cNvPr id="8" name="Zone de texte 2">
            <a:extLst>
              <a:ext uri="{FF2B5EF4-FFF2-40B4-BE49-F238E27FC236}">
                <a16:creationId xmlns:a16="http://schemas.microsoft.com/office/drawing/2014/main" id="{43E5770F-4D1C-1AC7-8E69-41CD83EEC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3373" y="4297713"/>
            <a:ext cx="1425251" cy="35359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6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Facile / difficile</a:t>
            </a:r>
          </a:p>
        </p:txBody>
      </p:sp>
    </p:spTree>
    <p:extLst>
      <p:ext uri="{BB962C8B-B14F-4D97-AF65-F5344CB8AC3E}">
        <p14:creationId xmlns:p14="http://schemas.microsoft.com/office/powerpoint/2010/main" val="2115492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42BC7E5-76DB-4826-8C07-4A49B6353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tx1"/>
          </a:solidFill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8992" y="-10634"/>
            <a:ext cx="6655405" cy="633547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2B06059C-C357-4011-82B9-9C0106301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5194" y="-1"/>
            <a:ext cx="6705251" cy="63185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7" name="Freeform: Shape 56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6886" y="-1"/>
            <a:ext cx="6705251" cy="6215019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D59AA9F-9680-5D4D-C2DC-2E0BB2926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409" y="895483"/>
            <a:ext cx="5786232" cy="30111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cap="all" spc="1500">
                <a:ea typeface="Source Sans Pro SemiBold" panose="020B0603030403020204" pitchFamily="34" charset="0"/>
              </a:rPr>
              <a:t>Projet </a:t>
            </a:r>
          </a:p>
        </p:txBody>
      </p:sp>
      <p:sp>
        <p:nvSpPr>
          <p:cNvPr id="59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61" name="Graphic 212">
            <a:extLst>
              <a:ext uri="{FF2B5EF4-FFF2-40B4-BE49-F238E27FC236}">
                <a16:creationId xmlns:a16="http://schemas.microsoft.com/office/drawing/2014/main" id="{218E095B-4870-4AD5-9C41-C16D5952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63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83101" y="3578317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0" name="Oval 69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E8CB2F0-2F5A-4EBD-B214-E0309C31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FFD3887D-244B-4EC4-9208-E304984C5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97224C31-855E-4593-8A58-5B2B0CC4F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766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D1B421-D1FF-0EB0-0E26-2BD92D17A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Choix de l’adversaire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EC09783-318D-DF80-FA53-F862AD071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770" y="1568603"/>
            <a:ext cx="5192459" cy="173831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7536706-B9C8-E183-BB99-62D7A9705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4733" y="4367297"/>
            <a:ext cx="3314987" cy="1844200"/>
          </a:xfrm>
          <a:prstGeom prst="rect">
            <a:avLst/>
          </a:prstGeom>
        </p:spPr>
      </p:pic>
      <p:sp>
        <p:nvSpPr>
          <p:cNvPr id="8" name="Zone de texte 2">
            <a:extLst>
              <a:ext uri="{FF2B5EF4-FFF2-40B4-BE49-F238E27FC236}">
                <a16:creationId xmlns:a16="http://schemas.microsoft.com/office/drawing/2014/main" id="{6FE84472-A8DC-E6A6-F628-52F9BF137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456" y="3832933"/>
            <a:ext cx="712627" cy="35359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6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Facilec</a:t>
            </a:r>
            <a:endParaRPr lang="fr-FR" sz="16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Zone de texte 2">
            <a:extLst>
              <a:ext uri="{FF2B5EF4-FFF2-40B4-BE49-F238E27FC236}">
                <a16:creationId xmlns:a16="http://schemas.microsoft.com/office/drawing/2014/main" id="{F627328B-AE26-80ED-89DC-C5A6DB8210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7704" y="3832933"/>
            <a:ext cx="809043" cy="35359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6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Difficile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73C06BC-AE8B-EAFE-8D06-0144C29C32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2765" y="4712549"/>
            <a:ext cx="2574007" cy="24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195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D1B421-D1FF-0EB0-0E26-2BD92D17A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Réponse du choix de l’adversaire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B6DF9CD-85D7-A2F3-9C43-7B8E2A6CD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988" y="1690688"/>
            <a:ext cx="4244024" cy="264714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819C2EF-BB7A-14FB-6311-3DE127568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697" y="4725955"/>
            <a:ext cx="4206605" cy="147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462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D1B421-D1FF-0EB0-0E26-2BD92D17A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Attribution du score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8D1BEB4-98A1-8369-84DD-9E137BEF1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645" y="2859550"/>
            <a:ext cx="4404710" cy="140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224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E6CBD2-6573-E1D2-F9BD-54D1C202B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0214" y="2826543"/>
            <a:ext cx="6671572" cy="120491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Etape 2 : jeux d’essais</a:t>
            </a:r>
          </a:p>
        </p:txBody>
      </p:sp>
    </p:spTree>
    <p:extLst>
      <p:ext uri="{BB962C8B-B14F-4D97-AF65-F5344CB8AC3E}">
        <p14:creationId xmlns:p14="http://schemas.microsoft.com/office/powerpoint/2010/main" val="12496885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D1B421-D1FF-0EB0-0E26-2BD92D17A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Joueur 1 / Joueur 2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D448D95-DBD1-2497-7D47-CE3A7016B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62" y="1589794"/>
            <a:ext cx="3790953" cy="140314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F8B6143-37B6-D2AD-344E-EE676772C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62" y="3049420"/>
            <a:ext cx="3673158" cy="36579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C333910-99F9-F0CE-E9E8-2FE9C09754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867" y="1585321"/>
            <a:ext cx="3452159" cy="929721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E837E748-989B-66C9-9BB9-2401B62305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0946" y="2731798"/>
            <a:ext cx="2842506" cy="358171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276ADA75-A811-056D-75D1-1E4D8706A1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7755" y="2026908"/>
            <a:ext cx="3482642" cy="1013548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CF14677B-BB8D-8BBF-A95B-73713B2EE7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0378" y="1585321"/>
            <a:ext cx="3703641" cy="365792"/>
          </a:xfrm>
          <a:prstGeom prst="rect">
            <a:avLst/>
          </a:prstGeom>
        </p:spPr>
      </p:pic>
      <p:sp>
        <p:nvSpPr>
          <p:cNvPr id="35" name="Flèche : droite 34">
            <a:extLst>
              <a:ext uri="{FF2B5EF4-FFF2-40B4-BE49-F238E27FC236}">
                <a16:creationId xmlns:a16="http://schemas.microsoft.com/office/drawing/2014/main" id="{2C1FF1CD-ACE2-2A99-A7DD-06446831E5A2}"/>
              </a:ext>
            </a:extLst>
          </p:cNvPr>
          <p:cNvSpPr/>
          <p:nvPr/>
        </p:nvSpPr>
        <p:spPr>
          <a:xfrm>
            <a:off x="4130138" y="2049050"/>
            <a:ext cx="442729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Flèche : droite 36">
            <a:extLst>
              <a:ext uri="{FF2B5EF4-FFF2-40B4-BE49-F238E27FC236}">
                <a16:creationId xmlns:a16="http://schemas.microsoft.com/office/drawing/2014/main" id="{F8B14B69-47C1-1C21-B84D-1D7607F60FD8}"/>
              </a:ext>
            </a:extLst>
          </p:cNvPr>
          <p:cNvSpPr/>
          <p:nvPr/>
        </p:nvSpPr>
        <p:spPr>
          <a:xfrm>
            <a:off x="8025026" y="1904569"/>
            <a:ext cx="442729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098369C2-A916-A5A5-3282-4D1E5AEC94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98341" y="3057312"/>
            <a:ext cx="2819644" cy="365792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E852DDB1-A591-CC98-8392-808DC32A18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58556" y="4110629"/>
            <a:ext cx="3680779" cy="358171"/>
          </a:xfrm>
          <a:prstGeom prst="rect">
            <a:avLst/>
          </a:prstGeom>
        </p:spPr>
      </p:pic>
      <p:sp>
        <p:nvSpPr>
          <p:cNvPr id="52" name="Flèche : droite 51">
            <a:extLst>
              <a:ext uri="{FF2B5EF4-FFF2-40B4-BE49-F238E27FC236}">
                <a16:creationId xmlns:a16="http://schemas.microsoft.com/office/drawing/2014/main" id="{17A4A40D-9E67-BD05-BC92-2FD2A0C65A88}"/>
              </a:ext>
            </a:extLst>
          </p:cNvPr>
          <p:cNvSpPr/>
          <p:nvPr/>
        </p:nvSpPr>
        <p:spPr>
          <a:xfrm rot="7943780">
            <a:off x="7927408" y="3492921"/>
            <a:ext cx="707159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CE0D4FE4-BD59-E6A0-0CDF-1DF66D600A1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72865" y="4521636"/>
            <a:ext cx="3452159" cy="967824"/>
          </a:xfrm>
          <a:prstGeom prst="rect">
            <a:avLst/>
          </a:prstGeom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8252623D-476D-7838-63CD-980C74B8797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72949" y="5542504"/>
            <a:ext cx="2651990" cy="116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1016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D1B421-D1FF-0EB0-0E26-2BD92D17A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Joueur 1 / Machine 2</a:t>
            </a:r>
          </a:p>
        </p:txBody>
      </p:sp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E3EB9E30-1C33-574C-68C6-D4D42649D10C}"/>
              </a:ext>
            </a:extLst>
          </p:cNvPr>
          <p:cNvSpPr/>
          <p:nvPr/>
        </p:nvSpPr>
        <p:spPr>
          <a:xfrm rot="9065452">
            <a:off x="3825086" y="4617311"/>
            <a:ext cx="442729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7CE6CF2-E319-92C5-9391-49CA534124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60" y="1521317"/>
            <a:ext cx="3672476" cy="1664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4B06339-3AF4-3FFF-BA85-977AA3A320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370" y="1548322"/>
            <a:ext cx="3512185" cy="1004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F056A71-EBFC-3C10-D080-C4E6F9D6BD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377" y="2653510"/>
            <a:ext cx="3138170" cy="394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FEF281C-C0AC-DDB9-CF91-864A3AE867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6689" y="1560942"/>
            <a:ext cx="3484245" cy="997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3A8EF52-8D12-A469-EBC9-4DC75C047B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6551" y="2644620"/>
            <a:ext cx="3144520" cy="41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DC5BF9E-FD81-06BE-3135-B45052F755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9226" y="3790127"/>
            <a:ext cx="3519170" cy="1038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85614267-20AE-9674-D17C-A4B9019D81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796" y="4888636"/>
            <a:ext cx="3089275" cy="505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7110D06-0068-2B83-5167-2B326DBFE67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754" y="4353850"/>
            <a:ext cx="3442970" cy="1011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08AB343B-5438-6213-CCF8-B9D4D3FEE7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254" y="5400250"/>
            <a:ext cx="3061970" cy="436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Image 14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47A3965F-A49A-D533-1179-ECD7316FA68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13" y="4389526"/>
            <a:ext cx="3442970" cy="1004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Image 15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D5104276-6712-EB63-64F3-219C1F1D9C4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33" y="5504072"/>
            <a:ext cx="3103245" cy="66484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29285728-2FA9-CBB2-48AD-10A444904DF8}"/>
              </a:ext>
            </a:extLst>
          </p:cNvPr>
          <p:cNvSpPr/>
          <p:nvPr/>
        </p:nvSpPr>
        <p:spPr>
          <a:xfrm rot="671088">
            <a:off x="3935377" y="1907255"/>
            <a:ext cx="442729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A7428DE7-7655-7721-92DD-D9803C2EBA90}"/>
              </a:ext>
            </a:extLst>
          </p:cNvPr>
          <p:cNvSpPr/>
          <p:nvPr/>
        </p:nvSpPr>
        <p:spPr>
          <a:xfrm rot="593886">
            <a:off x="7869555" y="1777760"/>
            <a:ext cx="442729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3AC8F525-24F8-B362-F3CD-B4C87BF2CD3D}"/>
              </a:ext>
            </a:extLst>
          </p:cNvPr>
          <p:cNvSpPr/>
          <p:nvPr/>
        </p:nvSpPr>
        <p:spPr>
          <a:xfrm rot="5844238">
            <a:off x="9718335" y="3194047"/>
            <a:ext cx="442729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8737F7A8-1AB9-6B2F-8776-BC7B701A06FF}"/>
              </a:ext>
            </a:extLst>
          </p:cNvPr>
          <p:cNvSpPr/>
          <p:nvPr/>
        </p:nvSpPr>
        <p:spPr>
          <a:xfrm rot="9650695">
            <a:off x="7734274" y="3996644"/>
            <a:ext cx="442729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2492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D1B421-D1FF-0EB0-0E26-2BD92D17A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Machine 1 / Machine 2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253CD8C-DB4F-4003-3975-620BEAFE0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489" y="1609091"/>
            <a:ext cx="3952240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319A8DB6-4B3A-28F9-E09A-0CC1A9A226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252" y="1696094"/>
            <a:ext cx="2844800" cy="278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 5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225DD686-2292-0155-F8E3-DBE2679D23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924" y="4310380"/>
            <a:ext cx="3105150" cy="218249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F688AB4B-8D46-6AE1-CBB5-6A133805804C}"/>
              </a:ext>
            </a:extLst>
          </p:cNvPr>
          <p:cNvSpPr/>
          <p:nvPr/>
        </p:nvSpPr>
        <p:spPr>
          <a:xfrm rot="9106638">
            <a:off x="6060972" y="4380963"/>
            <a:ext cx="897913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97B836F4-1EAD-D9B0-9A40-2FFD280D8034}"/>
              </a:ext>
            </a:extLst>
          </p:cNvPr>
          <p:cNvSpPr/>
          <p:nvPr/>
        </p:nvSpPr>
        <p:spPr>
          <a:xfrm rot="593886">
            <a:off x="5902654" y="2191798"/>
            <a:ext cx="843445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36042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77454" y="3965691"/>
            <a:ext cx="3014546" cy="289230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2B987A8-3C5A-4495-85A2-B7BBC3EAC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77454" y="3965691"/>
            <a:ext cx="3014546" cy="289230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46453" y="857546"/>
            <a:ext cx="6964685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32CDD2-9715-425B-9CCC-CF8CE92BE0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46453" y="857546"/>
            <a:ext cx="6964685" cy="5402463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1"/>
            <a:ext cx="3799266" cy="401991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B013C47-A4B4-4108-87AF-82C5CD7DF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1"/>
            <a:ext cx="3799266" cy="401991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13658" y="727769"/>
            <a:ext cx="6964685" cy="54024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0971" y="136525"/>
            <a:ext cx="1035526" cy="103552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4" name="Graphic 212">
            <a:extLst>
              <a:ext uri="{FF2B5EF4-FFF2-40B4-BE49-F238E27FC236}">
                <a16:creationId xmlns:a16="http://schemas.microsoft.com/office/drawing/2014/main" id="{BC8E4194-D60D-466F-B2E4-E0A0C145F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0971" y="136525"/>
            <a:ext cx="1035526" cy="103552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BE6CBD2-6573-E1D2-F9BD-54D1C202B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6764" y="1618447"/>
            <a:ext cx="6418471" cy="31705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cap="all" spc="1500" dirty="0">
                <a:ea typeface="Source Sans Pro SemiBold" panose="020B0603030403020204" pitchFamily="34" charset="0"/>
              </a:rPr>
              <a:t>allumettes</a:t>
            </a:r>
            <a:br>
              <a:rPr lang="en-US" sz="6000" b="1" cap="all" spc="1500" dirty="0">
                <a:ea typeface="Source Sans Pro SemiBold" panose="020B0603030403020204" pitchFamily="34" charset="0"/>
              </a:rPr>
            </a:br>
            <a:endParaRPr lang="en-US" sz="6000" b="1" cap="all" spc="1500" dirty="0">
              <a:ea typeface="Source Sans Pro SemiBold" panose="020B0603030403020204" pitchFamily="34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7955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929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40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41751" y="5783167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571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E6CBD2-6573-E1D2-F9BD-54D1C202B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0214" y="2826543"/>
            <a:ext cx="6671572" cy="120491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Etape 1 : démarche créative</a:t>
            </a:r>
          </a:p>
        </p:txBody>
      </p:sp>
    </p:spTree>
    <p:extLst>
      <p:ext uri="{BB962C8B-B14F-4D97-AF65-F5344CB8AC3E}">
        <p14:creationId xmlns:p14="http://schemas.microsoft.com/office/powerpoint/2010/main" val="4400270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4BF0EF-9408-20C5-1B6C-FA5A67D40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Initialisation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EB7C24C-71DB-C3E0-3D8D-B4E53F1C1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252" y="1596705"/>
            <a:ext cx="2718509" cy="266930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88B5BE0-02FA-9668-BC16-F85EEB401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83" y="4440539"/>
            <a:ext cx="6753468" cy="47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270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D87976-73CC-1152-8B9F-4D45B1683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E76A4C-2741-7AAE-F5E0-6CCEE79F3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fr-FR" dirty="0"/>
              <a:t>Menu </a:t>
            </a:r>
          </a:p>
          <a:p>
            <a:pPr marL="571500" indent="-571500">
              <a:buFont typeface="+mj-lt"/>
              <a:buAutoNum type="romanUcPeriod"/>
            </a:pPr>
            <a:endParaRPr lang="fr-FR" dirty="0"/>
          </a:p>
          <a:p>
            <a:pPr marL="571500" indent="-571500">
              <a:buFont typeface="+mj-lt"/>
              <a:buAutoNum type="romanUcPeriod"/>
            </a:pPr>
            <a:r>
              <a:rPr lang="fr-FR" dirty="0"/>
              <a:t>Devinette </a:t>
            </a:r>
          </a:p>
          <a:p>
            <a:pPr marL="571500" indent="-571500">
              <a:buFont typeface="+mj-lt"/>
              <a:buAutoNum type="romanUcPeriod"/>
            </a:pPr>
            <a:endParaRPr lang="fr-FR" dirty="0"/>
          </a:p>
          <a:p>
            <a:pPr marL="571500" indent="-571500">
              <a:buFont typeface="+mj-lt"/>
              <a:buAutoNum type="romanUcPeriod"/>
            </a:pPr>
            <a:r>
              <a:rPr lang="fr-FR" dirty="0"/>
              <a:t>Allumettes </a:t>
            </a:r>
          </a:p>
          <a:p>
            <a:pPr marL="571500" indent="-571500">
              <a:buFont typeface="+mj-lt"/>
              <a:buAutoNum type="romanUcPeriod"/>
            </a:pPr>
            <a:endParaRPr lang="fr-FR" dirty="0"/>
          </a:p>
          <a:p>
            <a:pPr marL="571500" indent="-571500">
              <a:buFont typeface="+mj-lt"/>
              <a:buAutoNum type="romanUcPeriod"/>
            </a:pPr>
            <a:r>
              <a:rPr lang="fr-FR" dirty="0"/>
              <a:t>Morpion </a:t>
            </a:r>
          </a:p>
          <a:p>
            <a:pPr marL="571500" indent="-571500">
              <a:buFont typeface="+mj-lt"/>
              <a:buAutoNum type="romanUcPeriod"/>
            </a:pPr>
            <a:endParaRPr lang="fr-FR" dirty="0"/>
          </a:p>
          <a:p>
            <a:pPr marL="571500" indent="-571500">
              <a:buFont typeface="+mj-lt"/>
              <a:buAutoNum type="romanUcPeriod"/>
            </a:pPr>
            <a:r>
              <a:rPr lang="fr-FR" dirty="0"/>
              <a:t>Puissance 4</a:t>
            </a:r>
          </a:p>
        </p:txBody>
      </p:sp>
    </p:spTree>
    <p:extLst>
      <p:ext uri="{BB962C8B-B14F-4D97-AF65-F5344CB8AC3E}">
        <p14:creationId xmlns:p14="http://schemas.microsoft.com/office/powerpoint/2010/main" val="22265377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9250F8-0EDE-F002-15F3-08D710C23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3306515"/>
            <a:ext cx="3826286" cy="321537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Processus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98797F-841C-B8B5-DD13-977A89D1C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1448" y="706508"/>
            <a:ext cx="5217173" cy="4351338"/>
          </a:xfrm>
        </p:spPr>
        <p:txBody>
          <a:bodyPr>
            <a:normAutofit/>
          </a:bodyPr>
          <a:lstStyle/>
          <a:p>
            <a:r>
              <a:rPr lang="fr-FR" dirty="0"/>
              <a:t>Choix de la difficulté</a:t>
            </a:r>
          </a:p>
          <a:p>
            <a:endParaRPr lang="fr-FR" dirty="0"/>
          </a:p>
          <a:p>
            <a:r>
              <a:rPr lang="fr-FR" dirty="0"/>
              <a:t>Choix du joueur / de la machine</a:t>
            </a:r>
          </a:p>
          <a:p>
            <a:endParaRPr lang="fr-FR" dirty="0"/>
          </a:p>
          <a:p>
            <a:r>
              <a:rPr lang="fr-FR" dirty="0"/>
              <a:t>Permutation</a:t>
            </a:r>
          </a:p>
          <a:p>
            <a:endParaRPr lang="fr-FR" dirty="0"/>
          </a:p>
          <a:p>
            <a:r>
              <a:rPr lang="fr-FR" dirty="0"/>
              <a:t>Attribution du score</a:t>
            </a:r>
          </a:p>
        </p:txBody>
      </p:sp>
    </p:spTree>
    <p:extLst>
      <p:ext uri="{BB962C8B-B14F-4D97-AF65-F5344CB8AC3E}">
        <p14:creationId xmlns:p14="http://schemas.microsoft.com/office/powerpoint/2010/main" val="28395968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D1B421-D1FF-0EB0-0E26-2BD92D17A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Choix du joueur / de la machine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1A7B3A6-93D2-470D-9E86-23B8DB2BD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871" y="1767696"/>
            <a:ext cx="5189670" cy="166130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A3964F5-5CB3-B89A-4D19-D1F548FD9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411" y="4436450"/>
            <a:ext cx="4816257" cy="144792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3D1BC2D-2CED-DAC7-0FE4-11D419C3FF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8462" y="4724620"/>
            <a:ext cx="3398815" cy="365792"/>
          </a:xfrm>
          <a:prstGeom prst="rect">
            <a:avLst/>
          </a:prstGeom>
        </p:spPr>
      </p:pic>
      <p:sp>
        <p:nvSpPr>
          <p:cNvPr id="13" name="Zone de texte 2">
            <a:extLst>
              <a:ext uri="{FF2B5EF4-FFF2-40B4-BE49-F238E27FC236}">
                <a16:creationId xmlns:a16="http://schemas.microsoft.com/office/drawing/2014/main" id="{EC88461E-124D-1B5A-E0FB-327CAC95A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3019" y="3906053"/>
            <a:ext cx="809043" cy="35359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6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Difficile </a:t>
            </a:r>
          </a:p>
        </p:txBody>
      </p:sp>
      <p:sp>
        <p:nvSpPr>
          <p:cNvPr id="14" name="Zone de texte 2">
            <a:extLst>
              <a:ext uri="{FF2B5EF4-FFF2-40B4-BE49-F238E27FC236}">
                <a16:creationId xmlns:a16="http://schemas.microsoft.com/office/drawing/2014/main" id="{E4CFD334-279B-2073-0BA9-E8106E8EB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345" y="3900011"/>
            <a:ext cx="679051" cy="35359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6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Facile  </a:t>
            </a:r>
          </a:p>
        </p:txBody>
      </p:sp>
    </p:spTree>
    <p:extLst>
      <p:ext uri="{BB962C8B-B14F-4D97-AF65-F5344CB8AC3E}">
        <p14:creationId xmlns:p14="http://schemas.microsoft.com/office/powerpoint/2010/main" val="33728270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D1B421-D1FF-0EB0-0E26-2BD92D17A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Permutation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D70C1EF-C729-C7E4-63DC-2D7E9F090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900" y="2957803"/>
            <a:ext cx="1281351" cy="111153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3D7FEF8-6296-1E71-6C63-47F2A406A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1796" y="2957803"/>
            <a:ext cx="1141174" cy="111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3217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D1B421-D1FF-0EB0-0E26-2BD92D17A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Attribution du score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38EE222-2B0C-8C10-CED3-DCD76C0D1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634" y="3025106"/>
            <a:ext cx="5302731" cy="114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8544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E6CBD2-6573-E1D2-F9BD-54D1C202B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0214" y="2826543"/>
            <a:ext cx="6671572" cy="120491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Etape 2 : jeux d’essais</a:t>
            </a:r>
          </a:p>
        </p:txBody>
      </p:sp>
    </p:spTree>
    <p:extLst>
      <p:ext uri="{BB962C8B-B14F-4D97-AF65-F5344CB8AC3E}">
        <p14:creationId xmlns:p14="http://schemas.microsoft.com/office/powerpoint/2010/main" val="37846432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D1B421-D1FF-0EB0-0E26-2BD92D17A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Joueur 1 / Joueur 2</a:t>
            </a:r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F688AB4B-8D46-6AE1-CBB5-6A133805804C}"/>
              </a:ext>
            </a:extLst>
          </p:cNvPr>
          <p:cNvSpPr/>
          <p:nvPr/>
        </p:nvSpPr>
        <p:spPr>
          <a:xfrm rot="4230814">
            <a:off x="7908432" y="3280183"/>
            <a:ext cx="897913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97B836F4-1EAD-D9B0-9A40-2FFD280D8034}"/>
              </a:ext>
            </a:extLst>
          </p:cNvPr>
          <p:cNvSpPr/>
          <p:nvPr/>
        </p:nvSpPr>
        <p:spPr>
          <a:xfrm rot="593886">
            <a:off x="4618519" y="1974242"/>
            <a:ext cx="843445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96404E7-D9BC-0652-04F3-30B7BD855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555" y="1977094"/>
            <a:ext cx="3696020" cy="49534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23D5A45-FC90-4F11-4A8F-652B4B601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908" y="1951379"/>
            <a:ext cx="3734124" cy="952583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EEEEE2B0-0521-D958-6913-FFA816DB39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0191" y="4171181"/>
            <a:ext cx="3817951" cy="1295512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79A86072-23C6-35E6-C8F3-7C4FE31803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0794" y="4932762"/>
            <a:ext cx="1775614" cy="739204"/>
          </a:xfrm>
          <a:prstGeom prst="rect">
            <a:avLst/>
          </a:prstGeom>
        </p:spPr>
      </p:pic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EBC63667-181F-5E6A-E85E-6E5F70ABD477}"/>
              </a:ext>
            </a:extLst>
          </p:cNvPr>
          <p:cNvSpPr/>
          <p:nvPr/>
        </p:nvSpPr>
        <p:spPr>
          <a:xfrm rot="9772083">
            <a:off x="5075617" y="4576620"/>
            <a:ext cx="843445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13595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D1B421-D1FF-0EB0-0E26-2BD92D17A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Joueur 1 / Machine 2</a:t>
            </a:r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F688AB4B-8D46-6AE1-CBB5-6A133805804C}"/>
              </a:ext>
            </a:extLst>
          </p:cNvPr>
          <p:cNvSpPr/>
          <p:nvPr/>
        </p:nvSpPr>
        <p:spPr>
          <a:xfrm rot="21388024">
            <a:off x="7456289" y="1976441"/>
            <a:ext cx="897913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97B836F4-1EAD-D9B0-9A40-2FFD280D8034}"/>
              </a:ext>
            </a:extLst>
          </p:cNvPr>
          <p:cNvSpPr/>
          <p:nvPr/>
        </p:nvSpPr>
        <p:spPr>
          <a:xfrm rot="20242125">
            <a:off x="3374716" y="3429490"/>
            <a:ext cx="843445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4" name="Image 3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48F1D503-7938-FF35-3339-715F24D41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36" y="3285870"/>
            <a:ext cx="2857500" cy="1724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7FCDE81-2A16-1E9F-AE55-E6921A2640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741" y="1432420"/>
            <a:ext cx="2629936" cy="2715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9FD6005-42F3-5555-6AE9-F93395F454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4658" y="1341963"/>
            <a:ext cx="2639142" cy="2715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ABCE0BD-888B-FB82-D101-F2198B7140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498" y="4734834"/>
            <a:ext cx="2841368" cy="188990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454C5AEF-86C5-9EC5-BD94-3DB830A103BC}"/>
              </a:ext>
            </a:extLst>
          </p:cNvPr>
          <p:cNvSpPr/>
          <p:nvPr/>
        </p:nvSpPr>
        <p:spPr>
          <a:xfrm rot="7409481">
            <a:off x="8761545" y="4183769"/>
            <a:ext cx="562639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81819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D1B421-D1FF-0EB0-0E26-2BD92D17A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Machine 1 / Machine 2</a:t>
            </a:r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F688AB4B-8D46-6AE1-CBB5-6A133805804C}"/>
              </a:ext>
            </a:extLst>
          </p:cNvPr>
          <p:cNvSpPr/>
          <p:nvPr/>
        </p:nvSpPr>
        <p:spPr>
          <a:xfrm rot="510065">
            <a:off x="7689959" y="3694665"/>
            <a:ext cx="897913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97B836F4-1EAD-D9B0-9A40-2FFD280D8034}"/>
              </a:ext>
            </a:extLst>
          </p:cNvPr>
          <p:cNvSpPr/>
          <p:nvPr/>
        </p:nvSpPr>
        <p:spPr>
          <a:xfrm rot="403811">
            <a:off x="3635309" y="3404596"/>
            <a:ext cx="843445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1E0CC61-16FE-D188-1287-A653792A76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02" y="2668061"/>
            <a:ext cx="3268980" cy="1957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40C5FC1-50E8-F2E9-3BEE-F0C9E81CE8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659" y="2241393"/>
            <a:ext cx="2903220" cy="350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4F314C9-4124-89DC-929A-1DDB0AB9A6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8761" y="1690688"/>
            <a:ext cx="2895600" cy="457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66645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77454" y="3965691"/>
            <a:ext cx="3014546" cy="289230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2B987A8-3C5A-4495-85A2-B7BBC3EAC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77454" y="3965691"/>
            <a:ext cx="3014546" cy="289230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46453" y="857546"/>
            <a:ext cx="6964685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32CDD2-9715-425B-9CCC-CF8CE92BE0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46453" y="857546"/>
            <a:ext cx="6964685" cy="5402463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1"/>
            <a:ext cx="3799266" cy="401991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B013C47-A4B4-4108-87AF-82C5CD7DF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1"/>
            <a:ext cx="3799266" cy="401991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13658" y="727769"/>
            <a:ext cx="6964685" cy="54024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0971" y="136525"/>
            <a:ext cx="1035526" cy="103552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4" name="Graphic 212">
            <a:extLst>
              <a:ext uri="{FF2B5EF4-FFF2-40B4-BE49-F238E27FC236}">
                <a16:creationId xmlns:a16="http://schemas.microsoft.com/office/drawing/2014/main" id="{BC8E4194-D60D-466F-B2E4-E0A0C145F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0971" y="136525"/>
            <a:ext cx="1035526" cy="103552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BE6CBD2-6573-E1D2-F9BD-54D1C202B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3712" y="1618447"/>
            <a:ext cx="6418471" cy="31705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cap="all" spc="1500" dirty="0">
                <a:ea typeface="Source Sans Pro SemiBold" panose="020B0603030403020204" pitchFamily="34" charset="0"/>
              </a:rPr>
              <a:t>morpion</a:t>
            </a:r>
            <a:br>
              <a:rPr lang="en-US" sz="6000" b="1" cap="all" spc="1500" dirty="0">
                <a:ea typeface="Source Sans Pro SemiBold" panose="020B0603030403020204" pitchFamily="34" charset="0"/>
              </a:rPr>
            </a:br>
            <a:endParaRPr lang="en-US" sz="6000" b="1" cap="all" spc="1500" dirty="0">
              <a:ea typeface="Source Sans Pro SemiBold" panose="020B0603030403020204" pitchFamily="34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7955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929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40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41751" y="5783167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1541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E6CBD2-6573-E1D2-F9BD-54D1C202B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0214" y="2826543"/>
            <a:ext cx="6671572" cy="120491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Etape 1 : démarche créative</a:t>
            </a:r>
          </a:p>
        </p:txBody>
      </p:sp>
    </p:spTree>
    <p:extLst>
      <p:ext uri="{BB962C8B-B14F-4D97-AF65-F5344CB8AC3E}">
        <p14:creationId xmlns:p14="http://schemas.microsoft.com/office/powerpoint/2010/main" val="3358211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FD1189F-9598-4281-8056-2845388D4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83E04E1-D74F-4ED6-972C-035F4FEC4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51A97D9-C694-4307-818B-0C5BBF413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13658" y="727769"/>
            <a:ext cx="6964685" cy="54024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BE6CBD2-6573-E1D2-F9BD-54D1C202B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6764" y="2140053"/>
            <a:ext cx="6418471" cy="25778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cap="all" spc="1500" dirty="0">
                <a:ea typeface="Source Sans Pro SemiBold" panose="020B0603030403020204" pitchFamily="34" charset="0"/>
              </a:rPr>
              <a:t>Menu</a:t>
            </a:r>
            <a:br>
              <a:rPr lang="en-US" sz="6000" b="1" cap="all" spc="1500" dirty="0">
                <a:ea typeface="Source Sans Pro SemiBold" panose="020B0603030403020204" pitchFamily="34" charset="0"/>
              </a:rPr>
            </a:br>
            <a:endParaRPr lang="en-US" sz="6000" b="1" cap="all" spc="1500" dirty="0">
              <a:ea typeface="Source Sans Pro SemiBold" panose="020B0603030403020204" pitchFamily="34" charset="0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7769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6E8A2566-F83F-4EC9-83A9-338A70FB6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7769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6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8" name="Graphic 212">
            <a:extLst>
              <a:ext uri="{FF2B5EF4-FFF2-40B4-BE49-F238E27FC236}">
                <a16:creationId xmlns:a16="http://schemas.microsoft.com/office/drawing/2014/main" id="{5EC6B544-8C84-47A6-885D-A4F09EF5C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67504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F360028-588C-4E99-9E6F-5DE59080E3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67504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2C95C5C-6FBD-47FF-9CA6-066193539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8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1165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4BF0EF-9408-20C5-1B6C-FA5A67D40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Initialisation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FE621EA-2E4C-F826-6993-D82872180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6811" y="2075139"/>
            <a:ext cx="2544225" cy="183396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9782CDA-8C31-B0CB-BCAA-CB49A9300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6391" y="4339160"/>
            <a:ext cx="1425063" cy="96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616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9250F8-0EDE-F002-15F3-08D710C23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3306515"/>
            <a:ext cx="3826286" cy="321537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Processus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98797F-841C-B8B5-DD13-977A89D1C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1448" y="706508"/>
            <a:ext cx="5217173" cy="4351338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(Choix de la difficulté)</a:t>
            </a:r>
          </a:p>
          <a:p>
            <a:endParaRPr lang="fr-FR" dirty="0"/>
          </a:p>
          <a:p>
            <a:r>
              <a:rPr lang="fr-FR" dirty="0"/>
              <a:t>Affichage de la matrice</a:t>
            </a:r>
          </a:p>
          <a:p>
            <a:endParaRPr lang="fr-FR" dirty="0"/>
          </a:p>
          <a:p>
            <a:r>
              <a:rPr lang="fr-FR" dirty="0"/>
              <a:t>Choix de la colonne / ligne</a:t>
            </a:r>
          </a:p>
          <a:p>
            <a:endParaRPr lang="fr-FR" dirty="0"/>
          </a:p>
          <a:p>
            <a:r>
              <a:rPr lang="fr-FR" dirty="0"/>
              <a:t>Fonctions pour déterminer le gagnant</a:t>
            </a:r>
          </a:p>
          <a:p>
            <a:endParaRPr lang="fr-FR" dirty="0"/>
          </a:p>
          <a:p>
            <a:r>
              <a:rPr lang="fr-FR" dirty="0"/>
              <a:t>Attribution du score</a:t>
            </a:r>
          </a:p>
        </p:txBody>
      </p:sp>
    </p:spTree>
    <p:extLst>
      <p:ext uri="{BB962C8B-B14F-4D97-AF65-F5344CB8AC3E}">
        <p14:creationId xmlns:p14="http://schemas.microsoft.com/office/powerpoint/2010/main" val="11390091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D1B421-D1FF-0EB0-0E26-2BD92D17A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Affichage de la matrice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57059D1-2612-1BDC-D45C-EB87130FD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338" y="2463241"/>
            <a:ext cx="7791324" cy="193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8627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D1B421-D1FF-0EB0-0E26-2BD92D17A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Choix de la colonne / ligne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8AF2601-46E2-16D0-AF3E-F8C51F38A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319" y="1988724"/>
            <a:ext cx="5075360" cy="220999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049539A-8519-A0D5-B8CA-E82E38099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564" y="5343775"/>
            <a:ext cx="3870867" cy="614998"/>
          </a:xfrm>
          <a:prstGeom prst="rect">
            <a:avLst/>
          </a:prstGeom>
        </p:spPr>
      </p:pic>
      <p:sp>
        <p:nvSpPr>
          <p:cNvPr id="7" name="Zone de texte 2">
            <a:extLst>
              <a:ext uri="{FF2B5EF4-FFF2-40B4-BE49-F238E27FC236}">
                <a16:creationId xmlns:a16="http://schemas.microsoft.com/office/drawing/2014/main" id="{B1EC5F41-7523-C2E3-C90B-1E9475C54A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6473" y="4813714"/>
            <a:ext cx="679051" cy="35359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6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Facile  </a:t>
            </a:r>
          </a:p>
        </p:txBody>
      </p:sp>
    </p:spTree>
    <p:extLst>
      <p:ext uri="{BB962C8B-B14F-4D97-AF65-F5344CB8AC3E}">
        <p14:creationId xmlns:p14="http://schemas.microsoft.com/office/powerpoint/2010/main" val="18225370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D1B421-D1FF-0EB0-0E26-2BD92D17A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Fonction verticale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42C80FC-490E-9C96-80DA-3873B36F6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472" y="2775284"/>
            <a:ext cx="9503056" cy="182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7016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D1B421-D1FF-0EB0-0E26-2BD92D17A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Fonction horizontale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9B3EB5E-652D-CB74-06C2-6355E8DFE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026" y="2836661"/>
            <a:ext cx="8921947" cy="165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8167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D1B421-D1FF-0EB0-0E26-2BD92D17A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Fonction diagonale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A15BC2B-F671-9DA2-76C0-C941DAC21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489" y="2669943"/>
            <a:ext cx="9481021" cy="190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8194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D1B421-D1FF-0EB0-0E26-2BD92D17A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Attribution du score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AC76A14-0D71-52F2-9179-765439750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395" y="3006053"/>
            <a:ext cx="5517210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9469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E6CBD2-6573-E1D2-F9BD-54D1C202B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0214" y="2826543"/>
            <a:ext cx="6671572" cy="120491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Etape 2 : jeux d’essais</a:t>
            </a:r>
          </a:p>
        </p:txBody>
      </p:sp>
    </p:spTree>
    <p:extLst>
      <p:ext uri="{BB962C8B-B14F-4D97-AF65-F5344CB8AC3E}">
        <p14:creationId xmlns:p14="http://schemas.microsoft.com/office/powerpoint/2010/main" val="4551846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D1B421-D1FF-0EB0-0E26-2BD92D17A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Joueur 1 / Joueur 2</a:t>
            </a:r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F688AB4B-8D46-6AE1-CBB5-6A133805804C}"/>
              </a:ext>
            </a:extLst>
          </p:cNvPr>
          <p:cNvSpPr/>
          <p:nvPr/>
        </p:nvSpPr>
        <p:spPr>
          <a:xfrm rot="4365019">
            <a:off x="8286139" y="3618175"/>
            <a:ext cx="897913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97B836F4-1EAD-D9B0-9A40-2FFD280D8034}"/>
              </a:ext>
            </a:extLst>
          </p:cNvPr>
          <p:cNvSpPr/>
          <p:nvPr/>
        </p:nvSpPr>
        <p:spPr>
          <a:xfrm rot="593886">
            <a:off x="4945244" y="2058217"/>
            <a:ext cx="843445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EBC63667-181F-5E6A-E85E-6E5F70ABD477}"/>
              </a:ext>
            </a:extLst>
          </p:cNvPr>
          <p:cNvSpPr/>
          <p:nvPr/>
        </p:nvSpPr>
        <p:spPr>
          <a:xfrm rot="9772083">
            <a:off x="7389609" y="4931184"/>
            <a:ext cx="843445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DF7CC1E-EF5E-9161-6BEF-E7F29241D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72" y="1662085"/>
            <a:ext cx="4290871" cy="20681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12924A5-DE87-2AFA-5CFB-5033A02B7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641" y="1792294"/>
            <a:ext cx="4716137" cy="146251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8572910-F9D2-14FF-BF1D-C2B8F2F4E2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1938" y="4463143"/>
            <a:ext cx="755413" cy="934113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9F8FACC0-FD60-44DA-8B8D-0FF8AD5F1B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4194" y="4078882"/>
            <a:ext cx="3353091" cy="263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020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BE6CBD2-6573-E1D2-F9BD-54D1C202B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0214" y="2826543"/>
            <a:ext cx="6671572" cy="120491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Etape 1 : démarche créative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0A98BBA-D3EA-45DC-B8A1-9C61397D4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5862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E4C95AB-2BD7-4E38-BDD5-1E41F3A9B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0894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5836128-58DE-4E5A-B27E-DFE747CA0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1348" y="5364542"/>
            <a:ext cx="1562428" cy="1493465"/>
            <a:chOff x="3121343" y="4864099"/>
            <a:chExt cx="2085971" cy="1993901"/>
          </a:xfrm>
          <a:solidFill>
            <a:schemeClr val="tx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DA0090F-4FBF-434D-83B1-B274F83A9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8DF6032-C07A-45C6-8A4F-04EF4EDC0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5B89F44-A096-479D-AD1F-120561C28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97014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D1B421-D1FF-0EB0-0E26-2BD92D17A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Machine 1 / Machine 2</a:t>
            </a: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97B836F4-1EAD-D9B0-9A40-2FFD280D8034}"/>
              </a:ext>
            </a:extLst>
          </p:cNvPr>
          <p:cNvSpPr/>
          <p:nvPr/>
        </p:nvSpPr>
        <p:spPr>
          <a:xfrm rot="20266553">
            <a:off x="4119182" y="2430568"/>
            <a:ext cx="843445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EBC63667-181F-5E6A-E85E-6E5F70ABD477}"/>
              </a:ext>
            </a:extLst>
          </p:cNvPr>
          <p:cNvSpPr/>
          <p:nvPr/>
        </p:nvSpPr>
        <p:spPr>
          <a:xfrm rot="8285953">
            <a:off x="6969732" y="4576620"/>
            <a:ext cx="843445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768AD3C-A12C-19A7-1D5E-91749079B6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054" y="1697083"/>
            <a:ext cx="2816225" cy="2766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90CE20A0-5309-43A9-D382-32BAF8F8C4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319" y="1663394"/>
            <a:ext cx="2842260" cy="1242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A2E4683-8475-F4AB-38F1-3CAA6198E2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7274" y="1663394"/>
            <a:ext cx="2613660" cy="1226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6B899DB8-995A-437D-3E67-0FA5D8782B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58" y="3018425"/>
            <a:ext cx="2788920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237911D2-C90D-6E54-DF17-17C50EF250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2459" y="4818936"/>
            <a:ext cx="2459990" cy="1638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54183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77454" y="3965691"/>
            <a:ext cx="3014546" cy="289230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2B987A8-3C5A-4495-85A2-B7BBC3EAC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77454" y="3965691"/>
            <a:ext cx="3014546" cy="289230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46453" y="857546"/>
            <a:ext cx="6964685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32CDD2-9715-425B-9CCC-CF8CE92BE0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46453" y="857546"/>
            <a:ext cx="6964685" cy="5402463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1"/>
            <a:ext cx="3799266" cy="401991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B013C47-A4B4-4108-87AF-82C5CD7DF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1"/>
            <a:ext cx="3799266" cy="401991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13658" y="727769"/>
            <a:ext cx="6964685" cy="54024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0971" y="136525"/>
            <a:ext cx="1035526" cy="103552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4" name="Graphic 212">
            <a:extLst>
              <a:ext uri="{FF2B5EF4-FFF2-40B4-BE49-F238E27FC236}">
                <a16:creationId xmlns:a16="http://schemas.microsoft.com/office/drawing/2014/main" id="{BC8E4194-D60D-466F-B2E4-E0A0C145F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0971" y="136525"/>
            <a:ext cx="1035526" cy="103552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BE6CBD2-6573-E1D2-F9BD-54D1C202B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6764" y="1577105"/>
            <a:ext cx="6418471" cy="31705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cap="all" spc="1500" dirty="0">
                <a:ea typeface="Source Sans Pro SemiBold" panose="020B0603030403020204" pitchFamily="34" charset="0"/>
              </a:rPr>
              <a:t>Puissance 4</a:t>
            </a:r>
            <a:br>
              <a:rPr lang="en-US" sz="6000" b="1" cap="all" spc="1500" dirty="0">
                <a:ea typeface="Source Sans Pro SemiBold" panose="020B0603030403020204" pitchFamily="34" charset="0"/>
              </a:rPr>
            </a:br>
            <a:endParaRPr lang="en-US" sz="6000" b="1" cap="all" spc="1500" dirty="0">
              <a:ea typeface="Source Sans Pro SemiBold" panose="020B0603030403020204" pitchFamily="34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7955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929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40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41751" y="5783167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960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E6CBD2-6573-E1D2-F9BD-54D1C202B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0214" y="2826543"/>
            <a:ext cx="6671572" cy="120491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Etape 1 : démarche créative</a:t>
            </a:r>
          </a:p>
        </p:txBody>
      </p:sp>
    </p:spTree>
    <p:extLst>
      <p:ext uri="{BB962C8B-B14F-4D97-AF65-F5344CB8AC3E}">
        <p14:creationId xmlns:p14="http://schemas.microsoft.com/office/powerpoint/2010/main" val="11762386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4BF0EF-9408-20C5-1B6C-FA5A67D40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Initialisation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7CAD081-77D1-B8BB-ECD7-5E241B6D5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9394" y="1348683"/>
            <a:ext cx="2790906" cy="194793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4A0A16A-6328-0A60-F056-0A063F649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249" y="3561380"/>
            <a:ext cx="2949196" cy="165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7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9250F8-0EDE-F002-15F3-08D710C23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3306515"/>
            <a:ext cx="3826286" cy="321537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Processus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98797F-841C-B8B5-DD13-977A89D1C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1448" y="706508"/>
            <a:ext cx="5217173" cy="4351338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(choix de la difficulté)</a:t>
            </a:r>
          </a:p>
          <a:p>
            <a:endParaRPr lang="fr-FR" dirty="0"/>
          </a:p>
          <a:p>
            <a:r>
              <a:rPr lang="fr-FR" dirty="0"/>
              <a:t>Choix de la colonne</a:t>
            </a:r>
          </a:p>
          <a:p>
            <a:endParaRPr lang="fr-FR" dirty="0"/>
          </a:p>
          <a:p>
            <a:r>
              <a:rPr lang="fr-FR" dirty="0"/>
              <a:t>Vérification </a:t>
            </a:r>
          </a:p>
          <a:p>
            <a:endParaRPr lang="fr-FR" dirty="0"/>
          </a:p>
          <a:p>
            <a:r>
              <a:rPr lang="fr-FR" dirty="0"/>
              <a:t>Fonctions pour déterminer le gagnant</a:t>
            </a:r>
          </a:p>
          <a:p>
            <a:endParaRPr lang="fr-FR" dirty="0"/>
          </a:p>
          <a:p>
            <a:r>
              <a:rPr lang="fr-FR" dirty="0"/>
              <a:t>Attribution du score</a:t>
            </a:r>
          </a:p>
        </p:txBody>
      </p:sp>
    </p:spTree>
    <p:extLst>
      <p:ext uri="{BB962C8B-B14F-4D97-AF65-F5344CB8AC3E}">
        <p14:creationId xmlns:p14="http://schemas.microsoft.com/office/powerpoint/2010/main" val="39686094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D1B421-D1FF-0EB0-0E26-2BD92D17A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Choix de la colonne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C15123C-30EC-FBBA-7363-4FE6FC30A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94" y="2929846"/>
            <a:ext cx="11438611" cy="99830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4FE07FC-A938-A560-3196-6B54500C6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0962" y="4900449"/>
            <a:ext cx="4670072" cy="533723"/>
          </a:xfrm>
          <a:prstGeom prst="rect">
            <a:avLst/>
          </a:prstGeom>
        </p:spPr>
      </p:pic>
      <p:sp>
        <p:nvSpPr>
          <p:cNvPr id="6" name="Zone de texte 2">
            <a:extLst>
              <a:ext uri="{FF2B5EF4-FFF2-40B4-BE49-F238E27FC236}">
                <a16:creationId xmlns:a16="http://schemas.microsoft.com/office/drawing/2014/main" id="{0C6D03BE-88DC-7DC7-2D16-E960ED964E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6473" y="4356482"/>
            <a:ext cx="679051" cy="35359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6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Facile  </a:t>
            </a:r>
          </a:p>
        </p:txBody>
      </p:sp>
    </p:spTree>
    <p:extLst>
      <p:ext uri="{BB962C8B-B14F-4D97-AF65-F5344CB8AC3E}">
        <p14:creationId xmlns:p14="http://schemas.microsoft.com/office/powerpoint/2010/main" val="40846668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D1B421-D1FF-0EB0-0E26-2BD92D17A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Vérification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002B3CA-9345-41EF-C9AD-3C24F693F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600" y="2020276"/>
            <a:ext cx="7660799" cy="75500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0B45ECA-BD7B-B02F-A3A2-57633244F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8214" y="3881711"/>
            <a:ext cx="8415572" cy="49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6636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D1B421-D1FF-0EB0-0E26-2BD92D17A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Fonction verticale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D561C0A-B2A7-BEC8-912F-524370AFC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79" y="2148003"/>
            <a:ext cx="10988842" cy="306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0260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Une image contenant capture d’écran, texte, levier&#10;&#10;Description générée automatiquement">
            <a:extLst>
              <a:ext uri="{FF2B5EF4-FFF2-40B4-BE49-F238E27FC236}">
                <a16:creationId xmlns:a16="http://schemas.microsoft.com/office/drawing/2014/main" id="{60674610-36EF-5406-87F9-07D6C9E9B4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121" y="2235590"/>
            <a:ext cx="3517119" cy="234872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 descr="Une image contenant texte, capture d’écran, levier, clavier&#10;&#10;Description générée automatiquement">
            <a:extLst>
              <a:ext uri="{FF2B5EF4-FFF2-40B4-BE49-F238E27FC236}">
                <a16:creationId xmlns:a16="http://schemas.microsoft.com/office/drawing/2014/main" id="{46A0CF92-D971-D970-1487-0B36B8EA4D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137" y="2254640"/>
            <a:ext cx="3537345" cy="2362227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 descr="Une image contenant texte, capture d’écran, levier, clavier&#10;&#10;Description générée automatiquement">
            <a:extLst>
              <a:ext uri="{FF2B5EF4-FFF2-40B4-BE49-F238E27FC236}">
                <a16:creationId xmlns:a16="http://schemas.microsoft.com/office/drawing/2014/main" id="{FC255013-6C0D-49C6-CD07-8B927A428D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1" y="2254640"/>
            <a:ext cx="3517120" cy="234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6944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D1B421-D1FF-0EB0-0E26-2BD92D17A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Fonction horizontale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334C3DB-5E5D-C303-C694-150EE6002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978598"/>
            <a:ext cx="11353800" cy="338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73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04BF0EF-9408-20C5-1B6C-FA5A67D40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Initialisation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81034" y="61394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CEA3F3EF-CC89-D95A-7669-077F632FB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532" y="2056483"/>
            <a:ext cx="3324300" cy="251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3403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capture d’écran, levier&#10;&#10;Description générée automatiquement">
            <a:extLst>
              <a:ext uri="{FF2B5EF4-FFF2-40B4-BE49-F238E27FC236}">
                <a16:creationId xmlns:a16="http://schemas.microsoft.com/office/drawing/2014/main" id="{C07BBD05-B722-8532-2D15-E3255EDC7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214" y="643467"/>
            <a:ext cx="3808370" cy="2543217"/>
          </a:xfrm>
          <a:prstGeom prst="rect">
            <a:avLst/>
          </a:prstGeom>
        </p:spPr>
      </p:pic>
      <p:cxnSp>
        <p:nvCxnSpPr>
          <p:cNvPr id="23" name="Straight Connector 16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 11" descr="Une image contenant texte, capture d’écran, levier&#10;&#10;Description générée automatiquement">
            <a:extLst>
              <a:ext uri="{FF2B5EF4-FFF2-40B4-BE49-F238E27FC236}">
                <a16:creationId xmlns:a16="http://schemas.microsoft.com/office/drawing/2014/main" id="{58CA0BCC-D432-4F70-8F63-8ED59734D2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437" y="3681568"/>
            <a:ext cx="3808370" cy="2543217"/>
          </a:xfrm>
          <a:prstGeom prst="rect">
            <a:avLst/>
          </a:prstGeom>
        </p:spPr>
      </p:pic>
      <p:cxnSp>
        <p:nvCxnSpPr>
          <p:cNvPr id="24" name="Straight Connector 18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0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68B59458-F7E3-0B57-CBA7-A24EF71596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234" y="3671316"/>
            <a:ext cx="3812331" cy="2545862"/>
          </a:xfrm>
          <a:prstGeom prst="rect">
            <a:avLst/>
          </a:prstGeom>
        </p:spPr>
      </p:pic>
      <p:pic>
        <p:nvPicPr>
          <p:cNvPr id="5" name="Image 4" descr="Une image contenant texte, capture d’écran, levier, clavier&#10;&#10;Description générée automatiquement">
            <a:extLst>
              <a:ext uri="{FF2B5EF4-FFF2-40B4-BE49-F238E27FC236}">
                <a16:creationId xmlns:a16="http://schemas.microsoft.com/office/drawing/2014/main" id="{2A7AC46F-3551-A327-56AF-50C8826356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903" y="633215"/>
            <a:ext cx="3823722" cy="255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98250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D1B421-D1FF-0EB0-0E26-2BD92D17A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Fonction diagonale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0E30FEF-1336-0174-ECB0-DC673452B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432" y="1566524"/>
            <a:ext cx="9419136" cy="436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7042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, horloge, capture d’écran, Police&#10;&#10;Description générée automatiquement">
            <a:extLst>
              <a:ext uri="{FF2B5EF4-FFF2-40B4-BE49-F238E27FC236}">
                <a16:creationId xmlns:a16="http://schemas.microsoft.com/office/drawing/2014/main" id="{305B7FCE-A31C-C14A-684A-6A58745D0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2223949"/>
            <a:ext cx="3517119" cy="240395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 descr="Une image contenant texte, capture d’écran, Police, typographie&#10;&#10;Description générée automatiquement">
            <a:extLst>
              <a:ext uri="{FF2B5EF4-FFF2-40B4-BE49-F238E27FC236}">
                <a16:creationId xmlns:a16="http://schemas.microsoft.com/office/drawing/2014/main" id="{285021FE-1B9C-8142-8781-715F55F967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676" y="2217036"/>
            <a:ext cx="3537345" cy="2417781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 descr="Une image contenant texte, capture d’écran, Police, conception&#10;&#10;Description générée automatiquement">
            <a:extLst>
              <a:ext uri="{FF2B5EF4-FFF2-40B4-BE49-F238E27FC236}">
                <a16:creationId xmlns:a16="http://schemas.microsoft.com/office/drawing/2014/main" id="{362B8761-7A08-39FD-4C83-3C43F6480A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336" y="2223949"/>
            <a:ext cx="3517120" cy="240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26585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D1B421-D1FF-0EB0-0E26-2BD92D17A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Attribution du score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BB8B305-B228-4C2F-803E-A9D6C93C7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771" y="2848213"/>
            <a:ext cx="6168458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94931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E6CBD2-6573-E1D2-F9BD-54D1C202B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0214" y="2826543"/>
            <a:ext cx="6671572" cy="120491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Etape 2 : jeux d’essais</a:t>
            </a:r>
          </a:p>
        </p:txBody>
      </p:sp>
    </p:spTree>
    <p:extLst>
      <p:ext uri="{BB962C8B-B14F-4D97-AF65-F5344CB8AC3E}">
        <p14:creationId xmlns:p14="http://schemas.microsoft.com/office/powerpoint/2010/main" val="135825618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D1B421-D1FF-0EB0-0E26-2BD92D17A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Joueur 1 / Joueur 2</a:t>
            </a:r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F688AB4B-8D46-6AE1-CBB5-6A133805804C}"/>
              </a:ext>
            </a:extLst>
          </p:cNvPr>
          <p:cNvSpPr/>
          <p:nvPr/>
        </p:nvSpPr>
        <p:spPr>
          <a:xfrm rot="993006">
            <a:off x="8442041" y="1918711"/>
            <a:ext cx="902442" cy="484632"/>
          </a:xfrm>
          <a:prstGeom prst="rightArrow">
            <a:avLst>
              <a:gd name="adj1" fmla="val 41225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97B836F4-1EAD-D9B0-9A40-2FFD280D8034}"/>
              </a:ext>
            </a:extLst>
          </p:cNvPr>
          <p:cNvSpPr/>
          <p:nvPr/>
        </p:nvSpPr>
        <p:spPr>
          <a:xfrm rot="19817835">
            <a:off x="3419953" y="2451037"/>
            <a:ext cx="843445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EBC63667-181F-5E6A-E85E-6E5F70ABD477}"/>
              </a:ext>
            </a:extLst>
          </p:cNvPr>
          <p:cNvSpPr/>
          <p:nvPr/>
        </p:nvSpPr>
        <p:spPr>
          <a:xfrm rot="8152720">
            <a:off x="9987651" y="3832286"/>
            <a:ext cx="843445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BD5B0A1-8960-8CC1-372E-A8928606F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23" y="3043054"/>
            <a:ext cx="3861446" cy="262995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8AAAB38-92CE-74E8-5F71-8CF5A4ED6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055" y="1450722"/>
            <a:ext cx="3718882" cy="2347163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D88E99E-A597-0B07-C9E8-E74AFB56F2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5395" y="1659207"/>
            <a:ext cx="1607959" cy="179085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386EB0AE-A9C6-4C3B-16A1-DDB265EF16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0318" y="4074602"/>
            <a:ext cx="2582784" cy="262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06375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D1B421-D1FF-0EB0-0E26-2BD92D17A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Machine 1 / Machine 2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A030FA8-098F-7386-B804-9FBA3E925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612" y="2253613"/>
            <a:ext cx="2384677" cy="335936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6A7F5CF-8407-2F42-77CD-5D1AF3203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281" y="2253613"/>
            <a:ext cx="2277219" cy="335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85093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A1274F-9232-42BF-B9FE-B95EA14CF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E5AF1D6-62CC-4988-9174-993F112DC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D766D4-EC7A-1CC2-4230-B53A3B9DF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6764" y="972835"/>
            <a:ext cx="6418471" cy="3028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600" b="1" cap="all" spc="1500" dirty="0">
                <a:ea typeface="Source Sans Pro SemiBold" panose="020B0603030403020204" pitchFamily="34" charset="0"/>
              </a:rPr>
              <a:t>Conclusion 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40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0" name="Rectangle 37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2" name="Freeform: Shape 381">
            <a:extLst>
              <a:ext uri="{FF2B5EF4-FFF2-40B4-BE49-F238E27FC236}">
                <a16:creationId xmlns:a16="http://schemas.microsoft.com/office/drawing/2014/main" id="{F98F79A4-A6C7-4101-B1E9-27E05CB7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84" name="Freeform: Shape 383">
            <a:extLst>
              <a:ext uri="{FF2B5EF4-FFF2-40B4-BE49-F238E27FC236}">
                <a16:creationId xmlns:a16="http://schemas.microsoft.com/office/drawing/2014/main" id="{31CE7A08-2184-4B99-ABC0-B40CD1D3F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C9250F8-0EDE-F002-15F3-08D710C23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3306515"/>
            <a:ext cx="3826286" cy="321537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Processus </a:t>
            </a:r>
          </a:p>
        </p:txBody>
      </p:sp>
      <p:sp>
        <p:nvSpPr>
          <p:cNvPr id="386" name="Freeform: Shape 385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7955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88" name="Freeform: Shape 387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929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90" name="Freeform: Shape 389">
            <a:extLst>
              <a:ext uri="{FF2B5EF4-FFF2-40B4-BE49-F238E27FC236}">
                <a16:creationId xmlns:a16="http://schemas.microsoft.com/office/drawing/2014/main" id="{9E5C5460-229E-46C8-A712-CC3179854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0654" y="4275786"/>
            <a:ext cx="2691346" cy="2582214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2" name="Freeform: Shape 391">
            <a:extLst>
              <a:ext uri="{FF2B5EF4-FFF2-40B4-BE49-F238E27FC236}">
                <a16:creationId xmlns:a16="http://schemas.microsoft.com/office/drawing/2014/main" id="{2552FC29-9118-466F-940E-80C84EFDF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0654" y="4275786"/>
            <a:ext cx="2691346" cy="2582214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98797F-841C-B8B5-DD13-977A89D1C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1448" y="706508"/>
            <a:ext cx="5217173" cy="4351338"/>
          </a:xfrm>
        </p:spPr>
        <p:txBody>
          <a:bodyPr>
            <a:normAutofit/>
          </a:bodyPr>
          <a:lstStyle/>
          <a:p>
            <a:r>
              <a:rPr lang="fr-FR" dirty="0"/>
              <a:t>Sélection du jeu</a:t>
            </a:r>
          </a:p>
          <a:p>
            <a:endParaRPr lang="fr-FR" dirty="0"/>
          </a:p>
          <a:p>
            <a:r>
              <a:rPr lang="fr-FR" dirty="0"/>
              <a:t>Sélection du mode de jeu</a:t>
            </a:r>
          </a:p>
          <a:p>
            <a:endParaRPr lang="fr-FR" dirty="0"/>
          </a:p>
          <a:p>
            <a:r>
              <a:rPr lang="fr-FR" dirty="0"/>
              <a:t>Attribution des scores</a:t>
            </a:r>
          </a:p>
          <a:p>
            <a:endParaRPr lang="fr-FR" dirty="0"/>
          </a:p>
          <a:p>
            <a:r>
              <a:rPr lang="fr-FR" dirty="0"/>
              <a:t>Classement et affichage </a:t>
            </a:r>
          </a:p>
        </p:txBody>
      </p:sp>
      <p:grpSp>
        <p:nvGrpSpPr>
          <p:cNvPr id="394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1728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EBAFAF-3F8E-29D2-0F64-255A21889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Sélection du jeu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2A9FA4D-AC67-27D5-9ABC-40A3F6375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693" y="1690688"/>
            <a:ext cx="8534614" cy="414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573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D1B421-D1FF-0EB0-0E26-2BD92D17A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Sélection du mode de jeu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458EE4F-6743-D753-DFC3-9BC65BE72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3" y="2247901"/>
            <a:ext cx="9591673" cy="304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746750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321</Words>
  <Application>Microsoft Office PowerPoint</Application>
  <PresentationFormat>Grand écran</PresentationFormat>
  <Paragraphs>124</Paragraphs>
  <Slides>67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67</vt:i4>
      </vt:variant>
    </vt:vector>
  </HeadingPairs>
  <TitlesOfParts>
    <vt:vector size="72" baseType="lpstr">
      <vt:lpstr>Arial</vt:lpstr>
      <vt:lpstr>Calibri</vt:lpstr>
      <vt:lpstr>Source Sans Pro</vt:lpstr>
      <vt:lpstr>Source Sans Pro SemiBold</vt:lpstr>
      <vt:lpstr>FunkyShapesDarkVTI</vt:lpstr>
      <vt:lpstr> SAE R1-2_01 </vt:lpstr>
      <vt:lpstr>Projet </vt:lpstr>
      <vt:lpstr>Plan </vt:lpstr>
      <vt:lpstr>Menu </vt:lpstr>
      <vt:lpstr>Etape 1 : démarche créative</vt:lpstr>
      <vt:lpstr>Initialisation </vt:lpstr>
      <vt:lpstr>Processus </vt:lpstr>
      <vt:lpstr>Sélection du jeu</vt:lpstr>
      <vt:lpstr>Sélection du mode de jeu</vt:lpstr>
      <vt:lpstr>Attribution des scores</vt:lpstr>
      <vt:lpstr>Classement et affichage</vt:lpstr>
      <vt:lpstr>Etape 2 : jeux d’essais</vt:lpstr>
      <vt:lpstr>Présentation PowerPoint</vt:lpstr>
      <vt:lpstr>Devinette </vt:lpstr>
      <vt:lpstr>Etape 1 : démarche créative</vt:lpstr>
      <vt:lpstr>Initialisation </vt:lpstr>
      <vt:lpstr>Processus </vt:lpstr>
      <vt:lpstr>Choix de la difficulté </vt:lpstr>
      <vt:lpstr>Choix de l’intervalle / chiffre </vt:lpstr>
      <vt:lpstr>Choix de l’adversaire</vt:lpstr>
      <vt:lpstr>Réponse du choix de l’adversaire</vt:lpstr>
      <vt:lpstr>Attribution du score</vt:lpstr>
      <vt:lpstr>Etape 2 : jeux d’essais</vt:lpstr>
      <vt:lpstr>Joueur 1 / Joueur 2</vt:lpstr>
      <vt:lpstr>Joueur 1 / Machine 2</vt:lpstr>
      <vt:lpstr>Machine 1 / Machine 2</vt:lpstr>
      <vt:lpstr>allumettes </vt:lpstr>
      <vt:lpstr>Etape 1 : démarche créative</vt:lpstr>
      <vt:lpstr>Initialisation </vt:lpstr>
      <vt:lpstr>Processus </vt:lpstr>
      <vt:lpstr>Choix du joueur / de la machine</vt:lpstr>
      <vt:lpstr>Permutation </vt:lpstr>
      <vt:lpstr>Attribution du score</vt:lpstr>
      <vt:lpstr>Etape 2 : jeux d’essais</vt:lpstr>
      <vt:lpstr>Joueur 1 / Joueur 2</vt:lpstr>
      <vt:lpstr>Joueur 1 / Machine 2</vt:lpstr>
      <vt:lpstr>Machine 1 / Machine 2</vt:lpstr>
      <vt:lpstr>morpion </vt:lpstr>
      <vt:lpstr>Etape 1 : démarche créative</vt:lpstr>
      <vt:lpstr>Initialisation </vt:lpstr>
      <vt:lpstr>Processus </vt:lpstr>
      <vt:lpstr>Affichage de la matrice </vt:lpstr>
      <vt:lpstr>Choix de la colonne / ligne</vt:lpstr>
      <vt:lpstr>Fonction verticale</vt:lpstr>
      <vt:lpstr>Fonction horizontale</vt:lpstr>
      <vt:lpstr>Fonction diagonale</vt:lpstr>
      <vt:lpstr>Attribution du score</vt:lpstr>
      <vt:lpstr>Etape 2 : jeux d’essais</vt:lpstr>
      <vt:lpstr>Joueur 1 / Joueur 2</vt:lpstr>
      <vt:lpstr>Machine 1 / Machine 2</vt:lpstr>
      <vt:lpstr>Puissance 4 </vt:lpstr>
      <vt:lpstr>Etape 1 : démarche créative</vt:lpstr>
      <vt:lpstr>Initialisation </vt:lpstr>
      <vt:lpstr>Processus </vt:lpstr>
      <vt:lpstr>Choix de la colonne</vt:lpstr>
      <vt:lpstr>Vérification </vt:lpstr>
      <vt:lpstr>Fonction verticale</vt:lpstr>
      <vt:lpstr>Présentation PowerPoint</vt:lpstr>
      <vt:lpstr>Fonction horizontale</vt:lpstr>
      <vt:lpstr>Présentation PowerPoint</vt:lpstr>
      <vt:lpstr>Fonction diagonale</vt:lpstr>
      <vt:lpstr>Présentation PowerPoint</vt:lpstr>
      <vt:lpstr>Attribution du score</vt:lpstr>
      <vt:lpstr>Etape 2 : jeux d’essais</vt:lpstr>
      <vt:lpstr>Joueur 1 / Joueur 2</vt:lpstr>
      <vt:lpstr>Machine 1 / Machine 2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SAE R1-2_01 </dc:title>
  <dc:creator>michel mimi</dc:creator>
  <cp:lastModifiedBy>michel mimi</cp:lastModifiedBy>
  <cp:revision>8</cp:revision>
  <dcterms:created xsi:type="dcterms:W3CDTF">2024-01-19T17:44:47Z</dcterms:created>
  <dcterms:modified xsi:type="dcterms:W3CDTF">2024-01-21T18:54:29Z</dcterms:modified>
</cp:coreProperties>
</file>