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began with an agile methodology, but realized fairly quickly that while we knew what we wanted to get out of the application in a broad sense, we weren’t solid on exactly what we wanted it to show. We also wanted to be able to evaluate the application to determine how the different aspects were going to work and make changes accordingly throughout the development process. This lead us to the iterative development methodology. This allowed us to create a prototype to work with, figure out what we wanted to see in the next iteration, and then modify our plan to fit the upcoming features as well as to </a:t>
            </a:r>
            <a:r>
              <a:rPr lang="en"/>
              <a:t>accommodate</a:t>
            </a:r>
            <a:r>
              <a:rPr lang="en"/>
              <a:t> the team’s schedules for that next development cycle.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ended up with six phases consisting of five iterations and a planning period in the beginning. </a:t>
            </a:r>
          </a:p>
          <a:p>
            <a:pPr lvl="0">
              <a:spcBef>
                <a:spcPts val="0"/>
              </a:spcBef>
              <a:buNone/>
            </a:pPr>
            <a:r>
              <a:t/>
            </a:r>
            <a:endParaRPr/>
          </a:p>
          <a:p>
            <a:pPr lvl="0">
              <a:spcBef>
                <a:spcPts val="0"/>
              </a:spcBef>
              <a:buNone/>
            </a:pPr>
            <a:r>
              <a:rPr lang="en"/>
              <a:t>The Planning phase is where we drew up a few simple page mock-ups to give us an idea of what the application may end up looking like. This is also where we began looking into the specifics of our API and thinking about any data we wanted to visualize with the application.</a:t>
            </a:r>
          </a:p>
          <a:p>
            <a:pPr lvl="0">
              <a:spcBef>
                <a:spcPts val="0"/>
              </a:spcBef>
              <a:buNone/>
            </a:pPr>
            <a:r>
              <a:t/>
            </a:r>
            <a:endParaRPr/>
          </a:p>
          <a:p>
            <a:pPr lvl="0">
              <a:spcBef>
                <a:spcPts val="0"/>
              </a:spcBef>
              <a:buNone/>
            </a:pPr>
            <a:r>
              <a:rPr lang="en"/>
              <a:t>Our first iteration was very simple. It was really just the main page. The main idea with this iteration was to get the Front-end team going while the Back-end team was playing with the API and finalizing plans for what data we wanted to get and how we were going to do that.</a:t>
            </a:r>
          </a:p>
          <a:p>
            <a:pPr lvl="0">
              <a:spcBef>
                <a:spcPts val="0"/>
              </a:spcBef>
              <a:buNone/>
            </a:pPr>
            <a:r>
              <a:t/>
            </a:r>
            <a:endParaRPr/>
          </a:p>
          <a:p>
            <a:pPr lvl="0">
              <a:spcBef>
                <a:spcPts val="0"/>
              </a:spcBef>
              <a:buNone/>
            </a:pPr>
            <a:r>
              <a:rPr lang="en"/>
              <a:t>Iteration 2 is where the front-end team started making the information pages and the back-end team started to pull the information from the API that the front-end team needed to populate these pages.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Iteration 3 saw an update to the people page, adding a cool UX feature that you will see in the demo as well as an analytics page. At this point all the information shown on the front-end is being pulled from the MongoDB database rather than directly from the API like in previous iterations.</a:t>
            </a:r>
          </a:p>
          <a:p>
            <a:pPr lvl="0">
              <a:spcBef>
                <a:spcPts val="0"/>
              </a:spcBef>
              <a:buNone/>
            </a:pPr>
            <a:r>
              <a:t/>
            </a:r>
            <a:endParaRPr/>
          </a:p>
          <a:p>
            <a:pPr lvl="0">
              <a:spcBef>
                <a:spcPts val="0"/>
              </a:spcBef>
              <a:buNone/>
            </a:pPr>
            <a:r>
              <a:rPr lang="en"/>
              <a:t>In Iteration 4, we added functionality to the Analytics page and finalized data visualization.</a:t>
            </a:r>
          </a:p>
          <a:p>
            <a:pPr lvl="0">
              <a:spcBef>
                <a:spcPts val="0"/>
              </a:spcBef>
              <a:buNone/>
            </a:pPr>
            <a:r>
              <a:t/>
            </a:r>
            <a:endParaRPr/>
          </a:p>
          <a:p>
            <a:pPr lvl="0">
              <a:spcBef>
                <a:spcPts val="0"/>
              </a:spcBef>
              <a:buNone/>
            </a:pPr>
            <a:r>
              <a:rPr lang="en"/>
              <a:t>And for the fifth and final iteration for this course, the back-end team fixed any bugs that we found and the front-end team finished up by making a few UI improvements.</a:t>
            </a:r>
          </a:p>
          <a:p>
            <a:pPr lvl="0">
              <a:spcBef>
                <a:spcPts val="0"/>
              </a:spcBef>
              <a:buNone/>
            </a:pPr>
            <a:r>
              <a:t/>
            </a:r>
            <a:endParaRPr/>
          </a:p>
          <a:p>
            <a:pPr lvl="0">
              <a:spcBef>
                <a:spcPts val="0"/>
              </a:spcBef>
              <a:buNone/>
            </a:pPr>
            <a:r>
              <a:rPr lang="en"/>
              <a:t>So that was project development. As far as weekly team meetings, we had planned on moving from one meeting a week to two after the midterm presentation, but due to scheduling conflicts we found that it wasn’t going to happen reliably, so we mostly just stuck with one meeting a week. </a:t>
            </a:r>
          </a:p>
          <a:p>
            <a:pPr lvl="0">
              <a:spcBef>
                <a:spcPts val="0"/>
              </a:spcBef>
              <a:buNone/>
            </a:pPr>
            <a:r>
              <a:t/>
            </a:r>
            <a:endParaRPr/>
          </a:p>
          <a:p>
            <a:pPr lvl="0">
              <a:spcBef>
                <a:spcPts val="0"/>
              </a:spcBef>
              <a:buNone/>
            </a:pPr>
            <a:r>
              <a:rPr lang="en"/>
              <a:t>Additionally, as you can see from the slide, we were working on development pretty much right up to the deadline. Meaning that, unfortunately, there wasn’t a lot of time for any additional features or reach goals. But, sometimes that is just how life goes. </a:t>
            </a:r>
          </a:p>
          <a:p>
            <a:pPr lvl="0">
              <a:spcBef>
                <a:spcPts val="0"/>
              </a:spcBef>
              <a:buNone/>
            </a:pPr>
            <a:r>
              <a:t/>
            </a:r>
            <a:endParaRPr/>
          </a:p>
          <a:p>
            <a:pPr lvl="0" rtl="0">
              <a:spcBef>
                <a:spcPts val="0"/>
              </a:spcBef>
              <a:buNone/>
            </a:pPr>
            <a:r>
              <a:rPr lang="en"/>
              <a:t>So with that, I’ll pass it on to max to run you through a quick demo.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159.203.84.202:30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rtl="0">
              <a:spcBef>
                <a:spcPts val="0"/>
              </a:spcBef>
              <a:buNone/>
            </a:pPr>
            <a:r>
              <a:rPr lang="en"/>
              <a:t>Show of Hands</a:t>
            </a:r>
            <a:br>
              <a:rPr lang="en"/>
            </a:br>
            <a:r>
              <a:rPr lang="en" sz="2400"/>
              <a:t>Final </a:t>
            </a:r>
            <a:r>
              <a:rPr lang="en" sz="2400"/>
              <a:t>Presentation</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rtl="0">
              <a:spcBef>
                <a:spcPts val="0"/>
              </a:spcBef>
              <a:buNone/>
            </a:pPr>
            <a:r>
              <a:rPr lang="en" sz="1800"/>
              <a:t>Asad Mehdi, Nathan Strelser, David Ivey, Joseph Noel, Max Wang</a:t>
            </a:r>
          </a:p>
        </p:txBody>
      </p:sp>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Architecture</a:t>
            </a:r>
          </a:p>
        </p:txBody>
      </p:sp>
      <p:sp>
        <p:nvSpPr>
          <p:cNvPr id="146" name="Shape 146"/>
          <p:cNvSpPr txBox="1"/>
          <p:nvPr>
            <p:ph idx="1" type="body"/>
          </p:nvPr>
        </p:nvSpPr>
        <p:spPr>
          <a:xfrm>
            <a:off x="311700" y="1229875"/>
            <a:ext cx="5247900" cy="3339000"/>
          </a:xfrm>
          <a:prstGeom prst="rect">
            <a:avLst/>
          </a:prstGeom>
        </p:spPr>
        <p:txBody>
          <a:bodyPr anchorCtr="0" anchor="t" bIns="91425" lIns="91425" rIns="91425" tIns="91425">
            <a:noAutofit/>
          </a:bodyPr>
          <a:lstStyle/>
          <a:p>
            <a:pPr indent="-228600" lvl="0" marL="457200" rtl="0">
              <a:spcBef>
                <a:spcPts val="0"/>
              </a:spcBef>
            </a:pPr>
            <a:r>
              <a:rPr lang="en"/>
              <a:t>Using Mongoose schemas we upload member and bill data to the Mongo database.</a:t>
            </a:r>
          </a:p>
          <a:p>
            <a:pPr indent="-228600" lvl="0" marL="457200" rtl="0">
              <a:spcBef>
                <a:spcPts val="0"/>
              </a:spcBef>
            </a:pPr>
            <a:r>
              <a:rPr lang="en"/>
              <a:t>When pages load they send a get or post request to Node.js which returns data from the Mongo database</a:t>
            </a:r>
          </a:p>
          <a:p>
            <a:pPr indent="-228600" lvl="0" marL="457200">
              <a:spcBef>
                <a:spcPts val="0"/>
              </a:spcBef>
            </a:pPr>
            <a:r>
              <a:rPr lang="en"/>
              <a:t>Display the data in a readable format using AngularJS and Bootstrap.</a:t>
            </a:r>
          </a:p>
        </p:txBody>
      </p:sp>
      <p:pic>
        <p:nvPicPr>
          <p:cNvPr id="147" name="Shape 147"/>
          <p:cNvPicPr preferRelativeResize="0"/>
          <p:nvPr/>
        </p:nvPicPr>
        <p:blipFill rotWithShape="1">
          <a:blip r:embed="rId3">
            <a:alphaModFix/>
          </a:blip>
          <a:srcRect b="0" l="0" r="0" t="1468"/>
          <a:stretch/>
        </p:blipFill>
        <p:spPr>
          <a:xfrm>
            <a:off x="5559675" y="0"/>
            <a:ext cx="358432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Project Methodology</a:t>
            </a:r>
          </a:p>
        </p:txBody>
      </p:sp>
      <p:sp>
        <p:nvSpPr>
          <p:cNvPr id="153" name="Shape 15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Iterative</a:t>
            </a:r>
          </a:p>
        </p:txBody>
      </p:sp>
      <p:pic>
        <p:nvPicPr>
          <p:cNvPr id="154" name="Shape 154"/>
          <p:cNvPicPr preferRelativeResize="0"/>
          <p:nvPr/>
        </p:nvPicPr>
        <p:blipFill>
          <a:blip r:embed="rId3">
            <a:alphaModFix/>
          </a:blip>
          <a:stretch>
            <a:fillRect/>
          </a:stretch>
        </p:blipFill>
        <p:spPr>
          <a:xfrm>
            <a:off x="1893750" y="1608725"/>
            <a:ext cx="4876800" cy="25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Project Management</a:t>
            </a:r>
          </a:p>
        </p:txBody>
      </p:sp>
      <p:pic>
        <p:nvPicPr>
          <p:cNvPr descr="Capture1.PNG" id="160" name="Shape 160"/>
          <p:cNvPicPr preferRelativeResize="0"/>
          <p:nvPr/>
        </p:nvPicPr>
        <p:blipFill>
          <a:blip r:embed="rId3">
            <a:alphaModFix/>
          </a:blip>
          <a:stretch>
            <a:fillRect/>
          </a:stretch>
        </p:blipFill>
        <p:spPr>
          <a:xfrm>
            <a:off x="1753300" y="1017800"/>
            <a:ext cx="5637400" cy="387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Project Management</a:t>
            </a:r>
          </a:p>
        </p:txBody>
      </p:sp>
      <p:pic>
        <p:nvPicPr>
          <p:cNvPr descr="Capture2.PNG" id="166" name="Shape 166"/>
          <p:cNvPicPr preferRelativeResize="0"/>
          <p:nvPr/>
        </p:nvPicPr>
        <p:blipFill>
          <a:blip r:embed="rId3">
            <a:alphaModFix/>
          </a:blip>
          <a:stretch>
            <a:fillRect/>
          </a:stretch>
        </p:blipFill>
        <p:spPr>
          <a:xfrm>
            <a:off x="1448950" y="1017800"/>
            <a:ext cx="6419111"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Demo</a:t>
            </a:r>
          </a:p>
        </p:txBody>
      </p:sp>
      <p:sp>
        <p:nvSpPr>
          <p:cNvPr id="172" name="Shape 172"/>
          <p:cNvSpPr txBox="1"/>
          <p:nvPr>
            <p:ph idx="1" type="body"/>
          </p:nvPr>
        </p:nvSpPr>
        <p:spPr>
          <a:xfrm>
            <a:off x="311700" y="1144600"/>
            <a:ext cx="8520600" cy="3339000"/>
          </a:xfrm>
          <a:prstGeom prst="rect">
            <a:avLst/>
          </a:prstGeom>
        </p:spPr>
        <p:txBody>
          <a:bodyPr anchorCtr="0" anchor="t" bIns="91425" lIns="91425" rIns="91425" tIns="91425">
            <a:noAutofit/>
          </a:bodyPr>
          <a:lstStyle/>
          <a:p>
            <a:pPr lvl="0">
              <a:spcBef>
                <a:spcPts val="0"/>
              </a:spcBef>
              <a:buNone/>
            </a:pPr>
            <a:r>
              <a:rPr lang="en"/>
              <a:t>Hosted via DigitalOcean at </a:t>
            </a:r>
            <a:r>
              <a:rPr lang="en" u="sng">
                <a:solidFill>
                  <a:schemeClr val="hlink"/>
                </a:solidFill>
                <a:hlinkClick r:id="rId3"/>
              </a:rPr>
              <a:t>http://159.203.84.202:3000/</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Challenges/What We Learned</a:t>
            </a:r>
          </a:p>
        </p:txBody>
      </p:sp>
      <p:sp>
        <p:nvSpPr>
          <p:cNvPr id="178" name="Shape 17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Asynchronous issues with Twitter API</a:t>
            </a:r>
          </a:p>
          <a:p>
            <a:pPr indent="-228600" lvl="0" marL="457200" rtl="0">
              <a:spcBef>
                <a:spcPts val="0"/>
              </a:spcBef>
            </a:pPr>
            <a:r>
              <a:rPr lang="en"/>
              <a:t>Resolving issues with scope</a:t>
            </a:r>
          </a:p>
          <a:p>
            <a:pPr indent="-228600" lvl="0" marL="457200" rtl="0">
              <a:spcBef>
                <a:spcPts val="0"/>
              </a:spcBef>
            </a:pPr>
            <a:r>
              <a:rPr lang="en"/>
              <a:t>Analyzing the large dataset</a:t>
            </a:r>
          </a:p>
          <a:p>
            <a:pPr indent="-228600" lvl="0" marL="457200" rtl="0">
              <a:spcBef>
                <a:spcPts val="0"/>
              </a:spcBef>
            </a:pPr>
            <a:r>
              <a:rPr lang="en"/>
              <a:t>Learned how to communicate with third-party API, bringing results into database and choosing what to display</a:t>
            </a:r>
          </a:p>
          <a:p>
            <a:pPr indent="-228600" lvl="0" marL="457200" rtl="0">
              <a:spcBef>
                <a:spcPts val="0"/>
              </a:spcBef>
            </a:pPr>
            <a:r>
              <a:rPr lang="en"/>
              <a:t>Learned to carefully read through documentation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Future Plans</a:t>
            </a:r>
          </a:p>
        </p:txBody>
      </p:sp>
      <p:sp>
        <p:nvSpPr>
          <p:cNvPr id="184" name="Shape 18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Images of the members of Congress</a:t>
            </a:r>
          </a:p>
          <a:p>
            <a:pPr indent="-228600" lvl="0" marL="457200" rtl="0">
              <a:spcBef>
                <a:spcPts val="0"/>
              </a:spcBef>
            </a:pPr>
            <a:r>
              <a:rPr lang="en"/>
              <a:t>More analytics (State/Region based, etc)</a:t>
            </a:r>
          </a:p>
          <a:p>
            <a:pPr indent="-228600" lvl="0" marL="457200" rtl="0">
              <a:spcBef>
                <a:spcPts val="0"/>
              </a:spcBef>
            </a:pPr>
            <a:r>
              <a:rPr lang="en"/>
              <a:t>Information from previous years</a:t>
            </a:r>
          </a:p>
          <a:p>
            <a:pPr indent="-228600" lvl="0" marL="457200" rtl="0">
              <a:spcBef>
                <a:spcPts val="0"/>
              </a:spcBef>
            </a:pPr>
            <a:r>
              <a:rPr lang="en"/>
              <a:t>Make more use out of location services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Our Team</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1000"/>
              </a:spcBef>
              <a:spcAft>
                <a:spcPts val="0"/>
              </a:spcAft>
              <a:buNone/>
            </a:pPr>
            <a:r>
              <a:rPr lang="en">
                <a:solidFill>
                  <a:schemeClr val="accent6"/>
                </a:solidFill>
              </a:rPr>
              <a:t>Asad Mehdi: Back-End Developer</a:t>
            </a:r>
          </a:p>
          <a:p>
            <a:pPr lvl="0" rtl="0">
              <a:lnSpc>
                <a:spcPct val="100000"/>
              </a:lnSpc>
              <a:spcBef>
                <a:spcPts val="1000"/>
              </a:spcBef>
              <a:spcAft>
                <a:spcPts val="0"/>
              </a:spcAft>
              <a:buNone/>
            </a:pPr>
            <a:r>
              <a:rPr lang="en">
                <a:solidFill>
                  <a:schemeClr val="accent6"/>
                </a:solidFill>
              </a:rPr>
              <a:t>David Ivey: Back-End Developer</a:t>
            </a:r>
          </a:p>
          <a:p>
            <a:pPr lvl="0" rtl="0">
              <a:lnSpc>
                <a:spcPct val="100000"/>
              </a:lnSpc>
              <a:spcBef>
                <a:spcPts val="1000"/>
              </a:spcBef>
              <a:spcAft>
                <a:spcPts val="0"/>
              </a:spcAft>
              <a:buNone/>
            </a:pPr>
            <a:r>
              <a:rPr lang="en">
                <a:solidFill>
                  <a:schemeClr val="accent6"/>
                </a:solidFill>
              </a:rPr>
              <a:t>Nathan Strelser: Front-End Developer</a:t>
            </a:r>
          </a:p>
          <a:p>
            <a:pPr lvl="0" rtl="0">
              <a:lnSpc>
                <a:spcPct val="100000"/>
              </a:lnSpc>
              <a:spcBef>
                <a:spcPts val="1000"/>
              </a:spcBef>
              <a:spcAft>
                <a:spcPts val="0"/>
              </a:spcAft>
              <a:buNone/>
            </a:pPr>
            <a:r>
              <a:rPr lang="en">
                <a:solidFill>
                  <a:schemeClr val="accent6"/>
                </a:solidFill>
              </a:rPr>
              <a:t>Max Wang: Front-End Developer</a:t>
            </a:r>
          </a:p>
          <a:p>
            <a:pPr lvl="0" rtl="0">
              <a:lnSpc>
                <a:spcPct val="100000"/>
              </a:lnSpc>
              <a:spcBef>
                <a:spcPts val="1000"/>
              </a:spcBef>
              <a:spcAft>
                <a:spcPts val="0"/>
              </a:spcAft>
              <a:buNone/>
            </a:pPr>
            <a:r>
              <a:rPr lang="en">
                <a:solidFill>
                  <a:schemeClr val="accent6"/>
                </a:solidFill>
              </a:rPr>
              <a:t>Joseph Noel: Full-Stack Developer</a:t>
            </a:r>
          </a:p>
          <a:p>
            <a:pPr lvl="0" rtl="0">
              <a:lnSpc>
                <a:spcPct val="100000"/>
              </a:lnSpc>
              <a:spcBef>
                <a:spcPts val="1000"/>
              </a:spcBef>
              <a:spcAft>
                <a:spcPts val="0"/>
              </a:spcAft>
              <a:buNone/>
            </a:pPr>
            <a:r>
              <a:t/>
            </a:r>
            <a:endParaRP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Agenda</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lang="en"/>
              <a:t>Introduction/Overview</a:t>
            </a:r>
          </a:p>
          <a:p>
            <a:pPr indent="-228600" lvl="0" marL="457200" rtl="0">
              <a:spcBef>
                <a:spcPts val="0"/>
              </a:spcBef>
              <a:buAutoNum type="arabicPeriod"/>
            </a:pPr>
            <a:r>
              <a:rPr lang="en"/>
              <a:t>Propublica Congress API</a:t>
            </a:r>
          </a:p>
          <a:p>
            <a:pPr indent="-228600" lvl="0" marL="457200" rtl="0">
              <a:spcBef>
                <a:spcPts val="0"/>
              </a:spcBef>
              <a:buAutoNum type="arabicPeriod"/>
            </a:pPr>
            <a:r>
              <a:rPr lang="en"/>
              <a:t>Functional Requirements</a:t>
            </a:r>
          </a:p>
          <a:p>
            <a:pPr indent="-228600" lvl="0" marL="457200" rtl="0">
              <a:spcBef>
                <a:spcPts val="0"/>
              </a:spcBef>
              <a:buAutoNum type="arabicPeriod"/>
            </a:pPr>
            <a:r>
              <a:rPr lang="en"/>
              <a:t>Non-functional Requirements</a:t>
            </a:r>
          </a:p>
          <a:p>
            <a:pPr indent="-228600" lvl="0" marL="457200" rtl="0">
              <a:spcBef>
                <a:spcPts val="0"/>
              </a:spcBef>
              <a:buAutoNum type="arabicPeriod"/>
            </a:pPr>
            <a:r>
              <a:rPr lang="en"/>
              <a:t>Technologies</a:t>
            </a:r>
          </a:p>
          <a:p>
            <a:pPr indent="-228600" lvl="0" marL="457200" rtl="0">
              <a:spcBef>
                <a:spcPts val="0"/>
              </a:spcBef>
              <a:buAutoNum type="arabicPeriod"/>
            </a:pPr>
            <a:r>
              <a:rPr lang="en"/>
              <a:t>Architecture</a:t>
            </a:r>
          </a:p>
          <a:p>
            <a:pPr indent="-228600" lvl="0" marL="457200" rtl="0">
              <a:spcBef>
                <a:spcPts val="0"/>
              </a:spcBef>
              <a:buAutoNum type="arabicPeriod"/>
            </a:pPr>
            <a:r>
              <a:rPr lang="en"/>
              <a:t>Project Methodology</a:t>
            </a:r>
          </a:p>
          <a:p>
            <a:pPr indent="-228600" lvl="0" marL="457200" rtl="0">
              <a:spcBef>
                <a:spcPts val="0"/>
              </a:spcBef>
              <a:buAutoNum type="arabicPeriod"/>
            </a:pPr>
            <a:r>
              <a:rPr lang="en"/>
              <a:t>Demo</a:t>
            </a:r>
          </a:p>
          <a:p>
            <a:pPr indent="-228600" lvl="0" marL="457200" rtl="0">
              <a:spcBef>
                <a:spcPts val="0"/>
              </a:spcBef>
              <a:buAutoNum type="arabicPeriod"/>
            </a:pPr>
            <a:r>
              <a:rPr lang="en"/>
              <a:t>What we learned/Future plans</a:t>
            </a:r>
          </a:p>
          <a:p>
            <a:pPr indent="-228600" lvl="0" marL="457200">
              <a:spcBef>
                <a:spcPts val="0"/>
              </a:spcBef>
              <a:buAutoNum type="arabicPeriod"/>
            </a:pPr>
            <a:r>
              <a:rPr lang="en"/>
              <a:t>Conclusion/Questions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Overview</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Web application that provides information and analytics based on congressional data</a:t>
            </a:r>
          </a:p>
          <a:p>
            <a:pPr indent="-228600" lvl="0" marL="457200" rtl="0">
              <a:spcBef>
                <a:spcPts val="0"/>
              </a:spcBef>
            </a:pPr>
            <a:r>
              <a:rPr lang="en"/>
              <a:t>Data visualizations that focus on voting behavior</a:t>
            </a:r>
          </a:p>
          <a:p>
            <a:pPr indent="-228600" lvl="0" marL="457200">
              <a:spcBef>
                <a:spcPts val="0"/>
              </a:spcBef>
            </a:pPr>
            <a:r>
              <a:rPr lang="en"/>
              <a:t>Easy to digest user interface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Propublica Congress API</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https://propublica.github.io</a:t>
            </a:r>
          </a:p>
          <a:p>
            <a:pPr indent="-228600" lvl="0" marL="457200" rtl="0">
              <a:spcBef>
                <a:spcPts val="0"/>
              </a:spcBef>
            </a:pPr>
            <a:r>
              <a:rPr lang="en"/>
              <a:t>Retrieved legislative data from House of Representatives, Senate, and Library of Congress</a:t>
            </a:r>
          </a:p>
          <a:p>
            <a:pPr indent="-228600" lvl="0" marL="457200" rtl="0">
              <a:spcBef>
                <a:spcPts val="0"/>
              </a:spcBef>
            </a:pPr>
            <a:r>
              <a:rPr lang="en"/>
              <a:t>API responded with JSON</a:t>
            </a:r>
          </a:p>
          <a:p>
            <a:pPr indent="-228600" lvl="0" marL="457200">
              <a:spcBef>
                <a:spcPts val="0"/>
              </a:spcBef>
            </a:pPr>
            <a:r>
              <a:rPr lang="en"/>
              <a:t>propublica-congress-node module streamlined process with Node.JS</a:t>
            </a:r>
          </a:p>
        </p:txBody>
      </p:sp>
      <p:pic>
        <p:nvPicPr>
          <p:cNvPr id="111" name="Shape 111"/>
          <p:cNvPicPr preferRelativeResize="0"/>
          <p:nvPr/>
        </p:nvPicPr>
        <p:blipFill>
          <a:blip r:embed="rId3">
            <a:alphaModFix/>
          </a:blip>
          <a:stretch>
            <a:fillRect/>
          </a:stretch>
        </p:blipFill>
        <p:spPr>
          <a:xfrm>
            <a:off x="2519950" y="3156850"/>
            <a:ext cx="2276174" cy="12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Functional Requirements</a:t>
            </a:r>
          </a:p>
        </p:txBody>
      </p:sp>
      <p:sp>
        <p:nvSpPr>
          <p:cNvPr id="117" name="Shape 11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Basic information about congress members</a:t>
            </a:r>
          </a:p>
          <a:p>
            <a:pPr indent="-228600" lvl="0" marL="457200" rtl="0">
              <a:spcBef>
                <a:spcPts val="0"/>
              </a:spcBef>
            </a:pPr>
            <a:r>
              <a:rPr lang="en"/>
              <a:t>Summary of recent bills</a:t>
            </a:r>
          </a:p>
          <a:p>
            <a:pPr indent="-228600" lvl="0" marL="457200" rtl="0">
              <a:spcBef>
                <a:spcPts val="0"/>
              </a:spcBef>
            </a:pPr>
            <a:r>
              <a:rPr lang="en"/>
              <a:t>V</a:t>
            </a:r>
            <a:r>
              <a:rPr lang="en"/>
              <a:t>isualizations of bill voting data in concise and easy to understand way</a:t>
            </a:r>
          </a:p>
          <a:p>
            <a:pPr indent="-228600" lvl="0" marL="457200">
              <a:spcBef>
                <a:spcPts val="0"/>
              </a:spcBef>
            </a:pPr>
            <a:r>
              <a:rPr lang="en"/>
              <a:t>Visualizations of voting behavior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Non-functional requirements</a:t>
            </a:r>
          </a:p>
        </p:txBody>
      </p:sp>
      <p:sp>
        <p:nvSpPr>
          <p:cNvPr id="123" name="Shape 12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Data visualizations should not be overwhelming or confusing</a:t>
            </a:r>
          </a:p>
          <a:p>
            <a:pPr indent="-228600" lvl="0" marL="457200" rtl="0">
              <a:spcBef>
                <a:spcPts val="0"/>
              </a:spcBef>
            </a:pPr>
            <a:r>
              <a:rPr lang="en"/>
              <a:t>Should be easy to locate what user is interested in</a:t>
            </a:r>
          </a:p>
          <a:p>
            <a:pPr indent="-228600" lvl="0" marL="457200" rtl="0">
              <a:spcBef>
                <a:spcPts val="0"/>
              </a:spcBef>
            </a:pPr>
            <a:r>
              <a:rPr lang="en"/>
              <a:t>Support for all members of Congress</a:t>
            </a:r>
          </a:p>
          <a:p>
            <a:pPr indent="-228600" lvl="0" marL="457200" rtl="0">
              <a:spcBef>
                <a:spcPts val="0"/>
              </a:spcBef>
            </a:pPr>
            <a:r>
              <a:rPr lang="en"/>
              <a:t>Support for all recent bills</a:t>
            </a:r>
          </a:p>
          <a:p>
            <a:pPr indent="-228600" lvl="0" marL="457200" rtl="0">
              <a:spcBef>
                <a:spcPts val="0"/>
              </a:spcBef>
            </a:pPr>
            <a:r>
              <a:rPr lang="en"/>
              <a:t>Data pulled from API and updated regularly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Front-End Technologies</a:t>
            </a:r>
          </a:p>
        </p:txBody>
      </p:sp>
      <p:sp>
        <p:nvSpPr>
          <p:cNvPr id="129" name="Shape 12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HTML5/CSS3/Javascript</a:t>
            </a:r>
          </a:p>
          <a:p>
            <a:pPr indent="-228600" lvl="0" marL="457200" rtl="0">
              <a:spcBef>
                <a:spcPts val="0"/>
              </a:spcBef>
            </a:pPr>
            <a:r>
              <a:rPr lang="en"/>
              <a:t>jQuery (Map)</a:t>
            </a:r>
          </a:p>
          <a:p>
            <a:pPr indent="-228600" lvl="0" marL="457200" rtl="0">
              <a:spcBef>
                <a:spcPts val="0"/>
              </a:spcBef>
            </a:pPr>
            <a:r>
              <a:rPr lang="en"/>
              <a:t>AngularJS</a:t>
            </a:r>
          </a:p>
          <a:p>
            <a:pPr indent="-228600" lvl="0" marL="457200" rtl="0">
              <a:spcBef>
                <a:spcPts val="0"/>
              </a:spcBef>
            </a:pPr>
            <a:r>
              <a:rPr lang="en"/>
              <a:t>Bootstrap</a:t>
            </a:r>
          </a:p>
          <a:p>
            <a:pPr indent="-228600" lvl="0" marL="457200">
              <a:spcBef>
                <a:spcPts val="0"/>
              </a:spcBef>
            </a:pPr>
            <a:r>
              <a:rPr lang="en"/>
              <a:t>D3</a:t>
            </a:r>
          </a:p>
        </p:txBody>
      </p:sp>
      <p:pic>
        <p:nvPicPr>
          <p:cNvPr id="130" name="Shape 130"/>
          <p:cNvPicPr preferRelativeResize="0"/>
          <p:nvPr/>
        </p:nvPicPr>
        <p:blipFill>
          <a:blip r:embed="rId3">
            <a:alphaModFix/>
          </a:blip>
          <a:stretch>
            <a:fillRect/>
          </a:stretch>
        </p:blipFill>
        <p:spPr>
          <a:xfrm>
            <a:off x="5105344" y="409994"/>
            <a:ext cx="3929549" cy="1957250"/>
          </a:xfrm>
          <a:prstGeom prst="rect">
            <a:avLst/>
          </a:prstGeom>
          <a:noFill/>
          <a:ln>
            <a:noFill/>
          </a:ln>
        </p:spPr>
      </p:pic>
      <p:pic>
        <p:nvPicPr>
          <p:cNvPr id="131" name="Shape 131"/>
          <p:cNvPicPr preferRelativeResize="0"/>
          <p:nvPr/>
        </p:nvPicPr>
        <p:blipFill>
          <a:blip r:embed="rId4">
            <a:alphaModFix/>
          </a:blip>
          <a:stretch>
            <a:fillRect/>
          </a:stretch>
        </p:blipFill>
        <p:spPr>
          <a:xfrm>
            <a:off x="6482900" y="1793975"/>
            <a:ext cx="1099949" cy="1150748"/>
          </a:xfrm>
          <a:prstGeom prst="rect">
            <a:avLst/>
          </a:prstGeom>
          <a:noFill/>
          <a:ln>
            <a:noFill/>
          </a:ln>
        </p:spPr>
      </p:pic>
      <p:pic>
        <p:nvPicPr>
          <p:cNvPr id="132" name="Shape 132"/>
          <p:cNvPicPr preferRelativeResize="0"/>
          <p:nvPr/>
        </p:nvPicPr>
        <p:blipFill>
          <a:blip r:embed="rId5">
            <a:alphaModFix/>
          </a:blip>
          <a:stretch>
            <a:fillRect/>
          </a:stretch>
        </p:blipFill>
        <p:spPr>
          <a:xfrm>
            <a:off x="4902750" y="3130175"/>
            <a:ext cx="1465675" cy="1465675"/>
          </a:xfrm>
          <a:prstGeom prst="rect">
            <a:avLst/>
          </a:prstGeom>
          <a:noFill/>
          <a:ln>
            <a:noFill/>
          </a:ln>
        </p:spPr>
      </p:pic>
      <p:pic>
        <p:nvPicPr>
          <p:cNvPr id="133" name="Shape 133"/>
          <p:cNvPicPr preferRelativeResize="0"/>
          <p:nvPr/>
        </p:nvPicPr>
        <p:blipFill>
          <a:blip r:embed="rId6">
            <a:alphaModFix/>
          </a:blip>
          <a:stretch>
            <a:fillRect/>
          </a:stretch>
        </p:blipFill>
        <p:spPr>
          <a:xfrm>
            <a:off x="2939800" y="3130181"/>
            <a:ext cx="1544299" cy="1465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Back-End Technologies</a:t>
            </a:r>
          </a:p>
        </p:txBody>
      </p:sp>
      <p:sp>
        <p:nvSpPr>
          <p:cNvPr id="139" name="Shape 13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NodeJS</a:t>
            </a:r>
          </a:p>
          <a:p>
            <a:pPr indent="-228600" lvl="0" marL="457200" rtl="0">
              <a:spcBef>
                <a:spcPts val="0"/>
              </a:spcBef>
            </a:pPr>
            <a:r>
              <a:rPr lang="en"/>
              <a:t>Express</a:t>
            </a:r>
          </a:p>
          <a:p>
            <a:pPr indent="-228600" lvl="0" marL="457200" rtl="0">
              <a:spcBef>
                <a:spcPts val="0"/>
              </a:spcBef>
            </a:pPr>
            <a:r>
              <a:rPr lang="en"/>
              <a:t>MongoDB/Mongoose</a:t>
            </a:r>
          </a:p>
          <a:p>
            <a:pPr lvl="0">
              <a:spcBef>
                <a:spcPts val="0"/>
              </a:spcBef>
              <a:buNone/>
            </a:pPr>
            <a:r>
              <a:t/>
            </a:r>
            <a:endParaRPr/>
          </a:p>
        </p:txBody>
      </p:sp>
      <p:pic>
        <p:nvPicPr>
          <p:cNvPr id="140" name="Shape 140"/>
          <p:cNvPicPr preferRelativeResize="0"/>
          <p:nvPr/>
        </p:nvPicPr>
        <p:blipFill>
          <a:blip r:embed="rId3">
            <a:alphaModFix/>
          </a:blip>
          <a:stretch>
            <a:fillRect/>
          </a:stretch>
        </p:blipFill>
        <p:spPr>
          <a:xfrm>
            <a:off x="4874575" y="1327900"/>
            <a:ext cx="3230275" cy="215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