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D012BD-0DDB-4B38-A4C8-77A9375D7D44}">
  <a:tblStyle styleId="{0FD012BD-0DDB-4B38-A4C8-77A9375D7D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CF5"/>
          </a:solidFill>
        </a:fill>
      </a:tcStyle>
    </a:wholeTbl>
    <a:band1H>
      <a:tcTxStyle/>
      <a:tcStyle>
        <a:fill>
          <a:solidFill>
            <a:srgbClr val="CBD8EA"/>
          </a:solidFill>
        </a:fill>
      </a:tcStyle>
    </a:band1H>
    <a:band2H>
      <a:tcTxStyle/>
    </a:band2H>
    <a:band1V>
      <a:tcTxStyle/>
      <a:tcStyle>
        <a:fill>
          <a:solidFill>
            <a:srgbClr val="CBD8EA"/>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This is where we can VERY BRIEFLY mention that the results of the disease spread were analyzed (using machine learning) to identify common factors to target with intelligent policy responses to mitigate disease spread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Storing the information in a database allows for access to specific information very easily. For example this a screenshot of our website in which the user has asked for information about region 11. </a:t>
            </a:r>
            <a:endParaRPr/>
          </a:p>
        </p:txBody>
      </p:sp>
      <p:sp>
        <p:nvSpPr>
          <p:cNvPr id="265" name="Google Shape;2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8e8d0fc4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8e8d0fc47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38e8d0fc47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The simulation uses a SIR(D) model in which the infected (I) persons are assumed to infect susceptible (S) persons through direct interaction until the infected either recover(R) or die (D) and therefore are no longer susceptible.The probability of infection was claculated basd on amount of time spent interacting with an infected individual as well as induvidual specific factors such as Age and race.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100051" y="4455621"/>
            <a:ext cx="10058400" cy="11430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body"/>
          </p:nvPr>
        </p:nvSpPr>
        <p:spPr>
          <a:xfrm>
            <a:off x="109728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6" name="Google Shape;36;p4"/>
          <p:cNvSpPr txBox="1"/>
          <p:nvPr>
            <p:ph idx="2" type="body"/>
          </p:nvPr>
        </p:nvSpPr>
        <p:spPr>
          <a:xfrm>
            <a:off x="1097280" y="2582335"/>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7" name="Google Shape;37;p4"/>
          <p:cNvSpPr txBox="1"/>
          <p:nvPr>
            <p:ph idx="3" type="body"/>
          </p:nvPr>
        </p:nvSpPr>
        <p:spPr>
          <a:xfrm>
            <a:off x="621792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8" name="Google Shape;38;p4"/>
          <p:cNvSpPr txBox="1"/>
          <p:nvPr>
            <p:ph idx="4" type="body"/>
          </p:nvPr>
        </p:nvSpPr>
        <p:spPr>
          <a:xfrm>
            <a:off x="6217920" y="2582334"/>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4"/>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4"/>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5"/>
          <p:cNvSpPr txBox="1"/>
          <p:nvPr>
            <p:ph idx="1" type="body"/>
          </p:nvPr>
        </p:nvSpPr>
        <p:spPr>
          <a:xfrm>
            <a:off x="1097280" y="1845734"/>
            <a:ext cx="4937760" cy="4023359"/>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txBox="1"/>
          <p:nvPr>
            <p:ph type="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6"/>
          <p:cNvSpPr txBox="1"/>
          <p:nvPr>
            <p:ph idx="1" type="body"/>
          </p:nvPr>
        </p:nvSpPr>
        <p:spPr>
          <a:xfrm>
            <a:off x="1097280" y="4453128"/>
            <a:ext cx="10058400" cy="1143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54" name="Google Shape;54;p6"/>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6"/>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2"/>
                </a:solidFill>
                <a:latin typeface="Calibri"/>
                <a:ea typeface="Calibri"/>
                <a:cs typeface="Calibri"/>
                <a:sym typeface="Calibri"/>
              </a:defRPr>
            </a:lvl1pPr>
            <a:lvl2pPr indent="0" lvl="1" marL="0" marR="0" rtl="0" algn="r">
              <a:spcBef>
                <a:spcPts val="0"/>
              </a:spcBef>
              <a:buNone/>
              <a:defRPr b="0" i="0" sz="1050" u="none" cap="none" strike="noStrike">
                <a:solidFill>
                  <a:schemeClr val="dk2"/>
                </a:solidFill>
                <a:latin typeface="Calibri"/>
                <a:ea typeface="Calibri"/>
                <a:cs typeface="Calibri"/>
                <a:sym typeface="Calibri"/>
              </a:defRPr>
            </a:lvl2pPr>
            <a:lvl3pPr indent="0" lvl="2" marL="0" marR="0" rtl="0" algn="r">
              <a:spcBef>
                <a:spcPts val="0"/>
              </a:spcBef>
              <a:buNone/>
              <a:defRPr b="0" i="0" sz="1050" u="none" cap="none" strike="noStrike">
                <a:solidFill>
                  <a:schemeClr val="dk2"/>
                </a:solidFill>
                <a:latin typeface="Calibri"/>
                <a:ea typeface="Calibri"/>
                <a:cs typeface="Calibri"/>
                <a:sym typeface="Calibri"/>
              </a:defRPr>
            </a:lvl3pPr>
            <a:lvl4pPr indent="0" lvl="3" marL="0" marR="0" rtl="0" algn="r">
              <a:spcBef>
                <a:spcPts val="0"/>
              </a:spcBef>
              <a:buNone/>
              <a:defRPr b="0" i="0" sz="1050" u="none" cap="none" strike="noStrike">
                <a:solidFill>
                  <a:schemeClr val="dk2"/>
                </a:solidFill>
                <a:latin typeface="Calibri"/>
                <a:ea typeface="Calibri"/>
                <a:cs typeface="Calibri"/>
                <a:sym typeface="Calibri"/>
              </a:defRPr>
            </a:lvl4pPr>
            <a:lvl5pPr indent="0" lvl="4" marL="0" marR="0" rtl="0" algn="r">
              <a:spcBef>
                <a:spcPts val="0"/>
              </a:spcBef>
              <a:buNone/>
              <a:defRPr b="0" i="0" sz="1050" u="none" cap="none" strike="noStrike">
                <a:solidFill>
                  <a:schemeClr val="dk2"/>
                </a:solidFill>
                <a:latin typeface="Calibri"/>
                <a:ea typeface="Calibri"/>
                <a:cs typeface="Calibri"/>
                <a:sym typeface="Calibri"/>
              </a:defRPr>
            </a:lvl5pPr>
            <a:lvl6pPr indent="0" lvl="5" marL="0" marR="0" rtl="0" algn="r">
              <a:spcBef>
                <a:spcPts val="0"/>
              </a:spcBef>
              <a:buNone/>
              <a:defRPr b="0" i="0" sz="1050" u="none" cap="none" strike="noStrike">
                <a:solidFill>
                  <a:schemeClr val="dk2"/>
                </a:solidFill>
                <a:latin typeface="Calibri"/>
                <a:ea typeface="Calibri"/>
                <a:cs typeface="Calibri"/>
                <a:sym typeface="Calibri"/>
              </a:defRPr>
            </a:lvl6pPr>
            <a:lvl7pPr indent="0" lvl="6" marL="0" marR="0" rtl="0" algn="r">
              <a:spcBef>
                <a:spcPts val="0"/>
              </a:spcBef>
              <a:buNone/>
              <a:defRPr b="0" i="0" sz="1050" u="none" cap="none" strike="noStrike">
                <a:solidFill>
                  <a:schemeClr val="dk2"/>
                </a:solidFill>
                <a:latin typeface="Calibri"/>
                <a:ea typeface="Calibri"/>
                <a:cs typeface="Calibri"/>
                <a:sym typeface="Calibri"/>
              </a:defRPr>
            </a:lvl7pPr>
            <a:lvl8pPr indent="0" lvl="7" marL="0" marR="0" rtl="0" algn="r">
              <a:spcBef>
                <a:spcPts val="0"/>
              </a:spcBef>
              <a:buNone/>
              <a:defRPr b="0" i="0" sz="1050" u="none" cap="none" strike="noStrike">
                <a:solidFill>
                  <a:schemeClr val="dk2"/>
                </a:solidFill>
                <a:latin typeface="Calibri"/>
                <a:ea typeface="Calibri"/>
                <a:cs typeface="Calibri"/>
                <a:sym typeface="Calibri"/>
              </a:defRPr>
            </a:lvl8pPr>
            <a:lvl9pPr indent="0" lvl="8" marL="0" marR="0" rt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0"/>
          <p:cNvSpPr/>
          <p:nvPr>
            <p:ph idx="2" type="pic"/>
          </p:nvPr>
        </p:nvSpPr>
        <p:spPr>
          <a:xfrm>
            <a:off x="15" y="0"/>
            <a:ext cx="12191985" cy="4915076"/>
          </a:xfrm>
          <a:prstGeom prst="rect">
            <a:avLst/>
          </a:prstGeom>
          <a:solidFill>
            <a:srgbClr val="BECAD4"/>
          </a:solid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1097280" y="5907024"/>
            <a:ext cx="10113264" cy="59436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Group 11 Disease Solutions</a:t>
            </a:r>
            <a:endParaRPr/>
          </a:p>
        </p:txBody>
      </p:sp>
      <p:sp>
        <p:nvSpPr>
          <p:cNvPr id="106" name="Google Shape;106;p1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MICHAEL WANG, JULIA MONTI, KARUNA SRIVASTAVA, </a:t>
            </a:r>
            <a:endParaRPr/>
          </a:p>
          <a:p>
            <a:pPr indent="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RICHARD AMAYO, MRUNMAYI DANDEKAR</a:t>
            </a:r>
            <a:endParaRPr b="0" i="0" sz="2400" u="none" cap="none" strike="noStrike">
              <a:solidFill>
                <a:schemeClr val="dk2"/>
              </a:solidFill>
              <a:latin typeface="Calibri"/>
              <a:ea typeface="Calibri"/>
              <a:cs typeface="Calibri"/>
              <a:sym typeface="Calibri"/>
            </a:endParaRPr>
          </a:p>
        </p:txBody>
      </p:sp>
      <p:sp>
        <p:nvSpPr>
          <p:cNvPr id="107" name="Google Shape;10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9" name="Shape 229"/>
        <p:cNvGrpSpPr/>
        <p:nvPr/>
      </p:nvGrpSpPr>
      <p:grpSpPr>
        <a:xfrm>
          <a:off x="0" y="0"/>
          <a:ext cx="0" cy="0"/>
          <a:chOff x="0" y="0"/>
          <a:chExt cx="0" cy="0"/>
        </a:xfrm>
      </p:grpSpPr>
      <p:sp>
        <p:nvSpPr>
          <p:cNvPr id="230" name="Google Shape;230;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33" name="Google Shape;233;p22"/>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22"/>
          <p:cNvCxnSpPr/>
          <p:nvPr/>
        </p:nvCxnSpPr>
        <p:spPr>
          <a:xfrm>
            <a:off x="721086" y="5618770"/>
            <a:ext cx="10515600" cy="0"/>
          </a:xfrm>
          <a:prstGeom prst="straightConnector1">
            <a:avLst/>
          </a:prstGeom>
          <a:noFill/>
          <a:ln cap="flat" cmpd="sng" w="9525">
            <a:solidFill>
              <a:schemeClr val="dk2">
                <a:alpha val="89803"/>
              </a:schemeClr>
            </a:solidFill>
            <a:prstDash val="solid"/>
            <a:round/>
            <a:headEnd len="sm" w="sm" type="none"/>
            <a:tailEnd len="sm" w="sm" type="none"/>
          </a:ln>
        </p:spPr>
      </p:cxnSp>
      <p:pic>
        <p:nvPicPr>
          <p:cNvPr id="237" name="Google Shape;237;p22"/>
          <p:cNvPicPr preferRelativeResize="0"/>
          <p:nvPr>
            <p:ph idx="1" type="body"/>
          </p:nvPr>
        </p:nvPicPr>
        <p:blipFill rotWithShape="1">
          <a:blip r:embed="rId3">
            <a:alphaModFix/>
          </a:blip>
          <a:srcRect b="0" l="0" r="0" t="0"/>
          <a:stretch/>
        </p:blipFill>
        <p:spPr>
          <a:xfrm>
            <a:off x="635457" y="863465"/>
            <a:ext cx="5131653" cy="3155966"/>
          </a:xfrm>
          <a:prstGeom prst="rect">
            <a:avLst/>
          </a:prstGeom>
          <a:noFill/>
          <a:ln>
            <a:noFill/>
          </a:ln>
        </p:spPr>
      </p:pic>
      <p:pic>
        <p:nvPicPr>
          <p:cNvPr id="238" name="Google Shape;238;p22"/>
          <p:cNvPicPr preferRelativeResize="0"/>
          <p:nvPr>
            <p:ph idx="2" type="body"/>
          </p:nvPr>
        </p:nvPicPr>
        <p:blipFill rotWithShape="1">
          <a:blip r:embed="rId4">
            <a:alphaModFix/>
          </a:blip>
          <a:srcRect b="0" l="0" r="0" t="0"/>
          <a:stretch/>
        </p:blipFill>
        <p:spPr>
          <a:xfrm>
            <a:off x="6424891" y="640080"/>
            <a:ext cx="4597991" cy="3602736"/>
          </a:xfrm>
          <a:prstGeom prst="rect">
            <a:avLst/>
          </a:prstGeom>
          <a:noFill/>
          <a:ln>
            <a:noFill/>
          </a:ln>
        </p:spPr>
      </p:pic>
      <p:sp>
        <p:nvSpPr>
          <p:cNvPr id="239" name="Google Shape;239;p22"/>
          <p:cNvSpPr/>
          <p:nvPr/>
        </p:nvSpPr>
        <p:spPr>
          <a:xfrm>
            <a:off x="6063996"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22"/>
          <p:cNvSpPr txBox="1"/>
          <p:nvPr>
            <p:ph type="title"/>
          </p:nvPr>
        </p:nvSpPr>
        <p:spPr>
          <a:xfrm>
            <a:off x="633999" y="4550229"/>
            <a:ext cx="10909073" cy="105765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6000"/>
              <a:buFont typeface="Calibri"/>
              <a:buNone/>
            </a:pPr>
            <a:r>
              <a:rPr b="0" i="0" lang="en-US" sz="6000" u="none" cap="none" strike="noStrike">
                <a:solidFill>
                  <a:srgbClr val="262626"/>
                </a:solidFill>
                <a:latin typeface="Calibri"/>
                <a:ea typeface="Calibri"/>
                <a:cs typeface="Calibri"/>
                <a:sym typeface="Calibri"/>
              </a:rPr>
              <a:t>Intelligent Decision Making</a:t>
            </a:r>
            <a:endParaRPr/>
          </a:p>
        </p:txBody>
      </p:sp>
      <p:sp>
        <p:nvSpPr>
          <p:cNvPr id="241" name="Google Shape;241;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Solution</a:t>
            </a:r>
            <a:endParaRPr/>
          </a:p>
        </p:txBody>
      </p:sp>
      <p:sp>
        <p:nvSpPr>
          <p:cNvPr id="247" name="Google Shape;247;p2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248" name="Google Shape;248;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2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56" name="Google Shape;256;p24"/>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2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4"/>
          <p:cNvPicPr preferRelativeResize="0"/>
          <p:nvPr>
            <p:ph idx="2" type="body"/>
          </p:nvPr>
        </p:nvPicPr>
        <p:blipFill rotWithShape="1">
          <a:blip r:embed="rId3">
            <a:alphaModFix/>
          </a:blip>
          <a:srcRect b="0" l="0" r="0" t="0"/>
          <a:stretch/>
        </p:blipFill>
        <p:spPr>
          <a:xfrm>
            <a:off x="5101363" y="640080"/>
            <a:ext cx="6079389" cy="5577840"/>
          </a:xfrm>
          <a:prstGeom prst="rect">
            <a:avLst/>
          </a:prstGeom>
          <a:noFill/>
          <a:ln>
            <a:noFill/>
          </a:ln>
        </p:spPr>
      </p:pic>
      <p:sp>
        <p:nvSpPr>
          <p:cNvPr id="260" name="Google Shape;260;p24"/>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Interactive Website Interface</a:t>
            </a:r>
            <a:endParaRPr b="0" i="0" sz="3600" u="none" cap="none" strike="noStrike">
              <a:solidFill>
                <a:srgbClr val="FFFFFF"/>
              </a:solidFill>
              <a:latin typeface="Calibri"/>
              <a:ea typeface="Calibri"/>
              <a:cs typeface="Calibri"/>
              <a:sym typeface="Calibri"/>
            </a:endParaRPr>
          </a:p>
        </p:txBody>
      </p:sp>
      <p:sp>
        <p:nvSpPr>
          <p:cNvPr id="261" name="Google Shape;261;p24"/>
          <p:cNvSpPr txBox="1"/>
          <p:nvPr>
            <p:ph idx="1" type="body"/>
          </p:nvPr>
        </p:nvSpPr>
        <p:spPr>
          <a:xfrm>
            <a:off x="492371" y="2730000"/>
            <a:ext cx="3084900" cy="33354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1" i="0" lang="en-US" sz="2000" u="none" cap="none" strike="noStrike">
                <a:solidFill>
                  <a:srgbClr val="FFFFFF"/>
                </a:solidFill>
                <a:latin typeface="Calibri"/>
                <a:ea typeface="Calibri"/>
                <a:cs typeface="Calibri"/>
                <a:sym typeface="Calibri"/>
              </a:rPr>
              <a:t>Features of Note:</a:t>
            </a:r>
            <a:endParaRPr b="1" i="0" sz="1500" u="none" cap="none" strike="noStrike">
              <a:solidFill>
                <a:srgbClr val="FFFFF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Dynamic Demographic Descriptions</a:t>
            </a:r>
            <a:endParaRPr b="0" i="0" sz="1500" u="none" cap="none" strike="noStrike">
              <a:solidFill>
                <a:srgbClr val="FFFFF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Disease Spread Simulation</a:t>
            </a:r>
            <a:endParaRPr b="0" i="0" sz="1500" u="none" cap="none" strike="noStrike">
              <a:solidFill>
                <a:srgbClr val="FFFFF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Policy Recommendations and Cost Analysis</a:t>
            </a:r>
            <a:endParaRPr/>
          </a:p>
        </p:txBody>
      </p:sp>
      <p:sp>
        <p:nvSpPr>
          <p:cNvPr id="262" name="Google Shape;26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50" u="none" cap="none" strike="noStrike">
                <a:solidFill>
                  <a:schemeClr val="dk2"/>
                </a:solidFill>
                <a:latin typeface="Calibri"/>
                <a:ea typeface="Calibri"/>
                <a:cs typeface="Calibri"/>
                <a:sym typeface="Calibri"/>
              </a:rPr>
              <a:t>1</a:t>
            </a: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6" name="Shape 266"/>
        <p:cNvGrpSpPr/>
        <p:nvPr/>
      </p:nvGrpSpPr>
      <p:grpSpPr>
        <a:xfrm>
          <a:off x="0" y="0"/>
          <a:ext cx="0" cy="0"/>
          <a:chOff x="0" y="0"/>
          <a:chExt cx="0" cy="0"/>
        </a:xfrm>
      </p:grpSpPr>
      <p:sp>
        <p:nvSpPr>
          <p:cNvPr id="267" name="Google Shape;267;p25"/>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68" name="Google Shape;268;p25"/>
          <p:cNvCxnSpPr/>
          <p:nvPr/>
        </p:nvCxnSpPr>
        <p:spPr>
          <a:xfrm>
            <a:off x="590927" y="2633962"/>
            <a:ext cx="27432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69" name="Google Shape;269;p25"/>
          <p:cNvSpPr txBox="1"/>
          <p:nvPr>
            <p:ph type="title"/>
          </p:nvPr>
        </p:nvSpPr>
        <p:spPr>
          <a:xfrm>
            <a:off x="477078" y="516835"/>
            <a:ext cx="3100136"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600"/>
              <a:buFont typeface="Calibri"/>
              <a:buNone/>
            </a:pPr>
            <a:r>
              <a:rPr b="0" i="0" lang="en-US" sz="3600" u="none" cap="none" strike="noStrike">
                <a:solidFill>
                  <a:srgbClr val="3F3F3F"/>
                </a:solidFill>
                <a:latin typeface="Calibri"/>
                <a:ea typeface="Calibri"/>
                <a:cs typeface="Calibri"/>
                <a:sym typeface="Calibri"/>
              </a:rPr>
              <a:t>Dynamic Demographic Descriptions</a:t>
            </a:r>
            <a:endParaRPr b="0" i="0" sz="3600" u="none" cap="none" strike="noStrike">
              <a:solidFill>
                <a:srgbClr val="3F3F3F"/>
              </a:solidFill>
              <a:latin typeface="Calibri"/>
              <a:ea typeface="Calibri"/>
              <a:cs typeface="Calibri"/>
              <a:sym typeface="Calibri"/>
            </a:endParaRPr>
          </a:p>
        </p:txBody>
      </p:sp>
      <p:sp>
        <p:nvSpPr>
          <p:cNvPr id="270" name="Google Shape;270;p25"/>
          <p:cNvSpPr txBox="1"/>
          <p:nvPr>
            <p:ph idx="12" type="sldNum"/>
          </p:nvPr>
        </p:nvSpPr>
        <p:spPr>
          <a:xfrm>
            <a:off x="10609742" y="6459785"/>
            <a:ext cx="60274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50" u="none" cap="none" strike="noStrike">
                <a:solidFill>
                  <a:srgbClr val="FFFFFF"/>
                </a:solidFill>
                <a:latin typeface="Calibri"/>
                <a:ea typeface="Calibri"/>
                <a:cs typeface="Calibri"/>
                <a:sym typeface="Calibri"/>
              </a:rPr>
              <a:t>1</a:t>
            </a: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
        <p:nvSpPr>
          <p:cNvPr id="271" name="Google Shape;271;p25"/>
          <p:cNvSpPr txBox="1"/>
          <p:nvPr>
            <p:ph idx="1" type="body"/>
          </p:nvPr>
        </p:nvSpPr>
        <p:spPr>
          <a:xfrm>
            <a:off x="492371" y="2736574"/>
            <a:ext cx="3084844" cy="3366047"/>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Region-Specific Information:</a:t>
            </a:r>
            <a:endParaRPr b="0" i="0" sz="15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Count of Households and Individuals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Classification of Infants, Children, Adults, and Senior Citizens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Race Distributions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Income and Poverty Breakdown</a:t>
            </a:r>
            <a:endParaRPr/>
          </a:p>
          <a:p>
            <a:pPr indent="0" lvl="0" marL="0" marR="0" rtl="0" algn="l">
              <a:lnSpc>
                <a:spcPct val="90000"/>
              </a:lnSpc>
              <a:spcBef>
                <a:spcPts val="1400"/>
              </a:spcBef>
              <a:spcAft>
                <a:spcPts val="0"/>
              </a:spcAft>
              <a:buClr>
                <a:schemeClr val="accent1"/>
              </a:buClr>
              <a:buSzPts val="1300"/>
              <a:buFont typeface="Calibri"/>
              <a:buNone/>
            </a:pPr>
            <a:r>
              <a:t/>
            </a:r>
            <a:endParaRPr b="0" i="0" sz="1300" u="none" cap="none" strike="noStrike">
              <a:solidFill>
                <a:srgbClr val="3F3F3F"/>
              </a:solidFill>
              <a:latin typeface="Calibri"/>
              <a:ea typeface="Calibri"/>
              <a:cs typeface="Calibri"/>
              <a:sym typeface="Calibri"/>
            </a:endParaRPr>
          </a:p>
        </p:txBody>
      </p:sp>
      <p:pic>
        <p:nvPicPr>
          <p:cNvPr id="272" name="Google Shape;272;p25"/>
          <p:cNvPicPr preferRelativeResize="0"/>
          <p:nvPr/>
        </p:nvPicPr>
        <p:blipFill rotWithShape="1">
          <a:blip r:embed="rId3">
            <a:alphaModFix/>
          </a:blip>
          <a:srcRect b="0" l="0" r="-1" t="5795"/>
          <a:stretch/>
        </p:blipFill>
        <p:spPr>
          <a:xfrm>
            <a:off x="4671974" y="516835"/>
            <a:ext cx="6540509" cy="5529938"/>
          </a:xfrm>
          <a:prstGeom prst="rect">
            <a:avLst/>
          </a:prstGeom>
          <a:noFill/>
          <a:ln>
            <a:noFill/>
          </a:ln>
        </p:spPr>
      </p:pic>
      <p:pic>
        <p:nvPicPr>
          <p:cNvPr id="273" name="Google Shape;273;p25"/>
          <p:cNvPicPr preferRelativeResize="0"/>
          <p:nvPr/>
        </p:nvPicPr>
        <p:blipFill rotWithShape="1">
          <a:blip r:embed="rId4">
            <a:alphaModFix/>
          </a:blip>
          <a:srcRect b="0" l="0" r="0" t="0"/>
          <a:stretch/>
        </p:blipFill>
        <p:spPr>
          <a:xfrm>
            <a:off x="0" y="6343481"/>
            <a:ext cx="12192000" cy="540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1097280" y="286603"/>
            <a:ext cx="10058400" cy="145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txBox="1"/>
          <p:nvPr>
            <p:ph idx="1" type="body"/>
          </p:nvPr>
        </p:nvSpPr>
        <p:spPr>
          <a:xfrm>
            <a:off x="1097280" y="1845734"/>
            <a:ext cx="10058400" cy="4023300"/>
          </a:xfrm>
          <a:prstGeom prst="rect">
            <a:avLst/>
          </a:prstGeom>
        </p:spPr>
        <p:txBody>
          <a:bodyPr anchorCtr="0" anchor="t" bIns="91425" lIns="91425" spcFirstLastPara="1" rIns="91425" wrap="square" tIns="91425">
            <a:noAutofit/>
          </a:bodyPr>
          <a:lstStyle/>
          <a:p>
            <a:pPr indent="0" lvl="0" marL="0" rtl="0" algn="l">
              <a:spcBef>
                <a:spcPts val="1200"/>
              </a:spcBef>
              <a:spcAft>
                <a:spcPts val="200"/>
              </a:spcAft>
              <a:buNone/>
            </a:pPr>
            <a:r>
              <a:t/>
            </a:r>
            <a:endParaRPr/>
          </a:p>
        </p:txBody>
      </p:sp>
      <p:sp>
        <p:nvSpPr>
          <p:cNvPr id="281" name="Google Shape;281;p2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2" name="Google Shape;282;p2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6" name="Shape 286"/>
        <p:cNvGrpSpPr/>
        <p:nvPr/>
      </p:nvGrpSpPr>
      <p:grpSpPr>
        <a:xfrm>
          <a:off x="0" y="0"/>
          <a:ext cx="0" cy="0"/>
          <a:chOff x="0" y="0"/>
          <a:chExt cx="0" cy="0"/>
        </a:xfrm>
      </p:grpSpPr>
      <p:sp>
        <p:nvSpPr>
          <p:cNvPr id="287" name="Google Shape;287;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17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90" name="Google Shape;290;p27"/>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p27"/>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2" name="Google Shape;292;p27"/>
          <p:cNvSpPr/>
          <p:nvPr/>
        </p:nvSpPr>
        <p:spPr>
          <a:xfrm>
            <a:off x="321733" y="3879167"/>
            <a:ext cx="3057906" cy="21309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3" name="Google Shape;293;p27"/>
          <p:cNvSpPr/>
          <p:nvPr/>
        </p:nvSpPr>
        <p:spPr>
          <a:xfrm>
            <a:off x="3528588" y="321733"/>
            <a:ext cx="2567411" cy="197845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p27"/>
          <p:cNvSpPr/>
          <p:nvPr/>
        </p:nvSpPr>
        <p:spPr>
          <a:xfrm>
            <a:off x="1589"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27"/>
          <p:cNvCxnSpPr/>
          <p:nvPr/>
        </p:nvCxnSpPr>
        <p:spPr>
          <a:xfrm>
            <a:off x="7046569"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97" name="Google Shape;297;p27"/>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p27"/>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99" name="Google Shape;299;p27"/>
          <p:cNvPicPr preferRelativeResize="0"/>
          <p:nvPr/>
        </p:nvPicPr>
        <p:blipFill rotWithShape="1">
          <a:blip r:embed="rId3">
            <a:alphaModFix/>
          </a:blip>
          <a:srcRect b="0" l="0" r="9540" t="0"/>
          <a:stretch/>
        </p:blipFill>
        <p:spPr>
          <a:xfrm>
            <a:off x="3797966" y="524953"/>
            <a:ext cx="2028654" cy="1670741"/>
          </a:xfrm>
          <a:prstGeom prst="rect">
            <a:avLst/>
          </a:prstGeom>
          <a:noFill/>
          <a:ln>
            <a:noFill/>
          </a:ln>
        </p:spPr>
      </p:pic>
      <p:pic>
        <p:nvPicPr>
          <p:cNvPr id="300" name="Google Shape;300;p27"/>
          <p:cNvPicPr preferRelativeResize="0"/>
          <p:nvPr/>
        </p:nvPicPr>
        <p:blipFill rotWithShape="1">
          <a:blip r:embed="rId4">
            <a:alphaModFix/>
          </a:blip>
          <a:srcRect b="0" l="0" r="9918" t="0"/>
          <a:stretch/>
        </p:blipFill>
        <p:spPr>
          <a:xfrm>
            <a:off x="3763229" y="4268000"/>
            <a:ext cx="2098128" cy="1549641"/>
          </a:xfrm>
          <a:prstGeom prst="rect">
            <a:avLst/>
          </a:prstGeom>
          <a:noFill/>
          <a:ln>
            <a:noFill/>
          </a:ln>
        </p:spPr>
      </p:pic>
      <p:sp>
        <p:nvSpPr>
          <p:cNvPr id="301" name="Google Shape;301;p27"/>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Simulation</a:t>
            </a:r>
            <a:endParaRPr/>
          </a:p>
        </p:txBody>
      </p:sp>
      <p:sp>
        <p:nvSpPr>
          <p:cNvPr id="302" name="Google Shape;302;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50" u="none" cap="none" strike="noStrike">
                <a:solidFill>
                  <a:srgbClr val="FFFFFF"/>
                </a:solidFill>
                <a:latin typeface="Calibri"/>
                <a:ea typeface="Calibri"/>
                <a:cs typeface="Calibri"/>
                <a:sym typeface="Calibri"/>
              </a:rPr>
              <a:t>14</a:t>
            </a:r>
            <a:endParaRPr/>
          </a:p>
        </p:txBody>
      </p:sp>
      <p:sp>
        <p:nvSpPr>
          <p:cNvPr id="303" name="Google Shape;303;p27"/>
          <p:cNvSpPr txBox="1"/>
          <p:nvPr>
            <p:ph idx="1" type="body"/>
          </p:nvPr>
        </p:nvSpPr>
        <p:spPr>
          <a:xfrm>
            <a:off x="6956868" y="2198914"/>
            <a:ext cx="4592874" cy="367018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Important Features</a:t>
            </a:r>
            <a:endParaRPr/>
          </a:p>
          <a:p>
            <a:pPr indent="-91440" lvl="0" marL="91440" marR="0" rtl="0" algn="l">
              <a:lnSpc>
                <a:spcPct val="9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Standardized recognizable diseases for ease of use</a:t>
            </a:r>
            <a:endParaRPr/>
          </a:p>
          <a:p>
            <a:pPr indent="-91440" lvl="0" marL="91440" marR="0" rtl="0" algn="l">
              <a:lnSpc>
                <a:spcPct val="9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Multiple initial infection options to represent difficulty in initial containment</a:t>
            </a:r>
            <a:endParaRPr/>
          </a:p>
          <a:p>
            <a:pPr indent="-91440" lvl="0" marL="91440" marR="0" rtl="0" algn="l">
              <a:lnSpc>
                <a:spcPct val="9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Varying policy focus to factor into cost analysis</a:t>
            </a:r>
            <a:endParaRPr/>
          </a:p>
        </p:txBody>
      </p:sp>
      <p:sp>
        <p:nvSpPr>
          <p:cNvPr id="304" name="Google Shape;304;p27"/>
          <p:cNvSpPr/>
          <p:nvPr/>
        </p:nvSpPr>
        <p:spPr>
          <a:xfrm>
            <a:off x="321733" y="3729970"/>
            <a:ext cx="3057906" cy="14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5" name="Google Shape;305;p27"/>
          <p:cNvPicPr preferRelativeResize="0"/>
          <p:nvPr>
            <p:ph idx="2" type="body"/>
          </p:nvPr>
        </p:nvPicPr>
        <p:blipFill rotWithShape="1">
          <a:blip r:embed="rId5">
            <a:alphaModFix/>
          </a:blip>
          <a:srcRect b="5" l="0" r="43777" t="0"/>
          <a:stretch/>
        </p:blipFill>
        <p:spPr>
          <a:xfrm>
            <a:off x="315512" y="634946"/>
            <a:ext cx="3058466" cy="4935407"/>
          </a:xfrm>
          <a:prstGeom prst="rect">
            <a:avLst/>
          </a:prstGeom>
          <a:noFill/>
          <a:ln>
            <a:noFill/>
          </a:ln>
        </p:spPr>
      </p:pic>
      <p:sp>
        <p:nvSpPr>
          <p:cNvPr id="306" name="Google Shape;306;p27"/>
          <p:cNvSpPr/>
          <p:nvPr/>
        </p:nvSpPr>
        <p:spPr>
          <a:xfrm>
            <a:off x="3528588" y="2307867"/>
            <a:ext cx="2573632" cy="2113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7" name="Google Shape;307;p27"/>
          <p:cNvPicPr preferRelativeResize="0"/>
          <p:nvPr/>
        </p:nvPicPr>
        <p:blipFill rotWithShape="1">
          <a:blip r:embed="rId6">
            <a:alphaModFix/>
          </a:blip>
          <a:srcRect b="0" l="0" r="0" t="0"/>
          <a:stretch/>
        </p:blipFill>
        <p:spPr>
          <a:xfrm>
            <a:off x="3803737" y="2451014"/>
            <a:ext cx="2023334" cy="16087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1" name="Shape 311"/>
        <p:cNvGrpSpPr/>
        <p:nvPr/>
      </p:nvGrpSpPr>
      <p:grpSpPr>
        <a:xfrm>
          <a:off x="0" y="0"/>
          <a:ext cx="0" cy="0"/>
          <a:chOff x="0" y="0"/>
          <a:chExt cx="0" cy="0"/>
        </a:xfrm>
      </p:grpSpPr>
      <p:sp>
        <p:nvSpPr>
          <p:cNvPr id="312" name="Google Shape;312;p28"/>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3" name="Google Shape;313;p2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28"/>
          <p:cNvPicPr preferRelativeResize="0"/>
          <p:nvPr/>
        </p:nvPicPr>
        <p:blipFill rotWithShape="1">
          <a:blip r:embed="rId3">
            <a:alphaModFix/>
          </a:blip>
          <a:srcRect b="2" l="3460" r="2" t="0"/>
          <a:stretch/>
        </p:blipFill>
        <p:spPr>
          <a:xfrm>
            <a:off x="4742017" y="814758"/>
            <a:ext cx="6798082" cy="5228484"/>
          </a:xfrm>
          <a:prstGeom prst="rect">
            <a:avLst/>
          </a:prstGeom>
          <a:noFill/>
          <a:ln>
            <a:noFill/>
          </a:ln>
        </p:spPr>
      </p:pic>
      <p:sp>
        <p:nvSpPr>
          <p:cNvPr id="316" name="Google Shape;316;p28"/>
          <p:cNvSpPr txBox="1"/>
          <p:nvPr>
            <p:ph type="title"/>
          </p:nvPr>
        </p:nvSpPr>
        <p:spPr>
          <a:xfrm>
            <a:off x="320961" y="516835"/>
            <a:ext cx="3447224" cy="104780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Policy Cost Analysis</a:t>
            </a:r>
            <a:endParaRPr/>
          </a:p>
        </p:txBody>
      </p:sp>
      <p:sp>
        <p:nvSpPr>
          <p:cNvPr id="317" name="Google Shape;317;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graphicFrame>
        <p:nvGraphicFramePr>
          <p:cNvPr id="318" name="Google Shape;318;p28"/>
          <p:cNvGraphicFramePr/>
          <p:nvPr/>
        </p:nvGraphicFramePr>
        <p:xfrm>
          <a:off x="320961" y="1707501"/>
          <a:ext cx="3000000" cy="3000000"/>
        </p:xfrm>
        <a:graphic>
          <a:graphicData uri="http://schemas.openxmlformats.org/drawingml/2006/table">
            <a:tbl>
              <a:tblPr bandRow="1" firstRow="1">
                <a:noFill/>
                <a:tableStyleId>{0FD012BD-0DDB-4B38-A4C8-77A9375D7D44}</a:tableStyleId>
              </a:tblPr>
              <a:tblGrid>
                <a:gridCol w="1680925"/>
                <a:gridCol w="1766300"/>
              </a:tblGrid>
              <a:tr h="353000">
                <a:tc>
                  <a:txBody>
                    <a:bodyPr/>
                    <a:lstStyle/>
                    <a:p>
                      <a:pPr indent="0" lvl="0" marL="0" marR="0" rtl="0" algn="l">
                        <a:spcBef>
                          <a:spcPts val="0"/>
                        </a:spcBef>
                        <a:spcAft>
                          <a:spcPts val="0"/>
                        </a:spcAft>
                        <a:buNone/>
                      </a:pPr>
                      <a:r>
                        <a:rPr lang="en-US" sz="1800" u="none" cap="none" strike="noStrike"/>
                        <a:t>Policy Name</a:t>
                      </a:r>
                      <a:endParaRPr/>
                    </a:p>
                  </a:txBody>
                  <a:tcPr marT="45725" marB="45725" marR="91450" marL="91450">
                    <a:solidFill>
                      <a:srgbClr val="1A2034"/>
                    </a:solidFill>
                  </a:tcPr>
                </a:tc>
                <a:tc>
                  <a:txBody>
                    <a:bodyPr/>
                    <a:lstStyle/>
                    <a:p>
                      <a:pPr indent="0" lvl="0" marL="0" marR="0" rtl="0" algn="l">
                        <a:spcBef>
                          <a:spcPts val="0"/>
                        </a:spcBef>
                        <a:spcAft>
                          <a:spcPts val="0"/>
                        </a:spcAft>
                        <a:buNone/>
                      </a:pPr>
                      <a:r>
                        <a:rPr lang="en-US" sz="1800"/>
                        <a:t>Average Costs</a:t>
                      </a:r>
                      <a:endParaRPr/>
                    </a:p>
                  </a:txBody>
                  <a:tcPr marT="45725" marB="45725" marR="91450" marL="91450">
                    <a:solidFill>
                      <a:srgbClr val="1A2034"/>
                    </a:solidFill>
                  </a:tcPr>
                </a:tc>
              </a:tr>
              <a:tr h="294175">
                <a:tc>
                  <a:txBody>
                    <a:bodyPr/>
                    <a:lstStyle/>
                    <a:p>
                      <a:pPr indent="0" lvl="0" marL="0" marR="0" rtl="0" algn="l">
                        <a:spcBef>
                          <a:spcPts val="0"/>
                        </a:spcBef>
                        <a:spcAft>
                          <a:spcPts val="0"/>
                        </a:spcAft>
                        <a:buNone/>
                      </a:pPr>
                      <a:r>
                        <a:rPr lang="en-US" sz="1400"/>
                        <a:t>Flu Vaccine</a:t>
                      </a:r>
                      <a:endParaRPr/>
                    </a:p>
                  </a:txBody>
                  <a:tcPr marT="45725" marB="45725" marR="91450" marL="91450"/>
                </a:tc>
                <a:tc>
                  <a:txBody>
                    <a:bodyPr/>
                    <a:lstStyle/>
                    <a:p>
                      <a:pPr indent="0" lvl="0" marL="0" marR="0" rtl="0" algn="l">
                        <a:spcBef>
                          <a:spcPts val="0"/>
                        </a:spcBef>
                        <a:spcAft>
                          <a:spcPts val="0"/>
                        </a:spcAft>
                        <a:buNone/>
                      </a:pPr>
                      <a:r>
                        <a:rPr lang="en-US" sz="1400"/>
                        <a:t>$12.30/treatment</a:t>
                      </a:r>
                      <a:endParaRPr/>
                    </a:p>
                  </a:txBody>
                  <a:tcPr marT="45725" marB="45725" marR="91450" marL="91450"/>
                </a:tc>
              </a:tr>
              <a:tr h="294175">
                <a:tc>
                  <a:txBody>
                    <a:bodyPr/>
                    <a:lstStyle/>
                    <a:p>
                      <a:pPr indent="0" lvl="0" marL="0" marR="0" rtl="0" algn="l">
                        <a:spcBef>
                          <a:spcPts val="0"/>
                        </a:spcBef>
                        <a:spcAft>
                          <a:spcPts val="0"/>
                        </a:spcAft>
                        <a:buNone/>
                      </a:pPr>
                      <a:r>
                        <a:rPr lang="en-US" sz="1400"/>
                        <a:t>Smallpox Vaccine</a:t>
                      </a:r>
                      <a:endParaRPr/>
                    </a:p>
                  </a:txBody>
                  <a:tcPr marT="45725" marB="45725" marR="91450" marL="91450"/>
                </a:tc>
                <a:tc>
                  <a:txBody>
                    <a:bodyPr/>
                    <a:lstStyle/>
                    <a:p>
                      <a:pPr indent="0" lvl="0" marL="0" marR="0" rtl="0" algn="l">
                        <a:spcBef>
                          <a:spcPts val="0"/>
                        </a:spcBef>
                        <a:spcAft>
                          <a:spcPts val="0"/>
                        </a:spcAft>
                        <a:buNone/>
                      </a:pPr>
                      <a:r>
                        <a:rPr lang="en-US" sz="1400"/>
                        <a:t>$3.00/treatment</a:t>
                      </a:r>
                      <a:endParaRPr/>
                    </a:p>
                  </a:txBody>
                  <a:tcPr marT="45725" marB="45725" marR="91450" marL="91450"/>
                </a:tc>
              </a:tr>
              <a:tr h="294175">
                <a:tc>
                  <a:txBody>
                    <a:bodyPr/>
                    <a:lstStyle/>
                    <a:p>
                      <a:pPr indent="0" lvl="0" marL="0" marR="0" rtl="0" algn="l">
                        <a:spcBef>
                          <a:spcPts val="0"/>
                        </a:spcBef>
                        <a:spcAft>
                          <a:spcPts val="0"/>
                        </a:spcAft>
                        <a:buNone/>
                      </a:pPr>
                      <a:r>
                        <a:rPr lang="en-US" sz="1400"/>
                        <a:t>Measles Vaccine</a:t>
                      </a:r>
                      <a:endParaRPr/>
                    </a:p>
                  </a:txBody>
                  <a:tcPr marT="45725" marB="45725" marR="91450" marL="91450"/>
                </a:tc>
                <a:tc>
                  <a:txBody>
                    <a:bodyPr/>
                    <a:lstStyle/>
                    <a:p>
                      <a:pPr indent="0" lvl="0" marL="0" marR="0" rtl="0" algn="l">
                        <a:spcBef>
                          <a:spcPts val="0"/>
                        </a:spcBef>
                        <a:spcAft>
                          <a:spcPts val="0"/>
                        </a:spcAft>
                        <a:buNone/>
                      </a:pPr>
                      <a:r>
                        <a:rPr lang="en-US" sz="1400"/>
                        <a:t>$42.12/treatment</a:t>
                      </a:r>
                      <a:endParaRPr/>
                    </a:p>
                  </a:txBody>
                  <a:tcPr marT="45725" marB="45725" marR="91450" marL="91450"/>
                </a:tc>
              </a:tr>
              <a:tr h="294175">
                <a:tc>
                  <a:txBody>
                    <a:bodyPr/>
                    <a:lstStyle/>
                    <a:p>
                      <a:pPr indent="0" lvl="0" marL="0" marR="0" rtl="0" algn="l">
                        <a:spcBef>
                          <a:spcPts val="0"/>
                        </a:spcBef>
                        <a:spcAft>
                          <a:spcPts val="0"/>
                        </a:spcAft>
                        <a:buNone/>
                      </a:pPr>
                      <a:r>
                        <a:rPr lang="en-US" sz="1400"/>
                        <a:t>Ebola Vaccine</a:t>
                      </a:r>
                      <a:endParaRPr/>
                    </a:p>
                  </a:txBody>
                  <a:tcPr marT="45725" marB="45725" marR="91450" marL="91450"/>
                </a:tc>
                <a:tc>
                  <a:txBody>
                    <a:bodyPr/>
                    <a:lstStyle/>
                    <a:p>
                      <a:pPr indent="0" lvl="0" marL="0" marR="0" rtl="0" algn="l">
                        <a:spcBef>
                          <a:spcPts val="0"/>
                        </a:spcBef>
                        <a:spcAft>
                          <a:spcPts val="0"/>
                        </a:spcAft>
                        <a:buNone/>
                      </a:pPr>
                      <a:r>
                        <a:rPr lang="en-US" sz="1350"/>
                        <a:t>$135.90/treatment</a:t>
                      </a:r>
                      <a:endParaRPr/>
                    </a:p>
                  </a:txBody>
                  <a:tcPr marT="45725" marB="45725" marR="91450" marL="91450"/>
                </a:tc>
              </a:tr>
              <a:tr h="500100">
                <a:tc>
                  <a:txBody>
                    <a:bodyPr/>
                    <a:lstStyle/>
                    <a:p>
                      <a:pPr indent="0" lvl="0" marL="0" marR="0" rtl="0" algn="l">
                        <a:spcBef>
                          <a:spcPts val="0"/>
                        </a:spcBef>
                        <a:spcAft>
                          <a:spcPts val="0"/>
                        </a:spcAft>
                        <a:buNone/>
                      </a:pPr>
                      <a:r>
                        <a:rPr lang="en-US" sz="1400"/>
                        <a:t>Closing Public Schools</a:t>
                      </a:r>
                      <a:endParaRPr/>
                    </a:p>
                  </a:txBody>
                  <a:tcPr marT="45725" marB="45725" marR="91450" marL="91450"/>
                </a:tc>
                <a:tc>
                  <a:txBody>
                    <a:bodyPr/>
                    <a:lstStyle/>
                    <a:p>
                      <a:pPr indent="0" lvl="0" marL="0" marR="0" rtl="0" algn="l">
                        <a:spcBef>
                          <a:spcPts val="0"/>
                        </a:spcBef>
                        <a:spcAft>
                          <a:spcPts val="0"/>
                        </a:spcAft>
                        <a:buNone/>
                      </a:pPr>
                      <a:r>
                        <a:rPr lang="en-US" sz="1400"/>
                        <a:t>$222/student/</a:t>
                      </a:r>
                      <a:endParaRPr/>
                    </a:p>
                    <a:p>
                      <a:pPr indent="0" lvl="0" marL="0" marR="0" rtl="0" algn="l">
                        <a:spcBef>
                          <a:spcPts val="0"/>
                        </a:spcBef>
                        <a:spcAft>
                          <a:spcPts val="0"/>
                        </a:spcAft>
                        <a:buNone/>
                      </a:pPr>
                      <a:r>
                        <a:rPr lang="en-US" sz="1400"/>
                        <a:t>week</a:t>
                      </a:r>
                      <a:endParaRPr/>
                    </a:p>
                  </a:txBody>
                  <a:tcPr marT="45725" marB="45725" marR="91450" marL="91450"/>
                </a:tc>
              </a:tr>
              <a:tr h="500100">
                <a:tc>
                  <a:txBody>
                    <a:bodyPr/>
                    <a:lstStyle/>
                    <a:p>
                      <a:pPr indent="0" lvl="0" marL="0" marR="0" rtl="0" algn="l">
                        <a:spcBef>
                          <a:spcPts val="0"/>
                        </a:spcBef>
                        <a:spcAft>
                          <a:spcPts val="0"/>
                        </a:spcAft>
                        <a:buNone/>
                      </a:pPr>
                      <a:r>
                        <a:rPr lang="en-US" sz="1400"/>
                        <a:t>Closing Workplaces</a:t>
                      </a:r>
                      <a:endParaRPr/>
                    </a:p>
                  </a:txBody>
                  <a:tcPr marT="45725" marB="45725" marR="91450" marL="91450"/>
                </a:tc>
                <a:tc>
                  <a:txBody>
                    <a:bodyPr/>
                    <a:lstStyle/>
                    <a:p>
                      <a:pPr indent="0" lvl="0" marL="0" marR="0" rtl="0" algn="l">
                        <a:spcBef>
                          <a:spcPts val="0"/>
                        </a:spcBef>
                        <a:spcAft>
                          <a:spcPts val="0"/>
                        </a:spcAft>
                        <a:buNone/>
                      </a:pPr>
                      <a:r>
                        <a:rPr lang="en-US" sz="1400"/>
                        <a:t>$192,250/</a:t>
                      </a:r>
                      <a:endParaRPr/>
                    </a:p>
                    <a:p>
                      <a:pPr indent="0" lvl="0" marL="0" marR="0" rtl="0" algn="l">
                        <a:spcBef>
                          <a:spcPts val="0"/>
                        </a:spcBef>
                        <a:spcAft>
                          <a:spcPts val="0"/>
                        </a:spcAft>
                        <a:buNone/>
                      </a:pPr>
                      <a:r>
                        <a:rPr lang="en-US" sz="1400"/>
                        <a:t>business/week</a:t>
                      </a:r>
                      <a:endParaRPr/>
                    </a:p>
                  </a:txBody>
                  <a:tcPr marT="45725" marB="45725" marR="91450" marL="91450"/>
                </a:tc>
              </a:tr>
              <a:tr h="361025">
                <a:tc>
                  <a:txBody>
                    <a:bodyPr/>
                    <a:lstStyle/>
                    <a:p>
                      <a:pPr indent="0" lvl="0" marL="0" marR="0" rtl="0" algn="l">
                        <a:spcBef>
                          <a:spcPts val="0"/>
                        </a:spcBef>
                        <a:spcAft>
                          <a:spcPts val="0"/>
                        </a:spcAft>
                        <a:buNone/>
                      </a:pPr>
                      <a:r>
                        <a:rPr lang="en-US" sz="1400"/>
                        <a:t>Closing Bus Routes</a:t>
                      </a:r>
                      <a:endParaRPr/>
                    </a:p>
                  </a:txBody>
                  <a:tcPr marT="45725" marB="45725" marR="91450" marL="91450"/>
                </a:tc>
                <a:tc>
                  <a:txBody>
                    <a:bodyPr/>
                    <a:lstStyle/>
                    <a:p>
                      <a:pPr indent="0" lvl="0" marL="0" marR="0" rtl="0" algn="l">
                        <a:spcBef>
                          <a:spcPts val="0"/>
                        </a:spcBef>
                        <a:spcAft>
                          <a:spcPts val="0"/>
                        </a:spcAft>
                        <a:buNone/>
                      </a:pPr>
                      <a:r>
                        <a:rPr lang="en-US" sz="1400"/>
                        <a:t>$1164/route/week</a:t>
                      </a:r>
                      <a:endParaRPr/>
                    </a:p>
                  </a:txBody>
                  <a:tcPr marT="45725" marB="45725" marR="91450" marL="91450"/>
                </a:tc>
              </a:tr>
              <a:tr h="500100">
                <a:tc>
                  <a:txBody>
                    <a:bodyPr/>
                    <a:lstStyle/>
                    <a:p>
                      <a:pPr indent="0" lvl="0" marL="0" marR="0" rtl="0" algn="l">
                        <a:spcBef>
                          <a:spcPts val="0"/>
                        </a:spcBef>
                        <a:spcAft>
                          <a:spcPts val="0"/>
                        </a:spcAft>
                        <a:buNone/>
                      </a:pPr>
                      <a:r>
                        <a:rPr lang="en-US" sz="1400"/>
                        <a:t>Quarantine Individuals</a:t>
                      </a:r>
                      <a:endParaRPr/>
                    </a:p>
                  </a:txBody>
                  <a:tcPr marT="45725" marB="45725" marR="91450" marL="91450"/>
                </a:tc>
                <a:tc>
                  <a:txBody>
                    <a:bodyPr/>
                    <a:lstStyle/>
                    <a:p>
                      <a:pPr indent="0" lvl="0" marL="0" marR="0" rtl="0" algn="l">
                        <a:spcBef>
                          <a:spcPts val="0"/>
                        </a:spcBef>
                        <a:spcAft>
                          <a:spcPts val="0"/>
                        </a:spcAft>
                        <a:buNone/>
                      </a:pPr>
                      <a:r>
                        <a:rPr lang="en-US" sz="1400"/>
                        <a:t>$160/person/day</a:t>
                      </a:r>
                      <a:endParaRPr/>
                    </a:p>
                  </a:txBody>
                  <a:tcPr marT="45725" marB="45725" marR="91450" marL="91450"/>
                </a:tc>
              </a:tr>
              <a:tr h="500100">
                <a:tc>
                  <a:txBody>
                    <a:bodyPr/>
                    <a:lstStyle/>
                    <a:p>
                      <a:pPr indent="0" lvl="0" marL="0" marR="0" rtl="0" algn="l">
                        <a:spcBef>
                          <a:spcPts val="0"/>
                        </a:spcBef>
                        <a:spcAft>
                          <a:spcPts val="0"/>
                        </a:spcAft>
                        <a:buNone/>
                      </a:pPr>
                      <a:r>
                        <a:rPr lang="en-US" sz="1400"/>
                        <a:t>Quarantine Households</a:t>
                      </a:r>
                      <a:endParaRPr/>
                    </a:p>
                  </a:txBody>
                  <a:tcPr marT="45725" marB="45725" marR="91450" marL="91450"/>
                </a:tc>
                <a:tc>
                  <a:txBody>
                    <a:bodyPr/>
                    <a:lstStyle/>
                    <a:p>
                      <a:pPr indent="0" lvl="0" marL="0" marR="0" rtl="0" algn="l">
                        <a:spcBef>
                          <a:spcPts val="0"/>
                        </a:spcBef>
                        <a:spcAft>
                          <a:spcPts val="0"/>
                        </a:spcAft>
                        <a:buNone/>
                      </a:pPr>
                      <a:r>
                        <a:rPr lang="en-US" sz="1400"/>
                        <a:t>$555/household/day</a:t>
                      </a:r>
                      <a:endParaRPr/>
                    </a:p>
                  </a:txBody>
                  <a:tcPr marT="45725" marB="45725" marR="91450" marL="91450"/>
                </a:tc>
              </a:tr>
              <a:tr h="361025">
                <a:tc>
                  <a:txBody>
                    <a:bodyPr/>
                    <a:lstStyle/>
                    <a:p>
                      <a:pPr indent="0" lvl="0" marL="0" marR="0" rtl="0" algn="l">
                        <a:spcBef>
                          <a:spcPts val="0"/>
                        </a:spcBef>
                        <a:spcAft>
                          <a:spcPts val="0"/>
                        </a:spcAft>
                        <a:buNone/>
                      </a:pPr>
                      <a:r>
                        <a:rPr lang="en-US" sz="1400"/>
                        <a:t>Quarantine Regions</a:t>
                      </a:r>
                      <a:endParaRPr/>
                    </a:p>
                  </a:txBody>
                  <a:tcPr marT="45725" marB="45725" marR="91450" marL="91450"/>
                </a:tc>
                <a:tc>
                  <a:txBody>
                    <a:bodyPr/>
                    <a:lstStyle/>
                    <a:p>
                      <a:pPr indent="0" lvl="0" marL="0" marR="0" rtl="0" algn="l">
                        <a:spcBef>
                          <a:spcPts val="0"/>
                        </a:spcBef>
                        <a:spcAft>
                          <a:spcPts val="0"/>
                        </a:spcAft>
                        <a:buNone/>
                      </a:pPr>
                      <a:r>
                        <a:rPr lang="en-US" sz="1400"/>
                        <a:t>$321,445/region/day</a:t>
                      </a:r>
                      <a:endParaRPr/>
                    </a:p>
                  </a:txBody>
                  <a:tcPr marT="45725" marB="45725" marR="91450" marL="91450"/>
                </a:tc>
              </a:tr>
              <a:tr h="500100">
                <a:tc>
                  <a:txBody>
                    <a:bodyPr/>
                    <a:lstStyle/>
                    <a:p>
                      <a:pPr indent="0" lvl="0" marL="0" marR="0" rtl="0" algn="l">
                        <a:spcBef>
                          <a:spcPts val="0"/>
                        </a:spcBef>
                        <a:spcAft>
                          <a:spcPts val="0"/>
                        </a:spcAft>
                        <a:buNone/>
                      </a:pPr>
                      <a:r>
                        <a:rPr lang="en-US" sz="1400"/>
                        <a:t>Isolating Infected People</a:t>
                      </a:r>
                      <a:endParaRPr/>
                    </a:p>
                  </a:txBody>
                  <a:tcPr marT="45725" marB="45725" marR="91450" marL="91450"/>
                </a:tc>
                <a:tc>
                  <a:txBody>
                    <a:bodyPr/>
                    <a:lstStyle/>
                    <a:p>
                      <a:pPr indent="0" lvl="0" marL="0" marR="0" rtl="0" algn="l">
                        <a:spcBef>
                          <a:spcPts val="0"/>
                        </a:spcBef>
                        <a:spcAft>
                          <a:spcPts val="0"/>
                        </a:spcAft>
                        <a:buNone/>
                      </a:pPr>
                      <a:r>
                        <a:rPr lang="en-US" sz="1400"/>
                        <a:t>$1,254/person/day</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Policy Impact</a:t>
            </a:r>
            <a:endParaRPr b="0" i="0" sz="4800" u="none" cap="none" strike="noStrike">
              <a:solidFill>
                <a:srgbClr val="3F3F3F"/>
              </a:solidFill>
              <a:latin typeface="Calibri"/>
              <a:ea typeface="Calibri"/>
              <a:cs typeface="Calibri"/>
              <a:sym typeface="Calibri"/>
            </a:endParaRPr>
          </a:p>
        </p:txBody>
      </p:sp>
      <p:sp>
        <p:nvSpPr>
          <p:cNvPr id="324" name="Google Shape;324;p29"/>
          <p:cNvSpPr txBox="1"/>
          <p:nvPr>
            <p:ph idx="1" type="body"/>
          </p:nvPr>
        </p:nvSpPr>
        <p:spPr>
          <a:xfrm>
            <a:off x="1097280" y="1828799"/>
            <a:ext cx="3556363" cy="4348163"/>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Implemented vaccination policy</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Saves 20,000 lives</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Prevents 40,000 infections</a:t>
            </a:r>
            <a:endParaRPr/>
          </a:p>
        </p:txBody>
      </p:sp>
      <p:pic>
        <p:nvPicPr>
          <p:cNvPr id="325" name="Google Shape;325;p29"/>
          <p:cNvPicPr preferRelativeResize="0"/>
          <p:nvPr>
            <p:ph idx="2" type="body"/>
          </p:nvPr>
        </p:nvPicPr>
        <p:blipFill rotWithShape="1">
          <a:blip r:embed="rId3">
            <a:alphaModFix/>
          </a:blip>
          <a:srcRect b="0" l="0" r="0" t="0"/>
          <a:stretch/>
        </p:blipFill>
        <p:spPr>
          <a:xfrm>
            <a:off x="4652963" y="2136497"/>
            <a:ext cx="6700837" cy="3729593"/>
          </a:xfrm>
          <a:prstGeom prst="rect">
            <a:avLst/>
          </a:prstGeom>
          <a:noFill/>
          <a:ln>
            <a:noFill/>
          </a:ln>
        </p:spPr>
      </p:pic>
      <p:sp>
        <p:nvSpPr>
          <p:cNvPr id="326" name="Google Shape;326;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Conclusion</a:t>
            </a:r>
            <a:endParaRPr/>
          </a:p>
        </p:txBody>
      </p:sp>
      <p:sp>
        <p:nvSpPr>
          <p:cNvPr id="332" name="Google Shape;332;p3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333" name="Google Shape;333;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Conclusion</a:t>
            </a:r>
            <a:endParaRPr/>
          </a:p>
        </p:txBody>
      </p:sp>
      <p:sp>
        <p:nvSpPr>
          <p:cNvPr id="339" name="Google Shape;339;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The West Lafayette and Lafayette area is in need of a technological solution to aid policymakers in preparing for potential pandemic outbreaks</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This solution meets that need by </a:t>
            </a:r>
            <a:endParaRPr/>
          </a:p>
          <a:p>
            <a:pPr indent="-182880" lvl="1" marL="384048"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Simulating multiple disease spreads through the area</a:t>
            </a:r>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Determining flexible and effective policies to mitigate disease impact</a:t>
            </a:r>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Calculates the costs associated with implementing policies</a:t>
            </a:r>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p:txBody>
      </p:sp>
      <p:sp>
        <p:nvSpPr>
          <p:cNvPr id="340" name="Google Shape;340;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Agenda</a:t>
            </a:r>
            <a:endParaRPr/>
          </a:p>
        </p:txBody>
      </p:sp>
      <p:grpSp>
        <p:nvGrpSpPr>
          <p:cNvPr id="113" name="Google Shape;113;p14"/>
          <p:cNvGrpSpPr/>
          <p:nvPr/>
        </p:nvGrpSpPr>
        <p:grpSpPr>
          <a:xfrm>
            <a:off x="1101628" y="3448362"/>
            <a:ext cx="10049068" cy="1086385"/>
            <a:chOff x="4665" y="1349847"/>
            <a:chExt cx="10049068" cy="1086385"/>
          </a:xfrm>
        </p:grpSpPr>
        <p:sp>
          <p:nvSpPr>
            <p:cNvPr id="114" name="Google Shape;114;p14"/>
            <p:cNvSpPr/>
            <p:nvPr/>
          </p:nvSpPr>
          <p:spPr>
            <a:xfrm>
              <a:off x="4665" y="1349847"/>
              <a:ext cx="2715964" cy="1086385"/>
            </a:xfrm>
            <a:prstGeom prst="chevron">
              <a:avLst>
                <a:gd fmla="val 50000" name="adj"/>
              </a:avLst>
            </a:prstGeom>
            <a:gradFill>
              <a:gsLst>
                <a:gs pos="0">
                  <a:srgbClr val="097DCD"/>
                </a:gs>
                <a:gs pos="34000">
                  <a:srgbClr val="0C7DCC"/>
                </a:gs>
                <a:gs pos="70000">
                  <a:srgbClr val="0980D3"/>
                </a:gs>
                <a:gs pos="100000">
                  <a:srgbClr val="1A84CE"/>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547858"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Project Overview</a:t>
              </a:r>
              <a:endParaRPr/>
            </a:p>
          </p:txBody>
        </p:sp>
        <p:sp>
          <p:nvSpPr>
            <p:cNvPr id="116" name="Google Shape;116;p14"/>
            <p:cNvSpPr/>
            <p:nvPr/>
          </p:nvSpPr>
          <p:spPr>
            <a:xfrm>
              <a:off x="2449033" y="1349847"/>
              <a:ext cx="2715964" cy="1086385"/>
            </a:xfrm>
            <a:prstGeom prst="chevron">
              <a:avLst>
                <a:gd fmla="val 50000" name="adj"/>
              </a:avLst>
            </a:prstGeom>
            <a:gradFill>
              <a:gsLst>
                <a:gs pos="0">
                  <a:srgbClr val="0B94CE"/>
                </a:gs>
                <a:gs pos="34000">
                  <a:srgbClr val="0E93CD"/>
                </a:gs>
                <a:gs pos="70000">
                  <a:srgbClr val="0B96D4"/>
                </a:gs>
                <a:gs pos="100000">
                  <a:srgbClr val="1C99C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txBox="1"/>
            <p:nvPr/>
          </p:nvSpPr>
          <p:spPr>
            <a:xfrm>
              <a:off x="2992226"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Methodology</a:t>
              </a:r>
              <a:endParaRPr/>
            </a:p>
          </p:txBody>
        </p:sp>
        <p:sp>
          <p:nvSpPr>
            <p:cNvPr id="118" name="Google Shape;118;p14"/>
            <p:cNvSpPr/>
            <p:nvPr/>
          </p:nvSpPr>
          <p:spPr>
            <a:xfrm>
              <a:off x="4893401" y="1349847"/>
              <a:ext cx="2715964" cy="1086385"/>
            </a:xfrm>
            <a:prstGeom prst="chevron">
              <a:avLst>
                <a:gd fmla="val 50000" name="adj"/>
              </a:avLst>
            </a:prstGeom>
            <a:gradFill>
              <a:gsLst>
                <a:gs pos="0">
                  <a:srgbClr val="0BADD0"/>
                </a:gs>
                <a:gs pos="34000">
                  <a:srgbClr val="0EADCF"/>
                </a:gs>
                <a:gs pos="70000">
                  <a:srgbClr val="0BB1D6"/>
                </a:gs>
                <a:gs pos="100000">
                  <a:srgbClr val="1CB1D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nvSpPr>
          <p:spPr>
            <a:xfrm>
              <a:off x="5436594"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Solution</a:t>
              </a:r>
              <a:endParaRPr/>
            </a:p>
          </p:txBody>
        </p:sp>
        <p:sp>
          <p:nvSpPr>
            <p:cNvPr id="120" name="Google Shape;120;p14"/>
            <p:cNvSpPr/>
            <p:nvPr/>
          </p:nvSpPr>
          <p:spPr>
            <a:xfrm>
              <a:off x="7337769" y="1349847"/>
              <a:ext cx="2715964" cy="1086385"/>
            </a:xfrm>
            <a:prstGeom prst="chevron">
              <a:avLst>
                <a:gd fmla="val 50000" name="adj"/>
              </a:avLst>
            </a:prstGeom>
            <a:gradFill>
              <a:gsLst>
                <a:gs pos="0">
                  <a:srgbClr val="0CC9D2"/>
                </a:gs>
                <a:gs pos="34000">
                  <a:srgbClr val="0FC8D1"/>
                </a:gs>
                <a:gs pos="70000">
                  <a:srgbClr val="0CCED8"/>
                </a:gs>
                <a:gs pos="100000">
                  <a:srgbClr val="1DCAD3"/>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nvSpPr>
          <p:spPr>
            <a:xfrm>
              <a:off x="7880962"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Conclusion</a:t>
              </a:r>
              <a:endParaRPr/>
            </a:p>
          </p:txBody>
        </p:sp>
      </p:grpSp>
      <p:sp>
        <p:nvSpPr>
          <p:cNvPr id="122" name="Google Shape;12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Project Overview</a:t>
            </a:r>
            <a:endParaRPr/>
          </a:p>
        </p:txBody>
      </p:sp>
      <p:sp>
        <p:nvSpPr>
          <p:cNvPr id="128" name="Google Shape;128;p1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129" name="Google Shape;12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Objectives</a:t>
            </a:r>
            <a:endParaRPr/>
          </a:p>
        </p:txBody>
      </p:sp>
      <p:grpSp>
        <p:nvGrpSpPr>
          <p:cNvPr id="135" name="Google Shape;135;p16"/>
          <p:cNvGrpSpPr/>
          <p:nvPr/>
        </p:nvGrpSpPr>
        <p:grpSpPr>
          <a:xfrm>
            <a:off x="1096963" y="2098515"/>
            <a:ext cx="10058398" cy="3786080"/>
            <a:chOff x="0" y="0"/>
            <a:chExt cx="10058398" cy="3786080"/>
          </a:xfrm>
        </p:grpSpPr>
        <p:sp>
          <p:nvSpPr>
            <p:cNvPr id="136" name="Google Shape;136;p16"/>
            <p:cNvSpPr/>
            <p:nvPr/>
          </p:nvSpPr>
          <p:spPr>
            <a:xfrm>
              <a:off x="0"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0"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Create an </a:t>
              </a:r>
              <a:r>
                <a:rPr b="1" i="0" lang="en-US" sz="1900" u="none" cap="none" strike="noStrike">
                  <a:solidFill>
                    <a:schemeClr val="dk1"/>
                  </a:solidFill>
                  <a:latin typeface="Calibri"/>
                  <a:ea typeface="Calibri"/>
                  <a:cs typeface="Calibri"/>
                  <a:sym typeface="Calibri"/>
                </a:rPr>
                <a:t>automated</a:t>
              </a:r>
              <a:r>
                <a:rPr b="0" i="0" lang="en-US" sz="1900" u="none" cap="none" strike="noStrike">
                  <a:solidFill>
                    <a:schemeClr val="dk1"/>
                  </a:solidFill>
                  <a:latin typeface="Calibri"/>
                  <a:ea typeface="Calibri"/>
                  <a:cs typeface="Calibri"/>
                  <a:sym typeface="Calibri"/>
                </a:rPr>
                <a:t> process that </a:t>
              </a:r>
              <a:r>
                <a:rPr b="1" i="0" lang="en-US" sz="1900" u="none" cap="none" strike="noStrike">
                  <a:solidFill>
                    <a:schemeClr val="dk1"/>
                  </a:solidFill>
                  <a:latin typeface="Calibri"/>
                  <a:ea typeface="Calibri"/>
                  <a:cs typeface="Calibri"/>
                  <a:sym typeface="Calibri"/>
                </a:rPr>
                <a:t>simulates</a:t>
              </a:r>
              <a:r>
                <a:rPr b="0" i="0" lang="en-US" sz="1900" u="none" cap="none" strike="noStrike">
                  <a:solidFill>
                    <a:schemeClr val="dk1"/>
                  </a:solidFill>
                  <a:latin typeface="Calibri"/>
                  <a:ea typeface="Calibri"/>
                  <a:cs typeface="Calibri"/>
                  <a:sym typeface="Calibri"/>
                </a:rPr>
                <a:t> multiple disease spreads throughout population of West Lafayette and Lafayette</a:t>
              </a:r>
              <a:endParaRPr/>
            </a:p>
          </p:txBody>
        </p:sp>
        <p:sp>
          <p:nvSpPr>
            <p:cNvPr id="138" name="Google Shape;138;p16"/>
            <p:cNvSpPr/>
            <p:nvPr/>
          </p:nvSpPr>
          <p:spPr>
            <a:xfrm>
              <a:off x="100371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117005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1</a:t>
              </a:r>
              <a:endParaRPr/>
            </a:p>
          </p:txBody>
        </p:sp>
        <p:sp>
          <p:nvSpPr>
            <p:cNvPr id="140" name="Google Shape;140;p16"/>
            <p:cNvSpPr/>
            <p:nvPr/>
          </p:nvSpPr>
          <p:spPr>
            <a:xfrm>
              <a:off x="0"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457574"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457574"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Aid public policy officials in devising </a:t>
              </a:r>
              <a:r>
                <a:rPr b="1" i="0" lang="en-US" sz="1900" u="none" cap="none" strike="noStrike">
                  <a:solidFill>
                    <a:schemeClr val="dk1"/>
                  </a:solidFill>
                  <a:latin typeface="Calibri"/>
                  <a:ea typeface="Calibri"/>
                  <a:cs typeface="Calibri"/>
                  <a:sym typeface="Calibri"/>
                </a:rPr>
                <a:t>flexible and effective policy strategies</a:t>
              </a:r>
              <a:r>
                <a:rPr b="0" i="0" lang="en-US" sz="1900" u="none" cap="none" strike="noStrike">
                  <a:solidFill>
                    <a:schemeClr val="dk1"/>
                  </a:solidFill>
                  <a:latin typeface="Calibri"/>
                  <a:ea typeface="Calibri"/>
                  <a:cs typeface="Calibri"/>
                  <a:sym typeface="Calibri"/>
                </a:rPr>
                <a:t> to </a:t>
              </a:r>
              <a:r>
                <a:rPr b="1" i="0" lang="en-US" sz="1900" u="none" cap="none" strike="noStrike">
                  <a:solidFill>
                    <a:schemeClr val="dk1"/>
                  </a:solidFill>
                  <a:latin typeface="Calibri"/>
                  <a:ea typeface="Calibri"/>
                  <a:cs typeface="Calibri"/>
                  <a:sym typeface="Calibri"/>
                </a:rPr>
                <a:t>mitigate </a:t>
              </a:r>
              <a:r>
                <a:rPr b="0" i="0" lang="en-US" sz="1900" u="none" cap="none" strike="noStrike">
                  <a:solidFill>
                    <a:schemeClr val="dk1"/>
                  </a:solidFill>
                  <a:latin typeface="Calibri"/>
                  <a:ea typeface="Calibri"/>
                  <a:cs typeface="Calibri"/>
                  <a:sym typeface="Calibri"/>
                </a:rPr>
                <a:t>the spread of pandemic diseases</a:t>
              </a:r>
              <a:endParaRPr/>
            </a:p>
          </p:txBody>
        </p:sp>
        <p:sp>
          <p:nvSpPr>
            <p:cNvPr id="143" name="Google Shape;143;p16"/>
            <p:cNvSpPr/>
            <p:nvPr/>
          </p:nvSpPr>
          <p:spPr>
            <a:xfrm>
              <a:off x="4461287"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4627625"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2</a:t>
              </a:r>
              <a:endParaRPr/>
            </a:p>
          </p:txBody>
        </p:sp>
        <p:sp>
          <p:nvSpPr>
            <p:cNvPr id="145" name="Google Shape;145;p16"/>
            <p:cNvSpPr/>
            <p:nvPr/>
          </p:nvSpPr>
          <p:spPr>
            <a:xfrm>
              <a:off x="3457574"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915149"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nvSpPr>
          <p:spPr>
            <a:xfrm>
              <a:off x="6915149"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Determine the </a:t>
              </a:r>
              <a:r>
                <a:rPr b="1" i="0" lang="en-US" sz="1900" u="none" cap="none" strike="noStrike">
                  <a:solidFill>
                    <a:schemeClr val="dk1"/>
                  </a:solidFill>
                  <a:latin typeface="Calibri"/>
                  <a:ea typeface="Calibri"/>
                  <a:cs typeface="Calibri"/>
                  <a:sym typeface="Calibri"/>
                </a:rPr>
                <a:t>costs</a:t>
              </a:r>
              <a:r>
                <a:rPr b="0" i="0" lang="en-US" sz="1900" u="none" cap="none" strike="noStrike">
                  <a:solidFill>
                    <a:schemeClr val="dk1"/>
                  </a:solidFill>
                  <a:latin typeface="Calibri"/>
                  <a:ea typeface="Calibri"/>
                  <a:cs typeface="Calibri"/>
                  <a:sym typeface="Calibri"/>
                </a:rPr>
                <a:t> associated with </a:t>
              </a:r>
              <a:r>
                <a:rPr b="1" i="0" lang="en-US" sz="1900" u="none" cap="none" strike="noStrike">
                  <a:solidFill>
                    <a:schemeClr val="dk1"/>
                  </a:solidFill>
                  <a:latin typeface="Calibri"/>
                  <a:ea typeface="Calibri"/>
                  <a:cs typeface="Calibri"/>
                  <a:sym typeface="Calibri"/>
                </a:rPr>
                <a:t>choices </a:t>
              </a:r>
              <a:r>
                <a:rPr b="0" i="0" lang="en-US" sz="1900" u="none" cap="none" strike="noStrike">
                  <a:solidFill>
                    <a:schemeClr val="dk1"/>
                  </a:solidFill>
                  <a:latin typeface="Calibri"/>
                  <a:ea typeface="Calibri"/>
                  <a:cs typeface="Calibri"/>
                  <a:sym typeface="Calibri"/>
                </a:rPr>
                <a:t>regarding implementing policy strategies</a:t>
              </a:r>
              <a:endParaRPr/>
            </a:p>
          </p:txBody>
        </p:sp>
        <p:sp>
          <p:nvSpPr>
            <p:cNvPr id="148" name="Google Shape;148;p16"/>
            <p:cNvSpPr/>
            <p:nvPr/>
          </p:nvSpPr>
          <p:spPr>
            <a:xfrm>
              <a:off x="791886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808520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3</a:t>
              </a:r>
              <a:endParaRPr/>
            </a:p>
          </p:txBody>
        </p:sp>
        <p:sp>
          <p:nvSpPr>
            <p:cNvPr id="150" name="Google Shape;150;p16"/>
            <p:cNvSpPr/>
            <p:nvPr/>
          </p:nvSpPr>
          <p:spPr>
            <a:xfrm>
              <a:off x="6915149"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Methodology</a:t>
            </a:r>
            <a:endParaRPr/>
          </a:p>
        </p:txBody>
      </p:sp>
      <p:sp>
        <p:nvSpPr>
          <p:cNvPr id="157" name="Google Shape;157;p1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158" name="Google Shape;15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66" name="Google Shape;166;p18"/>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8"/>
          <p:cNvSpPr/>
          <p:nvPr/>
        </p:nvSpPr>
        <p:spPr>
          <a:xfrm>
            <a:off x="1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58475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8778534" y="321732"/>
            <a:ext cx="3088456" cy="21082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8"/>
          <p:cNvSpPr/>
          <p:nvPr/>
        </p:nvSpPr>
        <p:spPr>
          <a:xfrm>
            <a:off x="4965290" y="4157448"/>
            <a:ext cx="3654966" cy="2302620"/>
          </a:xfrm>
          <a:prstGeom prst="rect">
            <a:avLst/>
          </a:prstGeom>
          <a:solidFill>
            <a:srgbClr val="BECA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XIaG1O0iKSUhACETuom4uitA9WZyhUMJFNmidet19i2kM26_K7RZtwlzWzlL7cJwtEh6oQ1PQqORQeH26ihl0w_lqbrbAnbxeVF26geJRHupSrF9mUUY-PSszM_099v2ijyCtXhXuSs" id="171" name="Google Shape;171;p18"/>
          <p:cNvPicPr preferRelativeResize="0"/>
          <p:nvPr>
            <p:ph idx="4" type="body"/>
          </p:nvPr>
        </p:nvPicPr>
        <p:blipFill rotWithShape="1">
          <a:blip r:embed="rId3">
            <a:alphaModFix/>
          </a:blip>
          <a:srcRect b="9606" l="0" r="0" t="1422"/>
          <a:stretch/>
        </p:blipFill>
        <p:spPr>
          <a:xfrm>
            <a:off x="4965290" y="321732"/>
            <a:ext cx="3645088" cy="3674848"/>
          </a:xfrm>
          <a:prstGeom prst="rect">
            <a:avLst/>
          </a:prstGeom>
          <a:noFill/>
          <a:ln>
            <a:noFill/>
          </a:ln>
        </p:spPr>
      </p:pic>
      <p:pic>
        <p:nvPicPr>
          <p:cNvPr descr="https://lh6.googleusercontent.com/5m9I9pXUACExdU3LSVdLrI4eKhJosyucfEXzmQAaE1PM6EJ2gFXCK3C10-hr-gY5nHp-i2D46bKHVa3hfDumlYUDPnPsXXwk6lvx6-cZiW7AzmJ9OX2pE874LeNo00QlzC3sJ-RLBP4" id="172" name="Google Shape;172;p18"/>
          <p:cNvPicPr preferRelativeResize="0"/>
          <p:nvPr>
            <p:ph idx="2" type="body"/>
          </p:nvPr>
        </p:nvPicPr>
        <p:blipFill rotWithShape="1">
          <a:blip r:embed="rId4">
            <a:alphaModFix/>
          </a:blip>
          <a:srcRect b="13" l="0" r="4" t="0"/>
          <a:stretch/>
        </p:blipFill>
        <p:spPr>
          <a:xfrm>
            <a:off x="8788410" y="2590800"/>
            <a:ext cx="3078579" cy="3835895"/>
          </a:xfrm>
          <a:prstGeom prst="rect">
            <a:avLst/>
          </a:prstGeom>
          <a:noFill/>
          <a:ln>
            <a:noFill/>
          </a:ln>
        </p:spPr>
      </p:pic>
      <p:sp>
        <p:nvSpPr>
          <p:cNvPr id="173" name="Google Shape;173;p18"/>
          <p:cNvSpPr txBox="1"/>
          <p:nvPr>
            <p:ph type="title"/>
          </p:nvPr>
        </p:nvSpPr>
        <p:spPr>
          <a:xfrm>
            <a:off x="457200" y="640080"/>
            <a:ext cx="3659246" cy="292608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Population Simulation</a:t>
            </a:r>
            <a:endParaRPr/>
          </a:p>
        </p:txBody>
      </p:sp>
      <p:sp>
        <p:nvSpPr>
          <p:cNvPr id="174" name="Google Shape;174;p18"/>
          <p:cNvSpPr txBox="1"/>
          <p:nvPr>
            <p:ph idx="1" type="body"/>
          </p:nvPr>
        </p:nvSpPr>
        <p:spPr>
          <a:xfrm>
            <a:off x="457200" y="3578087"/>
            <a:ext cx="3659246" cy="155448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500"/>
              <a:buFont typeface="Calibri"/>
              <a:buNone/>
            </a:pPr>
            <a:r>
              <a:rPr b="0" i="0" lang="en-US" sz="1500" u="none" cap="none" strike="noStrike">
                <a:solidFill>
                  <a:srgbClr val="FFFFFF"/>
                </a:solidFill>
                <a:latin typeface="Calibri"/>
                <a:ea typeface="Calibri"/>
                <a:cs typeface="Calibri"/>
                <a:sym typeface="Calibri"/>
              </a:rPr>
              <a:t>BASED ON REGIONAL DEFINITIONS</a:t>
            </a:r>
            <a:endParaRPr/>
          </a:p>
        </p:txBody>
      </p:sp>
      <p:sp>
        <p:nvSpPr>
          <p:cNvPr id="175" name="Google Shape;175;p18"/>
          <p:cNvSpPr txBox="1"/>
          <p:nvPr>
            <p:ph idx="12" type="sldNum"/>
          </p:nvPr>
        </p:nvSpPr>
        <p:spPr>
          <a:xfrm>
            <a:off x="486810" y="6459785"/>
            <a:ext cx="725557"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83" name="Google Shape;183;p19"/>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9"/>
          <p:cNvCxnSpPr/>
          <p:nvPr/>
        </p:nvCxnSpPr>
        <p:spPr>
          <a:xfrm>
            <a:off x="7046569"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187" name="Google Shape;187;p19"/>
          <p:cNvSpPr/>
          <p:nvPr/>
        </p:nvSpPr>
        <p:spPr>
          <a:xfrm>
            <a:off x="0" y="0"/>
            <a:ext cx="6479400" cy="6334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9"/>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9"/>
          <p:cNvSpPr/>
          <p:nvPr/>
        </p:nvSpPr>
        <p:spPr>
          <a:xfrm>
            <a:off x="321733" y="3879167"/>
            <a:ext cx="3057906" cy="2135564"/>
          </a:xfrm>
          <a:prstGeom prst="rect">
            <a:avLst/>
          </a:prstGeom>
          <a:solidFill>
            <a:schemeClr val="accent2">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9"/>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9"/>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TiaUWRWLwLbuSY1jCHjVCgrK5di4OE5FCbi1taxabsC4H7Kzle3JLFXELaYprtgBnRgD1rM_yEBsn8AYqth6sDihcp78l7IijR3HQQZw0kySv8KmfCpnZ8caxuVqdYBXW_zWCsA38RQ" id="192" name="Google Shape;192;p19"/>
          <p:cNvPicPr preferRelativeResize="0"/>
          <p:nvPr>
            <p:ph idx="4" type="body"/>
          </p:nvPr>
        </p:nvPicPr>
        <p:blipFill rotWithShape="1">
          <a:blip r:embed="rId3">
            <a:alphaModFix/>
          </a:blip>
          <a:srcRect b="259" l="0" r="3" t="0"/>
          <a:stretch/>
        </p:blipFill>
        <p:spPr>
          <a:xfrm>
            <a:off x="458336" y="1168285"/>
            <a:ext cx="2784700" cy="1715133"/>
          </a:xfrm>
          <a:prstGeom prst="rect">
            <a:avLst/>
          </a:prstGeom>
          <a:noFill/>
          <a:ln>
            <a:noFill/>
          </a:ln>
        </p:spPr>
      </p:pic>
      <p:pic>
        <p:nvPicPr>
          <p:cNvPr descr="https://lh4.googleusercontent.com/8oWsAm-Hp43h9hERNCg96RlX21OjZ9NpM_9datShq-yrnCVY4kDlmi0zFtHCSyaxpXasNL3WzNMI6F8zmwxQa6XlIagW0W8tjCyHKOUXs4be2k5FivWFbGvfxHM8NJ5AIYznpXbqEK0" id="193" name="Google Shape;193;p19"/>
          <p:cNvPicPr preferRelativeResize="0"/>
          <p:nvPr>
            <p:ph idx="2" type="body"/>
          </p:nvPr>
        </p:nvPicPr>
        <p:blipFill rotWithShape="1">
          <a:blip r:embed="rId4">
            <a:alphaModFix/>
          </a:blip>
          <a:srcRect b="2" l="0" r="3" t="258"/>
          <a:stretch/>
        </p:blipFill>
        <p:spPr>
          <a:xfrm>
            <a:off x="3664752" y="3510618"/>
            <a:ext cx="2295082" cy="1413557"/>
          </a:xfrm>
          <a:prstGeom prst="rect">
            <a:avLst/>
          </a:prstGeom>
          <a:noFill/>
          <a:ln>
            <a:noFill/>
          </a:ln>
        </p:spPr>
      </p:pic>
      <p:sp>
        <p:nvSpPr>
          <p:cNvPr id="194" name="Google Shape;194;p19"/>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b="0" i="0" sz="4800" u="none" cap="none" strike="noStrike">
              <a:solidFill>
                <a:srgbClr val="3F3F3F"/>
              </a:solidFill>
              <a:latin typeface="Calibri"/>
              <a:ea typeface="Calibri"/>
              <a:cs typeface="Calibri"/>
              <a:sym typeface="Calibri"/>
            </a:endParaRPr>
          </a:p>
        </p:txBody>
      </p:sp>
      <p:sp>
        <p:nvSpPr>
          <p:cNvPr id="195" name="Google Shape;195;p19"/>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INDIVIDUALS:</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DATE OF BIRTH</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SEX</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WORKPLACE</a:t>
            </a:r>
            <a:endParaRPr b="0" i="0" sz="2000" u="none" cap="none" strike="noStrike">
              <a:solidFill>
                <a:srgbClr val="3F3F3F"/>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SCHOOL</a:t>
            </a:r>
            <a:endParaRPr b="0" i="0" sz="2000" u="none" cap="none" strike="noStrike">
              <a:solidFill>
                <a:srgbClr val="3F3F3F"/>
              </a:solidFill>
              <a:latin typeface="Calibri"/>
              <a:ea typeface="Calibri"/>
              <a:cs typeface="Calibri"/>
              <a:sym typeface="Calibri"/>
            </a:endParaRPr>
          </a:p>
        </p:txBody>
      </p:sp>
      <p:sp>
        <p:nvSpPr>
          <p:cNvPr id="196" name="Google Shape;1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04" name="Google Shape;204;p20"/>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0"/>
          <p:cNvCxnSpPr/>
          <p:nvPr/>
        </p:nvCxnSpPr>
        <p:spPr>
          <a:xfrm>
            <a:off x="7046569"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08" name="Google Shape;208;p20"/>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20"/>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20"/>
          <p:cNvSpPr/>
          <p:nvPr/>
        </p:nvSpPr>
        <p:spPr>
          <a:xfrm>
            <a:off x="321733" y="3879167"/>
            <a:ext cx="3057906" cy="2135564"/>
          </a:xfrm>
          <a:prstGeom prst="rect">
            <a:avLst/>
          </a:prstGeom>
          <a:solidFill>
            <a:schemeClr val="accent2">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20"/>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20"/>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5.googleusercontent.com/_tgPE5FS7B_wgmmJgA5mskDePk6ohBm_TSVJyzd7lrXKofH-Vagopqxkju00xlzledcmfLdRBZ9sXcpzlWGMEHGQURAtrLgi4FthP7zNKUTvp61RlYIGLgsK6CfF7kxkLV49Fo7E4qQ" id="213" name="Google Shape;213;p20"/>
          <p:cNvPicPr preferRelativeResize="0"/>
          <p:nvPr>
            <p:ph idx="2" type="body"/>
          </p:nvPr>
        </p:nvPicPr>
        <p:blipFill rotWithShape="1">
          <a:blip r:embed="rId3">
            <a:alphaModFix/>
          </a:blip>
          <a:srcRect b="12195" l="23029" r="15713" t="2170"/>
          <a:stretch/>
        </p:blipFill>
        <p:spPr>
          <a:xfrm>
            <a:off x="458336" y="823931"/>
            <a:ext cx="2784700" cy="2403841"/>
          </a:xfrm>
          <a:prstGeom prst="rect">
            <a:avLst/>
          </a:prstGeom>
          <a:noFill/>
          <a:ln>
            <a:noFill/>
          </a:ln>
        </p:spPr>
      </p:pic>
      <p:pic>
        <p:nvPicPr>
          <p:cNvPr descr="https://lh4.googleusercontent.com/aCD5O5eXFazSpm7xfZRO5BpD31mPCVhczxsUDFokuJR0fa6bILBc5W-6Y5xq4B_XRs_1mDZfKrV55OIfE-kKXYVNfl9_qMsZ30u2VdBBtZwgAxsEpapAvf__v_gIjKla73HHZtWSaLY" id="214" name="Google Shape;214;p20"/>
          <p:cNvPicPr preferRelativeResize="0"/>
          <p:nvPr>
            <p:ph idx="4" type="body"/>
          </p:nvPr>
        </p:nvPicPr>
        <p:blipFill rotWithShape="1">
          <a:blip r:embed="rId4">
            <a:alphaModFix/>
          </a:blip>
          <a:srcRect b="14735" l="16320" r="7865" t="12414"/>
          <a:stretch/>
        </p:blipFill>
        <p:spPr>
          <a:xfrm>
            <a:off x="3664752" y="3335255"/>
            <a:ext cx="2295082" cy="1764282"/>
          </a:xfrm>
          <a:prstGeom prst="rect">
            <a:avLst/>
          </a:prstGeom>
          <a:noFill/>
          <a:ln>
            <a:noFill/>
          </a:ln>
        </p:spPr>
      </p:pic>
      <p:sp>
        <p:nvSpPr>
          <p:cNvPr id="215" name="Google Shape;215;p20"/>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a:p>
        </p:txBody>
      </p:sp>
      <p:sp>
        <p:nvSpPr>
          <p:cNvPr id="216" name="Google Shape;216;p20"/>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HOUSEHOLDS:</a:t>
            </a:r>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RACE</a:t>
            </a:r>
            <a:endParaRPr b="0" i="0" sz="2000" u="none" cap="none" strike="noStrike">
              <a:solidFill>
                <a:srgbClr val="3F3F3F"/>
              </a:solidFill>
              <a:latin typeface="Calibri"/>
              <a:ea typeface="Calibri"/>
              <a:cs typeface="Calibri"/>
              <a:sym typeface="Calibri"/>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PUBLIC TRANSPORTATION USAGE	</a:t>
            </a:r>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HOUSEHOLD INCOME</a:t>
            </a:r>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
        <p:nvSpPr>
          <p:cNvPr id="217" name="Google Shape;217;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Model</a:t>
            </a:r>
            <a:endParaRPr/>
          </a:p>
        </p:txBody>
      </p:sp>
      <p:pic>
        <p:nvPicPr>
          <p:cNvPr descr="https://lh3.googleusercontent.com/yWnqAwZrqX4Bfz5RworkpreGDEWpv6J21L6Z9MaV2xC259MGND6mspnLT0osnyqBqE21ihNzKVmMeLPflVopWelezG4jz1rIdcU5RwxLlAByNhq-cPQh97fAhzL6laQrNpeBwjSi1XU" id="223" name="Google Shape;223;p21"/>
          <p:cNvPicPr preferRelativeResize="0"/>
          <p:nvPr>
            <p:ph idx="1" type="body"/>
          </p:nvPr>
        </p:nvPicPr>
        <p:blipFill rotWithShape="1">
          <a:blip r:embed="rId3">
            <a:alphaModFix/>
          </a:blip>
          <a:srcRect b="0" l="0" r="0" t="0"/>
          <a:stretch/>
        </p:blipFill>
        <p:spPr>
          <a:xfrm>
            <a:off x="2454137" y="1846263"/>
            <a:ext cx="7344000" cy="4022700"/>
          </a:xfrm>
          <a:prstGeom prst="rect">
            <a:avLst/>
          </a:prstGeom>
          <a:noFill/>
          <a:ln>
            <a:noFill/>
          </a:ln>
        </p:spPr>
      </p:pic>
      <p:sp>
        <p:nvSpPr>
          <p:cNvPr id="224" name="Google Shape;224;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