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4B0D00D-1DAB-4E9A-BED6-51B0952CF718}">
  <a:tblStyle styleId="{74B0D00D-1DAB-4E9A-BED6-51B0952CF71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CF5"/>
          </a:solidFill>
        </a:fill>
      </a:tcStyle>
    </a:wholeTbl>
    <a:band1H>
      <a:tcTxStyle b="off" i="off"/>
      <a:tcStyle>
        <a:fill>
          <a:solidFill>
            <a:srgbClr val="CBD8EA"/>
          </a:solidFill>
        </a:fill>
      </a:tcStyle>
    </a:band1H>
    <a:band2H>
      <a:tcTxStyle b="off" i="off"/>
    </a:band2H>
    <a:band1V>
      <a:tcTxStyle b="off" i="off"/>
      <a:tcStyle>
        <a:fill>
          <a:solidFill>
            <a:srgbClr val="CBD8EA"/>
          </a:solidFill>
        </a:fill>
      </a:tcStyle>
    </a:band1V>
    <a:band2V>
      <a:tcTxStyle b="off" i="off"/>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Hello everyone. We are the Disease Solutions team.</a:t>
            </a:r>
            <a:endParaRPr b="0" i="0" sz="1200" u="none" cap="none" strike="noStrike">
              <a:solidFill>
                <a:schemeClr val="dk1"/>
              </a:solidFill>
              <a:latin typeface="Calibri"/>
              <a:ea typeface="Calibri"/>
              <a:cs typeface="Calibri"/>
              <a:sym typeface="Calibri"/>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 results of the disease spreads I just described were captured through diagrams similar to what you see on the left, where the blue line represents those susceptible, red indicates those who are infected, green shows those recovered, and black represents those who are unlucky.</a:t>
            </a:r>
            <a:endParaRPr/>
          </a:p>
          <a:p>
            <a:pPr indent="0" lvl="0" marL="0" marR="0" rtl="0" algn="l">
              <a:lnSpc>
                <a:spcPct val="100000"/>
              </a:lnSpc>
              <a:spcBef>
                <a:spcPts val="0"/>
              </a:spcBef>
              <a:spcAft>
                <a:spcPts val="0"/>
              </a:spcAft>
              <a:buClr>
                <a:schemeClr val="dk1"/>
              </a:buClr>
              <a:buSzPts val="1200"/>
              <a:buFont typeface="Calibri"/>
              <a:buNone/>
            </a:pPr>
            <a:r>
              <a:rPr lang="en-US"/>
              <a:t>T</a:t>
            </a:r>
            <a:r>
              <a:rPr b="0" i="0" lang="en-US" sz="1200" u="none" cap="none" strike="noStrike">
                <a:solidFill>
                  <a:schemeClr val="dk1"/>
                </a:solidFill>
                <a:latin typeface="Calibri"/>
                <a:ea typeface="Calibri"/>
                <a:cs typeface="Calibri"/>
                <a:sym typeface="Calibri"/>
              </a:rPr>
              <a:t>he results of the disease spread were analyzed using machine learning to identify common factors amon</a:t>
            </a:r>
            <a:r>
              <a:rPr lang="en-US"/>
              <a:t>g the most contagious patients </a:t>
            </a:r>
            <a:r>
              <a:rPr b="0" i="0" lang="en-US" sz="1200" u="none" cap="none" strike="noStrike">
                <a:solidFill>
                  <a:schemeClr val="dk1"/>
                </a:solidFill>
                <a:latin typeface="Calibri"/>
                <a:ea typeface="Calibri"/>
                <a:cs typeface="Calibri"/>
                <a:sym typeface="Calibri"/>
              </a:rPr>
              <a:t>to target with intelligent policy responses to mitigate disease spread</a:t>
            </a:r>
            <a:r>
              <a:rPr lang="en-US"/>
              <a: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22" name="Google Shape;22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Now I will hand it off to Karuna to cover our proposed solution.</a:t>
            </a:r>
            <a:endParaRPr b="0" i="0" sz="1200" u="none" cap="none" strike="noStrike">
              <a:solidFill>
                <a:schemeClr val="dk1"/>
              </a:solidFill>
              <a:latin typeface="Calibri"/>
              <a:ea typeface="Calibri"/>
              <a:cs typeface="Calibri"/>
              <a:sym typeface="Calibri"/>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To help public officials make the best informed decisions we have an interactive web interface. The most important features of which are the dynamic demographic descriptions, disease spread simulation, and policy recommendations and costs analysis.</a:t>
            </a:r>
            <a:endParaRPr b="0" i="0" sz="1200" u="none" cap="none" strike="noStrike">
              <a:solidFill>
                <a:schemeClr val="dk1"/>
              </a:solidFill>
              <a:latin typeface="Calibri"/>
              <a:ea typeface="Calibri"/>
              <a:cs typeface="Calibri"/>
              <a:sym typeface="Calibri"/>
            </a:endParaRPr>
          </a:p>
        </p:txBody>
      </p:sp>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the officials to understand the impact and cost of implementing policies we thought it was important to have a demographics tab that allows users to request information about the number of household and individual, details of age groups and race distributions, and income and poverty statistics for any region. </a:t>
            </a:r>
            <a:endParaRPr b="0" i="0" sz="1200" u="none" cap="none" strike="noStrike">
              <a:solidFill>
                <a:schemeClr val="dk1"/>
              </a:solidFill>
              <a:latin typeface="Calibri"/>
              <a:ea typeface="Calibri"/>
              <a:cs typeface="Calibri"/>
              <a:sym typeface="Calibri"/>
            </a:endParaRPr>
          </a:p>
        </p:txBody>
      </p:sp>
      <p:sp>
        <p:nvSpPr>
          <p:cNvPr id="259" name="Google Shape;2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the simulation aspect of the solution, users have the opportunity to customize three parameters of the design: disease type, which includes well-known diseases for ease of use. these four diseases have different transmission rates and death rates as you can see in this graph. The second option in the number of individuals initially infected to account for varying degrees of difficulty in </a:t>
            </a:r>
            <a:r>
              <a:rPr lang="en-US"/>
              <a:t>identifying</a:t>
            </a:r>
            <a:r>
              <a:rPr lang="en-US"/>
              <a:t> and containing the disease initially, and the last is the percentage of people they would like their policy to target. Now I’ll pass it over to Julia to explain the results.</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each of the 36 potential disease spreads included on the website, the user is shown a tailored SIRD graph and decision tree as shown on slide 10 to explain the spread over time and what policies were impactful, as well as the descriptions of the state of the population after 100 days, what policies would best combat that future state, and cost estimates of preliminary </a:t>
            </a:r>
            <a:r>
              <a:rPr lang="en-US"/>
              <a:t>measures </a:t>
            </a:r>
            <a:endParaRPr b="0" i="0" sz="1200" u="none" cap="none" strike="noStrike">
              <a:solidFill>
                <a:schemeClr val="dk1"/>
              </a:solidFill>
              <a:latin typeface="Calibri"/>
              <a:ea typeface="Calibri"/>
              <a:cs typeface="Calibri"/>
              <a:sym typeface="Calibri"/>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further information on available policy decisions, users are directed to the policies tab, where all 8 of our considered policies are outlined. As summarized by the table to the left of the screen, public officials are also provided with the average costs of implementing a policy in their constituency as well as the variance that exists among regions to evaluate the economic costs of their decisions.</a:t>
            </a:r>
            <a:endParaRPr b="0" i="0" sz="1200" u="none" cap="none" strike="noStrike">
              <a:solidFill>
                <a:schemeClr val="dk1"/>
              </a:solidFill>
              <a:latin typeface="Calibri"/>
              <a:ea typeface="Calibri"/>
              <a:cs typeface="Calibri"/>
              <a:sym typeface="Calibri"/>
            </a:endParaRPr>
          </a:p>
        </p:txBody>
      </p:sp>
      <p:sp>
        <p:nvSpPr>
          <p:cNvPr id="308" name="Google Shape;3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To prove the validity of our concept, we also include a demonstration of the impact of potential policies on our population. In this example, utilizing smallpox vaccines on just a fraction of the population saves 20,000 lives and prevents 40,000 infections, illustrating just how important this can be for future pandemics. </a:t>
            </a:r>
            <a:r>
              <a:rPr lang="en-US"/>
              <a:t>Now I will hand it over to Richard to wrap up.</a:t>
            </a:r>
            <a:endParaRPr b="0" i="0" sz="1200" u="none" cap="none" strike="noStrike">
              <a:solidFill>
                <a:schemeClr val="dk1"/>
              </a:solidFill>
              <a:latin typeface="Calibri"/>
              <a:ea typeface="Calibri"/>
              <a:cs typeface="Calibri"/>
              <a:sym typeface="Calibri"/>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327" name="Google Shape;3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  To wrap up, DS is focused on providing new and innovative solutions to aid policymakers through interactive simulation of pandemic outbreak; coupled with recommended policy and a method to evaluate their cost. Thank you for your time, we are your solution.</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Today, we will give you a brief overview of the project and the problem we are aiming to solve, our methodology to reach our solution, the solution itself, and then wrap up with the conclusion.</a:t>
            </a:r>
            <a:endParaRPr b="0" i="0" sz="1200" u="none" cap="none" strike="noStrike">
              <a:solidFill>
                <a:schemeClr val="dk1"/>
              </a:solidFill>
              <a:latin typeface="Calibri"/>
              <a:ea typeface="Calibri"/>
              <a:cs typeface="Calibri"/>
              <a:sym typeface="Calibri"/>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The objectives of our work were to simulate multiple disease spreads through the population of the Greater Lafayette area, identify policies to mitigate the effects of those spreads, and determine the costs associated with those choices. </a:t>
            </a:r>
            <a:endParaRPr b="0" i="0" sz="1200" u="none" cap="none" strike="noStrike">
              <a:solidFill>
                <a:schemeClr val="dk1"/>
              </a:solidFill>
              <a:latin typeface="Calibri"/>
              <a:ea typeface="Calibri"/>
              <a:cs typeface="Calibri"/>
              <a:sym typeface="Calibri"/>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Now I’ll pass it off to Michael to explain how we set out to meet those objectives.</a:t>
            </a:r>
            <a:endParaRPr b="0" i="0" sz="1200" u="none" cap="none" strike="noStrike">
              <a:solidFill>
                <a:schemeClr val="dk1"/>
              </a:solidFill>
              <a:latin typeface="Calibri"/>
              <a:ea typeface="Calibri"/>
              <a:cs typeface="Calibri"/>
              <a:sym typeface="Calibri"/>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To start off, we collected region-specific data on the 70 different regions of West Lafayette and Lafayette shown on the right. This data was used simulate individuals and households in the area. </a:t>
            </a:r>
            <a:endParaRPr b="0" i="0" sz="1200" u="none" cap="none" strike="noStrike">
              <a:solidFill>
                <a:schemeClr val="dk1"/>
              </a:solidFill>
              <a:latin typeface="Calibri"/>
              <a:ea typeface="Calibri"/>
              <a:cs typeface="Calibri"/>
              <a:sym typeface="Calibri"/>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individuals, the simulation included information about their date of birth, sex, employment status and workplace, and schools attended. </a:t>
            </a:r>
            <a:endParaRPr b="0" i="0" sz="1200" u="none" cap="none" strike="noStrike">
              <a:solidFill>
                <a:schemeClr val="dk1"/>
              </a:solidFill>
              <a:latin typeface="Calibri"/>
              <a:ea typeface="Calibri"/>
              <a:cs typeface="Calibri"/>
              <a:sym typeface="Calibri"/>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For households, information kept on them included the most prominent race, public transportation usage, and total household income. The factors for both individuals and households were tracked due to their impact on disease spread.</a:t>
            </a:r>
            <a:endParaRPr b="0" i="0" sz="1200" u="none" cap="none" strike="noStrike">
              <a:solidFill>
                <a:schemeClr val="dk1"/>
              </a:solidFill>
              <a:latin typeface="Calibri"/>
              <a:ea typeface="Calibri"/>
              <a:cs typeface="Calibri"/>
              <a:sym typeface="Calibri"/>
            </a:endParaRPr>
          </a:p>
        </p:txBody>
      </p:sp>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Speaking of which, this product utilized a SIR(D) model for such spreads. How this worked was that all those not initially infected were susceptible to a unique transmission rate, dependent on factors such as their age and race, by which they could be infected. After infection, each individual could either recover or pass away from their disease, which was dependent on their own rates. (Michael had a much better explanation for this but I’m just trying to get the main ideas so he can fix it later.)</a:t>
            </a:r>
            <a:endParaRPr b="0" i="0" sz="1200" u="none" cap="none" strike="noStrike">
              <a:solidFill>
                <a:schemeClr val="dk1"/>
              </a:solidFill>
              <a:latin typeface="Calibri"/>
              <a:ea typeface="Calibri"/>
              <a:cs typeface="Calibri"/>
              <a:sym typeface="Calibri"/>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2"/>
          <p:cNvSpPr txBox="1"/>
          <p:nvPr>
            <p:ph idx="1" type="subTitle"/>
          </p:nvPr>
        </p:nvSpPr>
        <p:spPr>
          <a:xfrm>
            <a:off x="1100051" y="4455621"/>
            <a:ext cx="10058400" cy="11430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4"/>
          <p:cNvSpPr txBox="1"/>
          <p:nvPr>
            <p:ph idx="1" type="body"/>
          </p:nvPr>
        </p:nvSpPr>
        <p:spPr>
          <a:xfrm>
            <a:off x="109728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6" name="Google Shape;36;p4"/>
          <p:cNvSpPr txBox="1"/>
          <p:nvPr>
            <p:ph idx="2" type="body"/>
          </p:nvPr>
        </p:nvSpPr>
        <p:spPr>
          <a:xfrm>
            <a:off x="1097280" y="2582335"/>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7" name="Google Shape;37;p4"/>
          <p:cNvSpPr txBox="1"/>
          <p:nvPr>
            <p:ph idx="3" type="body"/>
          </p:nvPr>
        </p:nvSpPr>
        <p:spPr>
          <a:xfrm>
            <a:off x="621792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8" name="Google Shape;38;p4"/>
          <p:cNvSpPr txBox="1"/>
          <p:nvPr>
            <p:ph idx="4" type="body"/>
          </p:nvPr>
        </p:nvSpPr>
        <p:spPr>
          <a:xfrm>
            <a:off x="6217920" y="2582334"/>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4"/>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4"/>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5"/>
          <p:cNvSpPr txBox="1"/>
          <p:nvPr>
            <p:ph idx="1" type="body"/>
          </p:nvPr>
        </p:nvSpPr>
        <p:spPr>
          <a:xfrm>
            <a:off x="1097280" y="1845734"/>
            <a:ext cx="4937760" cy="4023359"/>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txBox="1"/>
          <p:nvPr>
            <p:ph type="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6"/>
          <p:cNvSpPr txBox="1"/>
          <p:nvPr>
            <p:ph idx="1" type="body"/>
          </p:nvPr>
        </p:nvSpPr>
        <p:spPr>
          <a:xfrm>
            <a:off x="1097280" y="4453128"/>
            <a:ext cx="10058400" cy="1143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54" name="Google Shape;54;p6"/>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6"/>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0"/>
          <p:cNvSpPr/>
          <p:nvPr>
            <p:ph idx="2" type="pic"/>
          </p:nvPr>
        </p:nvSpPr>
        <p:spPr>
          <a:xfrm>
            <a:off x="15" y="0"/>
            <a:ext cx="12191985" cy="4915076"/>
          </a:xfrm>
          <a:prstGeom prst="rect">
            <a:avLst/>
          </a:prstGeom>
          <a:solidFill>
            <a:srgbClr val="BECAD4"/>
          </a:solid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1097280" y="5907024"/>
            <a:ext cx="10113264" cy="59436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jp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Group 11 </a:t>
            </a:r>
            <a:br>
              <a:rPr b="0" i="0" lang="en-US" sz="8000" u="none" cap="none" strike="noStrike">
                <a:solidFill>
                  <a:srgbClr val="262626"/>
                </a:solidFill>
                <a:latin typeface="Calibri"/>
                <a:ea typeface="Calibri"/>
                <a:cs typeface="Calibri"/>
                <a:sym typeface="Calibri"/>
              </a:rPr>
            </a:br>
            <a:r>
              <a:rPr b="0" i="0" lang="en-US" sz="8000" u="none" cap="none" strike="noStrike">
                <a:solidFill>
                  <a:srgbClr val="262626"/>
                </a:solidFill>
                <a:latin typeface="Calibri"/>
                <a:ea typeface="Calibri"/>
                <a:cs typeface="Calibri"/>
                <a:sym typeface="Calibri"/>
              </a:rPr>
              <a:t>Disease Solutions</a:t>
            </a:r>
            <a:endParaRPr b="0" i="0" sz="8000" u="none" cap="none" strike="noStrike">
              <a:solidFill>
                <a:srgbClr val="262626"/>
              </a:solidFill>
              <a:latin typeface="Calibri"/>
              <a:ea typeface="Calibri"/>
              <a:cs typeface="Calibri"/>
              <a:sym typeface="Calibri"/>
            </a:endParaRPr>
          </a:p>
        </p:txBody>
      </p:sp>
      <p:sp>
        <p:nvSpPr>
          <p:cNvPr id="106" name="Google Shape;106;p1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MICHAEL WANG, JULIA MONTI, KARUNA SRIVASTAVA, </a:t>
            </a:r>
            <a:endParaRPr b="0" i="0" sz="2400" u="none" cap="none" strike="noStrike">
              <a:solidFill>
                <a:schemeClr val="dk2"/>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RICHARD AMAYO, MRUNMAYI DANDEKAR</a:t>
            </a:r>
            <a:endParaRPr b="0" i="0" sz="2400" u="none" cap="none" strike="noStrike">
              <a:solidFill>
                <a:schemeClr val="dk2"/>
              </a:solidFill>
              <a:latin typeface="Calibri"/>
              <a:ea typeface="Calibri"/>
              <a:cs typeface="Calibri"/>
              <a:sym typeface="Calibri"/>
            </a:endParaRPr>
          </a:p>
        </p:txBody>
      </p:sp>
      <p:sp>
        <p:nvSpPr>
          <p:cNvPr id="107" name="Google Shape;10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6" name="Google Shape;226;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27" name="Google Shape;227;p22"/>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22"/>
          <p:cNvCxnSpPr/>
          <p:nvPr/>
        </p:nvCxnSpPr>
        <p:spPr>
          <a:xfrm>
            <a:off x="721086" y="5618770"/>
            <a:ext cx="10515600" cy="0"/>
          </a:xfrm>
          <a:prstGeom prst="straightConnector1">
            <a:avLst/>
          </a:prstGeom>
          <a:noFill/>
          <a:ln cap="flat" cmpd="sng" w="9525">
            <a:solidFill>
              <a:schemeClr val="dk2">
                <a:alpha val="89411"/>
              </a:schemeClr>
            </a:solidFill>
            <a:prstDash val="solid"/>
            <a:round/>
            <a:headEnd len="sm" w="sm" type="none"/>
            <a:tailEnd len="sm" w="sm" type="none"/>
          </a:ln>
        </p:spPr>
      </p:cxnSp>
      <p:pic>
        <p:nvPicPr>
          <p:cNvPr id="231" name="Google Shape;231;p22"/>
          <p:cNvPicPr preferRelativeResize="0"/>
          <p:nvPr>
            <p:ph idx="2" type="body"/>
          </p:nvPr>
        </p:nvPicPr>
        <p:blipFill rotWithShape="1">
          <a:blip r:embed="rId3">
            <a:alphaModFix/>
          </a:blip>
          <a:srcRect b="0" l="0" r="0" t="0"/>
          <a:stretch/>
        </p:blipFill>
        <p:spPr>
          <a:xfrm>
            <a:off x="6424891" y="640080"/>
            <a:ext cx="4597991" cy="3602736"/>
          </a:xfrm>
          <a:prstGeom prst="rect">
            <a:avLst/>
          </a:prstGeom>
          <a:noFill/>
          <a:ln>
            <a:noFill/>
          </a:ln>
        </p:spPr>
      </p:pic>
      <p:sp>
        <p:nvSpPr>
          <p:cNvPr id="232" name="Google Shape;232;p22"/>
          <p:cNvSpPr/>
          <p:nvPr/>
        </p:nvSpPr>
        <p:spPr>
          <a:xfrm>
            <a:off x="6063996"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22"/>
          <p:cNvSpPr txBox="1"/>
          <p:nvPr>
            <p:ph type="title"/>
          </p:nvPr>
        </p:nvSpPr>
        <p:spPr>
          <a:xfrm>
            <a:off x="633999" y="4550229"/>
            <a:ext cx="10909073" cy="105765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6000"/>
              <a:buFont typeface="Calibri"/>
              <a:buNone/>
            </a:pPr>
            <a:r>
              <a:rPr b="0" i="0" lang="en-US" sz="6000" u="none" cap="none" strike="noStrike">
                <a:solidFill>
                  <a:srgbClr val="262626"/>
                </a:solidFill>
                <a:latin typeface="Calibri"/>
                <a:ea typeface="Calibri"/>
                <a:cs typeface="Calibri"/>
                <a:sym typeface="Calibri"/>
              </a:rPr>
              <a:t>Intelligent Decision Making</a:t>
            </a:r>
            <a:endParaRPr b="0" i="0" sz="4800" u="none" cap="none" strike="noStrike">
              <a:solidFill>
                <a:srgbClr val="3F3F3F"/>
              </a:solidFill>
              <a:latin typeface="Calibri"/>
              <a:ea typeface="Calibri"/>
              <a:cs typeface="Calibri"/>
              <a:sym typeface="Calibri"/>
            </a:endParaRPr>
          </a:p>
        </p:txBody>
      </p:sp>
      <p:sp>
        <p:nvSpPr>
          <p:cNvPr id="234" name="Google Shape;234;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
        <p:nvSpPr>
          <p:cNvPr id="235" name="Google Shape;235;p22"/>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pic>
        <p:nvPicPr>
          <p:cNvPr id="236" name="Google Shape;236;p22"/>
          <p:cNvPicPr preferRelativeResize="0"/>
          <p:nvPr/>
        </p:nvPicPr>
        <p:blipFill rotWithShape="1">
          <a:blip r:embed="rId4">
            <a:alphaModFix/>
          </a:blip>
          <a:srcRect b="0" l="0" r="0" t="0"/>
          <a:stretch/>
        </p:blipFill>
        <p:spPr>
          <a:xfrm>
            <a:off x="1089821" y="378834"/>
            <a:ext cx="4165952" cy="4165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Solution</a:t>
            </a:r>
            <a:endParaRPr b="0" i="0" sz="8000" u="none" cap="none" strike="noStrike">
              <a:solidFill>
                <a:srgbClr val="262626"/>
              </a:solidFill>
              <a:latin typeface="Calibri"/>
              <a:ea typeface="Calibri"/>
              <a:cs typeface="Calibri"/>
              <a:sym typeface="Calibri"/>
            </a:endParaRPr>
          </a:p>
        </p:txBody>
      </p:sp>
      <p:sp>
        <p:nvSpPr>
          <p:cNvPr id="242" name="Google Shape;24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6" name="Shape 246"/>
        <p:cNvGrpSpPr/>
        <p:nvPr/>
      </p:nvGrpSpPr>
      <p:grpSpPr>
        <a:xfrm>
          <a:off x="0" y="0"/>
          <a:ext cx="0" cy="0"/>
          <a:chOff x="0" y="0"/>
          <a:chExt cx="0" cy="0"/>
        </a:xfrm>
      </p:grpSpPr>
      <p:sp>
        <p:nvSpPr>
          <p:cNvPr id="247" name="Google Shape;247;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2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50" name="Google Shape;250;p24"/>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2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3" name="Google Shape;253;p24"/>
          <p:cNvPicPr preferRelativeResize="0"/>
          <p:nvPr>
            <p:ph idx="2" type="body"/>
          </p:nvPr>
        </p:nvPicPr>
        <p:blipFill rotWithShape="1">
          <a:blip r:embed="rId3">
            <a:alphaModFix/>
          </a:blip>
          <a:srcRect b="0" l="0" r="0" t="0"/>
          <a:stretch/>
        </p:blipFill>
        <p:spPr>
          <a:xfrm>
            <a:off x="5101363" y="640080"/>
            <a:ext cx="6079389" cy="5577840"/>
          </a:xfrm>
          <a:prstGeom prst="rect">
            <a:avLst/>
          </a:prstGeom>
          <a:noFill/>
          <a:ln>
            <a:noFill/>
          </a:ln>
        </p:spPr>
      </p:pic>
      <p:sp>
        <p:nvSpPr>
          <p:cNvPr id="254" name="Google Shape;254;p24"/>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Interactive Website Interface</a:t>
            </a:r>
            <a:endParaRPr b="0" i="0" sz="4800" u="none" cap="none" strike="noStrike">
              <a:solidFill>
                <a:srgbClr val="3F3F3F"/>
              </a:solidFill>
              <a:latin typeface="Calibri"/>
              <a:ea typeface="Calibri"/>
              <a:cs typeface="Calibri"/>
              <a:sym typeface="Calibri"/>
            </a:endParaRPr>
          </a:p>
        </p:txBody>
      </p:sp>
      <p:sp>
        <p:nvSpPr>
          <p:cNvPr id="255" name="Google Shape;255;p24"/>
          <p:cNvSpPr txBox="1"/>
          <p:nvPr>
            <p:ph idx="1" type="body"/>
          </p:nvPr>
        </p:nvSpPr>
        <p:spPr>
          <a:xfrm>
            <a:off x="492371" y="2747109"/>
            <a:ext cx="3084844" cy="3335519"/>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Clr>
                <a:schemeClr val="accent1"/>
              </a:buClr>
              <a:buSzPts val="2000"/>
              <a:buFont typeface="Calibri"/>
              <a:buNone/>
            </a:pPr>
            <a:r>
              <a:rPr b="1" i="0" lang="en-US" sz="2000" u="none" cap="none" strike="noStrike">
                <a:solidFill>
                  <a:srgbClr val="FFFFFF"/>
                </a:solidFill>
                <a:latin typeface="Calibri"/>
                <a:ea typeface="Calibri"/>
                <a:cs typeface="Calibri"/>
                <a:sym typeface="Calibri"/>
              </a:rPr>
              <a:t>Features of Note:</a:t>
            </a:r>
            <a:endParaRPr b="1" i="0" sz="1500" u="none" cap="none" strike="noStrike">
              <a:solidFill>
                <a:srgbClr val="FFFFF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Dynamic Demographic Descriptions</a:t>
            </a:r>
            <a:endParaRPr b="0" i="0" sz="20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Disease Spread Simulation</a:t>
            </a:r>
            <a:endParaRPr b="0" i="0" sz="20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Policy Recommendations and Cost Analysis</a:t>
            </a:r>
            <a:endParaRPr b="0" i="0" sz="2000" u="none" cap="none" strike="noStrike">
              <a:solidFill>
                <a:srgbClr val="3F3F3F"/>
              </a:solidFill>
              <a:latin typeface="Calibri"/>
              <a:ea typeface="Calibri"/>
              <a:cs typeface="Calibri"/>
              <a:sym typeface="Calibri"/>
            </a:endParaRPr>
          </a:p>
        </p:txBody>
      </p:sp>
      <p:sp>
        <p:nvSpPr>
          <p:cNvPr id="256" name="Google Shape;256;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0" name="Shape 260"/>
        <p:cNvGrpSpPr/>
        <p:nvPr/>
      </p:nvGrpSpPr>
      <p:grpSpPr>
        <a:xfrm>
          <a:off x="0" y="0"/>
          <a:ext cx="0" cy="0"/>
          <a:chOff x="0" y="0"/>
          <a:chExt cx="0" cy="0"/>
        </a:xfrm>
      </p:grpSpPr>
      <p:sp>
        <p:nvSpPr>
          <p:cNvPr id="261" name="Google Shape;261;p25"/>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2" name="Google Shape;262;p25"/>
          <p:cNvCxnSpPr/>
          <p:nvPr/>
        </p:nvCxnSpPr>
        <p:spPr>
          <a:xfrm>
            <a:off x="590927" y="2633962"/>
            <a:ext cx="2743200" cy="0"/>
          </a:xfrm>
          <a:prstGeom prst="straightConnector1">
            <a:avLst/>
          </a:prstGeom>
          <a:noFill/>
          <a:ln cap="flat" cmpd="sng" w="9525">
            <a:solidFill>
              <a:srgbClr val="7F7F7F">
                <a:alpha val="89411"/>
              </a:srgbClr>
            </a:solidFill>
            <a:prstDash val="solid"/>
            <a:round/>
            <a:headEnd len="sm" w="sm" type="none"/>
            <a:tailEnd len="sm" w="sm" type="none"/>
          </a:ln>
        </p:spPr>
      </p:cxnSp>
      <p:sp>
        <p:nvSpPr>
          <p:cNvPr id="263" name="Google Shape;263;p25"/>
          <p:cNvSpPr txBox="1"/>
          <p:nvPr>
            <p:ph type="title"/>
          </p:nvPr>
        </p:nvSpPr>
        <p:spPr>
          <a:xfrm>
            <a:off x="477078" y="516835"/>
            <a:ext cx="3100136"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600"/>
              <a:buFont typeface="Calibri"/>
              <a:buNone/>
            </a:pPr>
            <a:r>
              <a:rPr b="0" i="0" lang="en-US" sz="3600" u="none" cap="none" strike="noStrike">
                <a:solidFill>
                  <a:srgbClr val="3F3F3F"/>
                </a:solidFill>
                <a:latin typeface="Calibri"/>
                <a:ea typeface="Calibri"/>
                <a:cs typeface="Calibri"/>
                <a:sym typeface="Calibri"/>
              </a:rPr>
              <a:t>Dynamic Demographic Descriptions</a:t>
            </a:r>
            <a:endParaRPr b="0" i="0" sz="4800" u="none" cap="none" strike="noStrike">
              <a:solidFill>
                <a:srgbClr val="3F3F3F"/>
              </a:solidFill>
              <a:latin typeface="Calibri"/>
              <a:ea typeface="Calibri"/>
              <a:cs typeface="Calibri"/>
              <a:sym typeface="Calibri"/>
            </a:endParaRPr>
          </a:p>
        </p:txBody>
      </p:sp>
      <p:sp>
        <p:nvSpPr>
          <p:cNvPr id="264" name="Google Shape;264;p25"/>
          <p:cNvSpPr txBox="1"/>
          <p:nvPr>
            <p:ph idx="12" type="sldNum"/>
          </p:nvPr>
        </p:nvSpPr>
        <p:spPr>
          <a:xfrm>
            <a:off x="10609742" y="6459785"/>
            <a:ext cx="602741"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r>
              <a:rPr b="0" i="0" lang="en-US" sz="1050" u="none" cap="none" strike="noStrike">
                <a:solidFill>
                  <a:srgbClr val="FFFFFF"/>
                </a:solidFill>
                <a:latin typeface="Calibri"/>
                <a:ea typeface="Calibri"/>
                <a:cs typeface="Calibri"/>
                <a:sym typeface="Calibri"/>
              </a:rPr>
              <a:t>1</a:t>
            </a: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
        <p:nvSpPr>
          <p:cNvPr id="265" name="Google Shape;265;p25"/>
          <p:cNvSpPr txBox="1"/>
          <p:nvPr>
            <p:ph idx="1" type="body"/>
          </p:nvPr>
        </p:nvSpPr>
        <p:spPr>
          <a:xfrm>
            <a:off x="492371" y="2736574"/>
            <a:ext cx="3084844" cy="3366047"/>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Region-Specific Information:</a:t>
            </a:r>
            <a:endParaRPr b="0" i="0" sz="15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Count of Households and Individuals</a:t>
            </a:r>
            <a:endParaRPr b="0" i="0" sz="20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Classification of Infants, Children, Adults, and Senior Citizens</a:t>
            </a:r>
            <a:endParaRPr b="0" i="0" sz="20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Race Distributions</a:t>
            </a:r>
            <a:endParaRPr b="0" i="0" sz="20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Income and Poverty Breakdown</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1300"/>
              <a:buFont typeface="Calibri"/>
              <a:buNone/>
            </a:pPr>
            <a:r>
              <a:t/>
            </a:r>
            <a:endParaRPr b="0" i="0" sz="1300" u="none" cap="none" strike="noStrike">
              <a:solidFill>
                <a:srgbClr val="3F3F3F"/>
              </a:solidFill>
              <a:latin typeface="Calibri"/>
              <a:ea typeface="Calibri"/>
              <a:cs typeface="Calibri"/>
              <a:sym typeface="Calibri"/>
            </a:endParaRPr>
          </a:p>
        </p:txBody>
      </p:sp>
      <p:pic>
        <p:nvPicPr>
          <p:cNvPr id="266" name="Google Shape;266;p25"/>
          <p:cNvPicPr preferRelativeResize="0"/>
          <p:nvPr/>
        </p:nvPicPr>
        <p:blipFill rotWithShape="1">
          <a:blip r:embed="rId3">
            <a:alphaModFix/>
          </a:blip>
          <a:srcRect b="0" l="0" r="-1" t="5794"/>
          <a:stretch/>
        </p:blipFill>
        <p:spPr>
          <a:xfrm>
            <a:off x="4671974" y="516835"/>
            <a:ext cx="6540509" cy="5529938"/>
          </a:xfrm>
          <a:prstGeom prst="rect">
            <a:avLst/>
          </a:prstGeom>
          <a:noFill/>
          <a:ln>
            <a:noFill/>
          </a:ln>
        </p:spPr>
      </p:pic>
      <p:pic>
        <p:nvPicPr>
          <p:cNvPr id="267" name="Google Shape;267;p25"/>
          <p:cNvPicPr preferRelativeResize="0"/>
          <p:nvPr/>
        </p:nvPicPr>
        <p:blipFill rotWithShape="1">
          <a:blip r:embed="rId4">
            <a:alphaModFix/>
          </a:blip>
          <a:srcRect b="0" l="0" r="0" t="0"/>
          <a:stretch/>
        </p:blipFill>
        <p:spPr>
          <a:xfrm>
            <a:off x="0" y="6343481"/>
            <a:ext cx="12192000" cy="540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6"/>
          <p:cNvSpPr/>
          <p:nvPr/>
        </p:nvSpPr>
        <p:spPr>
          <a:xfrm>
            <a:off x="317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 name="Google Shape;274;p2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75" name="Google Shape;275;p26"/>
          <p:cNvSpPr/>
          <p:nvPr/>
        </p:nvSpPr>
        <p:spPr>
          <a:xfrm>
            <a:off x="0" y="33394"/>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2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6"/>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8" name="Google Shape;278;p26"/>
          <p:cNvCxnSpPr/>
          <p:nvPr/>
        </p:nvCxnSpPr>
        <p:spPr>
          <a:xfrm>
            <a:off x="925071" y="2085703"/>
            <a:ext cx="4114800" cy="0"/>
          </a:xfrm>
          <a:prstGeom prst="straightConnector1">
            <a:avLst/>
          </a:prstGeom>
          <a:noFill/>
          <a:ln cap="flat" cmpd="sng" w="9525">
            <a:solidFill>
              <a:srgbClr val="7F7F7F">
                <a:alpha val="89411"/>
              </a:srgbClr>
            </a:solidFill>
            <a:prstDash val="solid"/>
            <a:round/>
            <a:headEnd len="sm" w="sm" type="none"/>
            <a:tailEnd len="sm" w="sm" type="none"/>
          </a:ln>
        </p:spPr>
      </p:cxnSp>
      <p:sp>
        <p:nvSpPr>
          <p:cNvPr id="279" name="Google Shape;279;p26"/>
          <p:cNvSpPr/>
          <p:nvPr/>
        </p:nvSpPr>
        <p:spPr>
          <a:xfrm>
            <a:off x="6084358" y="3345545"/>
            <a:ext cx="2631017" cy="2481832"/>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26"/>
          <p:cNvSpPr/>
          <p:nvPr/>
        </p:nvSpPr>
        <p:spPr>
          <a:xfrm>
            <a:off x="6084358" y="691672"/>
            <a:ext cx="2636076" cy="2451078"/>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26"/>
          <p:cNvSpPr/>
          <p:nvPr/>
        </p:nvSpPr>
        <p:spPr>
          <a:xfrm>
            <a:off x="8908185" y="3336707"/>
            <a:ext cx="2644595" cy="2490670"/>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2" name="Google Shape;282;p26"/>
          <p:cNvPicPr preferRelativeResize="0"/>
          <p:nvPr/>
        </p:nvPicPr>
        <p:blipFill rotWithShape="1">
          <a:blip r:embed="rId3">
            <a:alphaModFix/>
          </a:blip>
          <a:srcRect b="0" l="0" r="9917" t="0"/>
          <a:stretch/>
        </p:blipFill>
        <p:spPr>
          <a:xfrm>
            <a:off x="6280630" y="1080710"/>
            <a:ext cx="2305160" cy="1702550"/>
          </a:xfrm>
          <a:prstGeom prst="rect">
            <a:avLst/>
          </a:prstGeom>
          <a:noFill/>
          <a:ln>
            <a:noFill/>
          </a:ln>
        </p:spPr>
      </p:pic>
      <p:sp>
        <p:nvSpPr>
          <p:cNvPr id="283" name="Google Shape;283;p26"/>
          <p:cNvSpPr/>
          <p:nvPr/>
        </p:nvSpPr>
        <p:spPr>
          <a:xfrm>
            <a:off x="8908185" y="691673"/>
            <a:ext cx="2644595" cy="2451078"/>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4" name="Google Shape;284;p26"/>
          <p:cNvPicPr preferRelativeResize="0"/>
          <p:nvPr/>
        </p:nvPicPr>
        <p:blipFill rotWithShape="1">
          <a:blip r:embed="rId4">
            <a:alphaModFix/>
          </a:blip>
          <a:srcRect b="0" l="0" r="0" t="0"/>
          <a:stretch/>
        </p:blipFill>
        <p:spPr>
          <a:xfrm>
            <a:off x="9060532" y="1019793"/>
            <a:ext cx="2339902" cy="1860507"/>
          </a:xfrm>
          <a:prstGeom prst="rect">
            <a:avLst/>
          </a:prstGeom>
          <a:noFill/>
          <a:ln>
            <a:noFill/>
          </a:ln>
        </p:spPr>
      </p:pic>
      <p:sp>
        <p:nvSpPr>
          <p:cNvPr id="285" name="Google Shape;285;p26"/>
          <p:cNvSpPr txBox="1"/>
          <p:nvPr>
            <p:ph type="title"/>
          </p:nvPr>
        </p:nvSpPr>
        <p:spPr>
          <a:xfrm>
            <a:off x="828624" y="634946"/>
            <a:ext cx="4821283"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Simulation Inputs </a:t>
            </a:r>
            <a:endParaRPr b="0" i="0" sz="4800" u="none" cap="none" strike="noStrike">
              <a:solidFill>
                <a:srgbClr val="3F3F3F"/>
              </a:solidFill>
              <a:latin typeface="Calibri"/>
              <a:ea typeface="Calibri"/>
              <a:cs typeface="Calibri"/>
              <a:sym typeface="Calibri"/>
            </a:endParaRPr>
          </a:p>
        </p:txBody>
      </p:sp>
      <p:sp>
        <p:nvSpPr>
          <p:cNvPr id="286" name="Google Shape;286;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pic>
        <p:nvPicPr>
          <p:cNvPr descr="https://lh4.googleusercontent.com/j-0u6FVxSWcD8-XqI6_VmpScmio3VUtzuZmlfs3KoM-PL317eFNpC0PAn25hZUtKgTg4SFmoY_-f2yQ-18zV0uKx5t9PzNrj_Uz1445UkrOZyOAqdHxUx2uQ-xA6nF0hHb0oqeft3MY" id="287" name="Google Shape;287;p26"/>
          <p:cNvPicPr preferRelativeResize="0"/>
          <p:nvPr>
            <p:ph idx="1" type="body"/>
          </p:nvPr>
        </p:nvPicPr>
        <p:blipFill rotWithShape="1">
          <a:blip r:embed="rId5">
            <a:alphaModFix/>
          </a:blip>
          <a:srcRect b="0" l="0" r="0" t="0"/>
          <a:stretch/>
        </p:blipFill>
        <p:spPr>
          <a:xfrm>
            <a:off x="828675" y="2432267"/>
            <a:ext cx="4821300" cy="3203100"/>
          </a:xfrm>
          <a:prstGeom prst="rect">
            <a:avLst/>
          </a:prstGeom>
          <a:noFill/>
          <a:ln>
            <a:noFill/>
          </a:ln>
        </p:spPr>
      </p:pic>
      <p:sp>
        <p:nvSpPr>
          <p:cNvPr id="288" name="Google Shape;288;p26"/>
          <p:cNvSpPr/>
          <p:nvPr/>
        </p:nvSpPr>
        <p:spPr>
          <a:xfrm>
            <a:off x="5991006" y="3263485"/>
            <a:ext cx="5813578" cy="2793369"/>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26"/>
          <p:cNvSpPr/>
          <p:nvPr/>
        </p:nvSpPr>
        <p:spPr>
          <a:xfrm>
            <a:off x="7518980" y="3366616"/>
            <a:ext cx="2644595" cy="2490670"/>
          </a:xfrm>
          <a:prstGeom prst="rect">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0" name="Google Shape;290;p26"/>
          <p:cNvPicPr preferRelativeResize="0"/>
          <p:nvPr/>
        </p:nvPicPr>
        <p:blipFill rotWithShape="1">
          <a:blip r:embed="rId6">
            <a:alphaModFix/>
          </a:blip>
          <a:srcRect b="0" l="0" r="9540" t="0"/>
          <a:stretch/>
        </p:blipFill>
        <p:spPr>
          <a:xfrm>
            <a:off x="7753452" y="3733427"/>
            <a:ext cx="2309420" cy="19019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4" name="Shape 294"/>
        <p:cNvGrpSpPr/>
        <p:nvPr/>
      </p:nvGrpSpPr>
      <p:grpSpPr>
        <a:xfrm>
          <a:off x="0" y="0"/>
          <a:ext cx="0" cy="0"/>
          <a:chOff x="0" y="0"/>
          <a:chExt cx="0" cy="0"/>
        </a:xfrm>
      </p:grpSpPr>
      <p:sp>
        <p:nvSpPr>
          <p:cNvPr id="295" name="Google Shape;295;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2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98" name="Google Shape;298;p27"/>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2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1" name="Google Shape;301;p27"/>
          <p:cNvCxnSpPr/>
          <p:nvPr/>
        </p:nvCxnSpPr>
        <p:spPr>
          <a:xfrm>
            <a:off x="4974770" y="2086188"/>
            <a:ext cx="6089768" cy="0"/>
          </a:xfrm>
          <a:prstGeom prst="straightConnector1">
            <a:avLst/>
          </a:prstGeom>
          <a:noFill/>
          <a:ln cap="flat" cmpd="sng" w="9525">
            <a:solidFill>
              <a:srgbClr val="7F7F7F">
                <a:alpha val="89411"/>
              </a:srgbClr>
            </a:solidFill>
            <a:prstDash val="solid"/>
            <a:round/>
            <a:headEnd len="sm" w="sm" type="none"/>
            <a:tailEnd len="sm" w="sm" type="none"/>
          </a:ln>
        </p:spPr>
      </p:cxnSp>
      <p:pic>
        <p:nvPicPr>
          <p:cNvPr id="302" name="Google Shape;302;p27"/>
          <p:cNvPicPr preferRelativeResize="0"/>
          <p:nvPr>
            <p:ph idx="2" type="body"/>
          </p:nvPr>
        </p:nvPicPr>
        <p:blipFill rotWithShape="1">
          <a:blip r:embed="rId3">
            <a:alphaModFix/>
          </a:blip>
          <a:srcRect b="5" l="0" r="43777" t="0"/>
          <a:stretch/>
        </p:blipFill>
        <p:spPr>
          <a:xfrm>
            <a:off x="987991" y="640081"/>
            <a:ext cx="3293331" cy="5314406"/>
          </a:xfrm>
          <a:prstGeom prst="rect">
            <a:avLst/>
          </a:prstGeom>
          <a:noFill/>
          <a:ln>
            <a:noFill/>
          </a:ln>
        </p:spPr>
      </p:pic>
      <p:sp>
        <p:nvSpPr>
          <p:cNvPr id="303" name="Google Shape;303;p27"/>
          <p:cNvSpPr txBox="1"/>
          <p:nvPr>
            <p:ph type="title"/>
          </p:nvPr>
        </p:nvSpPr>
        <p:spPr>
          <a:xfrm>
            <a:off x="4974771" y="634946"/>
            <a:ext cx="6574972"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Simulation Results</a:t>
            </a:r>
            <a:endParaRPr b="0" i="0" sz="4800" u="none" cap="none" strike="noStrike">
              <a:solidFill>
                <a:srgbClr val="3F3F3F"/>
              </a:solidFill>
              <a:latin typeface="Calibri"/>
              <a:ea typeface="Calibri"/>
              <a:cs typeface="Calibri"/>
              <a:sym typeface="Calibri"/>
            </a:endParaRPr>
          </a:p>
        </p:txBody>
      </p:sp>
      <p:sp>
        <p:nvSpPr>
          <p:cNvPr id="304" name="Google Shape;304;p27"/>
          <p:cNvSpPr txBox="1"/>
          <p:nvPr>
            <p:ph idx="1" type="body"/>
          </p:nvPr>
        </p:nvSpPr>
        <p:spPr>
          <a:xfrm>
            <a:off x="4974769" y="2198914"/>
            <a:ext cx="6574973" cy="367018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t/>
            </a:r>
            <a:endParaRPr b="1"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Important Features</a:t>
            </a:r>
            <a:endParaRPr b="0" i="0" sz="2000" u="none" cap="none" strike="noStrike">
              <a:solidFill>
                <a:srgbClr val="3F3F3F"/>
              </a:solidFill>
              <a:latin typeface="Calibri"/>
              <a:ea typeface="Calibri"/>
              <a:cs typeface="Calibri"/>
              <a:sym typeface="Calibri"/>
            </a:endParaRPr>
          </a:p>
          <a:p>
            <a:pPr indent="0" lvl="0" marL="0" rtl="0" algn="l">
              <a:lnSpc>
                <a:spcPct val="150000"/>
              </a:lnSpc>
              <a:spcBef>
                <a:spcPts val="1400"/>
              </a:spcBef>
              <a:spcAft>
                <a:spcPts val="0"/>
              </a:spcAft>
              <a:buNone/>
            </a:pPr>
            <a:r>
              <a:rPr lang="en-US">
                <a:solidFill>
                  <a:srgbClr val="1CADE4"/>
                </a:solidFill>
                <a:latin typeface="Noto Sans Symbols"/>
                <a:ea typeface="Noto Sans Symbols"/>
                <a:cs typeface="Noto Sans Symbols"/>
                <a:sym typeface="Noto Sans Symbols"/>
              </a:rPr>
              <a:t>➢</a:t>
            </a:r>
            <a:r>
              <a:rPr lang="en-US">
                <a:solidFill>
                  <a:srgbClr val="3F3F3F"/>
                </a:solidFill>
              </a:rPr>
              <a:t>Descriptions of susceptibility, infection, recovery, and death at the end of each 100 day simulation</a:t>
            </a:r>
            <a:endParaRPr>
              <a:solidFill>
                <a:srgbClr val="3F3F3F"/>
              </a:solidFill>
            </a:endParaRPr>
          </a:p>
          <a:p>
            <a:pPr indent="0" lvl="0" marL="0" rtl="0" algn="l">
              <a:lnSpc>
                <a:spcPct val="150000"/>
              </a:lnSpc>
              <a:spcBef>
                <a:spcPts val="1400"/>
              </a:spcBef>
              <a:spcAft>
                <a:spcPts val="0"/>
              </a:spcAft>
              <a:buNone/>
            </a:pPr>
            <a:r>
              <a:rPr lang="en-US">
                <a:solidFill>
                  <a:srgbClr val="1CADE4"/>
                </a:solidFill>
                <a:latin typeface="Noto Sans Symbols"/>
                <a:ea typeface="Noto Sans Symbols"/>
                <a:cs typeface="Noto Sans Symbols"/>
                <a:sym typeface="Noto Sans Symbols"/>
              </a:rPr>
              <a:t>➢</a:t>
            </a:r>
            <a:r>
              <a:rPr lang="en-US">
                <a:solidFill>
                  <a:srgbClr val="3F3F3F"/>
                </a:solidFill>
              </a:rPr>
              <a:t>Identification of policies targeted to mitigate disease spread</a:t>
            </a:r>
            <a:endParaRPr>
              <a:solidFill>
                <a:srgbClr val="3F3F3F"/>
              </a:solidFill>
            </a:endParaRPr>
          </a:p>
          <a:p>
            <a:pPr indent="0" lvl="0" marL="0" rtl="0" algn="l">
              <a:lnSpc>
                <a:spcPct val="150000"/>
              </a:lnSpc>
              <a:spcBef>
                <a:spcPts val="1400"/>
              </a:spcBef>
              <a:spcAft>
                <a:spcPts val="0"/>
              </a:spcAft>
              <a:buNone/>
            </a:pPr>
            <a:r>
              <a:rPr lang="en-US">
                <a:solidFill>
                  <a:srgbClr val="1CADE4"/>
                </a:solidFill>
                <a:latin typeface="Noto Sans Symbols"/>
                <a:ea typeface="Noto Sans Symbols"/>
                <a:cs typeface="Noto Sans Symbols"/>
                <a:sym typeface="Noto Sans Symbols"/>
              </a:rPr>
              <a:t>➢</a:t>
            </a:r>
            <a:r>
              <a:rPr lang="en-US">
                <a:solidFill>
                  <a:srgbClr val="3F3F3F"/>
                </a:solidFill>
              </a:rPr>
              <a:t>Cost estimate of preliminary actions based on customization</a:t>
            </a:r>
            <a:endParaRPr>
              <a:solidFill>
                <a:srgbClr val="3F3F3F"/>
              </a:solidFill>
            </a:endParaRPr>
          </a:p>
          <a:p>
            <a:pPr indent="0" lvl="0" marL="0" marR="0" rtl="0" algn="l">
              <a:lnSpc>
                <a:spcPct val="150000"/>
              </a:lnSpc>
              <a:spcBef>
                <a:spcPts val="1400"/>
              </a:spcBef>
              <a:spcAft>
                <a:spcPts val="0"/>
              </a:spcAft>
              <a:buNone/>
            </a:pPr>
            <a:r>
              <a:t/>
            </a:r>
            <a:endParaRPr/>
          </a:p>
          <a:p>
            <a:pPr indent="35560" lvl="0" marL="9144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
        <p:nvSpPr>
          <p:cNvPr id="305" name="Google Shape;305;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9" name="Shape 309"/>
        <p:cNvGrpSpPr/>
        <p:nvPr/>
      </p:nvGrpSpPr>
      <p:grpSpPr>
        <a:xfrm>
          <a:off x="0" y="0"/>
          <a:ext cx="0" cy="0"/>
          <a:chOff x="0" y="0"/>
          <a:chExt cx="0" cy="0"/>
        </a:xfrm>
      </p:grpSpPr>
      <p:sp>
        <p:nvSpPr>
          <p:cNvPr id="310" name="Google Shape;310;p28"/>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1" name="Google Shape;311;p2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3" name="Google Shape;313;p28"/>
          <p:cNvPicPr preferRelativeResize="0"/>
          <p:nvPr/>
        </p:nvPicPr>
        <p:blipFill rotWithShape="1">
          <a:blip r:embed="rId3">
            <a:alphaModFix/>
          </a:blip>
          <a:srcRect b="2" l="3460" r="2" t="0"/>
          <a:stretch/>
        </p:blipFill>
        <p:spPr>
          <a:xfrm>
            <a:off x="4218039" y="389031"/>
            <a:ext cx="7854859" cy="6041264"/>
          </a:xfrm>
          <a:prstGeom prst="rect">
            <a:avLst/>
          </a:prstGeom>
          <a:noFill/>
          <a:ln>
            <a:noFill/>
          </a:ln>
        </p:spPr>
      </p:pic>
      <p:sp>
        <p:nvSpPr>
          <p:cNvPr id="314" name="Google Shape;314;p28"/>
          <p:cNvSpPr txBox="1"/>
          <p:nvPr>
            <p:ph type="title"/>
          </p:nvPr>
        </p:nvSpPr>
        <p:spPr>
          <a:xfrm>
            <a:off x="320961" y="516835"/>
            <a:ext cx="3447224" cy="104780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Policy Cost Analysis</a:t>
            </a:r>
            <a:endParaRPr b="0" i="0" sz="4800" u="none" cap="none" strike="noStrike">
              <a:solidFill>
                <a:srgbClr val="3F3F3F"/>
              </a:solidFill>
              <a:latin typeface="Calibri"/>
              <a:ea typeface="Calibri"/>
              <a:cs typeface="Calibri"/>
              <a:sym typeface="Calibri"/>
            </a:endParaRPr>
          </a:p>
        </p:txBody>
      </p:sp>
      <p:sp>
        <p:nvSpPr>
          <p:cNvPr id="315" name="Google Shape;315;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graphicFrame>
        <p:nvGraphicFramePr>
          <p:cNvPr id="316" name="Google Shape;316;p28"/>
          <p:cNvGraphicFramePr/>
          <p:nvPr/>
        </p:nvGraphicFramePr>
        <p:xfrm>
          <a:off x="320961" y="1707501"/>
          <a:ext cx="3000000" cy="3000000"/>
        </p:xfrm>
        <a:graphic>
          <a:graphicData uri="http://schemas.openxmlformats.org/drawingml/2006/table">
            <a:tbl>
              <a:tblPr bandRow="1" firstRow="1">
                <a:noFill/>
                <a:tableStyleId>{74B0D00D-1DAB-4E9A-BED6-51B0952CF718}</a:tableStyleId>
              </a:tblPr>
              <a:tblGrid>
                <a:gridCol w="1680925"/>
                <a:gridCol w="1766300"/>
              </a:tblGrid>
              <a:tr h="347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Policy Name</a:t>
                      </a:r>
                      <a:endParaRPr sz="1400" u="none" cap="none" strike="noStrike"/>
                    </a:p>
                  </a:txBody>
                  <a:tcPr marT="45725" marB="45725" marR="91450" marL="91450">
                    <a:solidFill>
                      <a:srgbClr val="1A203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Average Costs</a:t>
                      </a:r>
                      <a:endParaRPr sz="1400" u="none" cap="none" strike="noStrike"/>
                    </a:p>
                  </a:txBody>
                  <a:tcPr marT="45725" marB="45725" marR="91450" marL="91450">
                    <a:solidFill>
                      <a:srgbClr val="1A2034"/>
                    </a:solidFill>
                  </a:tcPr>
                </a:tc>
              </a:tr>
              <a:tr h="289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Flu Vaccine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$12.30/treatment</a:t>
                      </a:r>
                      <a:endParaRPr sz="1400" u="none" cap="none" strike="noStrike"/>
                    </a:p>
                  </a:txBody>
                  <a:tcPr marT="45725" marB="45725" marR="91450" marL="91450"/>
                </a:tc>
              </a:tr>
              <a:tr h="289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Smallpox Vaccine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$3.00/treatment</a:t>
                      </a:r>
                      <a:endParaRPr sz="1400" u="none" cap="none" strike="noStrike"/>
                    </a:p>
                  </a:txBody>
                  <a:tcPr marT="45725" marB="45725" marR="91450" marL="91450"/>
                </a:tc>
              </a:tr>
              <a:tr h="289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Measles Vaccine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$42.12/treatment</a:t>
                      </a:r>
                      <a:endParaRPr sz="1400" u="none" cap="none" strike="noStrike"/>
                    </a:p>
                  </a:txBody>
                  <a:tcPr marT="45725" marB="45725" marR="91450" marL="91450"/>
                </a:tc>
              </a:tr>
              <a:tr h="2896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Ebola Vaccine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u="none" cap="none" strike="noStrike"/>
                        <a:t>$135.90/treatment</a:t>
                      </a:r>
                      <a:endParaRPr sz="1400" u="none" cap="none" strike="noStrike"/>
                    </a:p>
                  </a:txBody>
                  <a:tcPr marT="45725" marB="45725" marR="91450" marL="91450"/>
                </a:tc>
              </a:tr>
              <a:tr h="492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Closing Public Schools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$222/student/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week</a:t>
                      </a:r>
                      <a:endParaRPr sz="1400" u="none" cap="none" strike="noStrike"/>
                    </a:p>
                  </a:txBody>
                  <a:tcPr marT="45725" marB="45725" marR="91450" marL="91450"/>
                </a:tc>
              </a:tr>
              <a:tr h="492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Closing Workplaces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$192,250/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business/week</a:t>
                      </a:r>
                      <a:endParaRPr sz="1400" u="none" cap="none" strike="noStrike"/>
                    </a:p>
                  </a:txBody>
                  <a:tcPr marT="45725" marB="45725" marR="91450" marL="91450"/>
                </a:tc>
              </a:tr>
              <a:tr h="311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Closing Bus Routes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$1164/route/week</a:t>
                      </a:r>
                      <a:endParaRPr sz="1400" u="none" cap="none" strike="noStrike"/>
                    </a:p>
                  </a:txBody>
                  <a:tcPr marT="45725" marB="45725" marR="91450" marL="91450"/>
                </a:tc>
              </a:tr>
              <a:tr h="492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Quarantine Individuals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$160/person/day</a:t>
                      </a:r>
                      <a:endParaRPr sz="1400" u="none" cap="none" strike="noStrike"/>
                    </a:p>
                  </a:txBody>
                  <a:tcPr marT="45725" marB="45725" marR="91450" marL="91450"/>
                </a:tc>
              </a:tr>
              <a:tr h="492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Quarantine Households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$555/household/day</a:t>
                      </a:r>
                      <a:endParaRPr sz="1400" u="none" cap="none" strike="noStrike"/>
                    </a:p>
                  </a:txBody>
                  <a:tcPr marT="45725" marB="45725" marR="91450" marL="91450"/>
                </a:tc>
              </a:tr>
              <a:tr h="311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Quarantine Regions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$321,445/region/day</a:t>
                      </a:r>
                      <a:endParaRPr sz="1400" u="none" cap="none" strike="noStrike"/>
                    </a:p>
                  </a:txBody>
                  <a:tcPr marT="45725" marB="45725" marR="91450" marL="91450"/>
                </a:tc>
              </a:tr>
              <a:tr h="492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Isolating Infected People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$1,254/person/day</a:t>
                      </a:r>
                      <a:endParaRPr sz="14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Policy Impact</a:t>
            </a:r>
            <a:endParaRPr b="0" i="0" sz="4800" u="none" cap="none" strike="noStrike">
              <a:solidFill>
                <a:srgbClr val="3F3F3F"/>
              </a:solidFill>
              <a:latin typeface="Calibri"/>
              <a:ea typeface="Calibri"/>
              <a:cs typeface="Calibri"/>
              <a:sym typeface="Calibri"/>
            </a:endParaRPr>
          </a:p>
        </p:txBody>
      </p:sp>
      <p:sp>
        <p:nvSpPr>
          <p:cNvPr id="322" name="Google Shape;322;p29"/>
          <p:cNvSpPr txBox="1"/>
          <p:nvPr>
            <p:ph idx="1" type="body"/>
          </p:nvPr>
        </p:nvSpPr>
        <p:spPr>
          <a:xfrm>
            <a:off x="824100" y="1799750"/>
            <a:ext cx="3829500" cy="4377300"/>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Implemented vaccination policy</a:t>
            </a:r>
            <a:endParaRPr b="0" i="0" sz="2000" u="none" cap="none" strike="noStrike">
              <a:solidFill>
                <a:srgbClr val="3F3F3F"/>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Saves 20,000 lives</a:t>
            </a:r>
            <a:endParaRPr b="0" i="0" sz="2000" u="none" cap="none" strike="noStrike">
              <a:solidFill>
                <a:srgbClr val="3F3F3F"/>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Prevents 40,000 infections</a:t>
            </a:r>
            <a:endParaRPr b="0" i="0" sz="2000" u="none" cap="none" strike="noStrike">
              <a:solidFill>
                <a:srgbClr val="3F3F3F"/>
              </a:solidFill>
              <a:latin typeface="Calibri"/>
              <a:ea typeface="Calibri"/>
              <a:cs typeface="Calibri"/>
              <a:sym typeface="Calibri"/>
            </a:endParaRPr>
          </a:p>
        </p:txBody>
      </p:sp>
      <p:pic>
        <p:nvPicPr>
          <p:cNvPr id="323" name="Google Shape;323;p29"/>
          <p:cNvPicPr preferRelativeResize="0"/>
          <p:nvPr>
            <p:ph idx="2" type="body"/>
          </p:nvPr>
        </p:nvPicPr>
        <p:blipFill rotWithShape="1">
          <a:blip r:embed="rId3">
            <a:alphaModFix/>
          </a:blip>
          <a:srcRect b="0" l="0" r="0" t="0"/>
          <a:stretch/>
        </p:blipFill>
        <p:spPr>
          <a:xfrm>
            <a:off x="4652963" y="2136497"/>
            <a:ext cx="6700837" cy="3729593"/>
          </a:xfrm>
          <a:prstGeom prst="rect">
            <a:avLst/>
          </a:prstGeom>
          <a:noFill/>
          <a:ln>
            <a:noFill/>
          </a:ln>
        </p:spPr>
      </p:pic>
      <p:sp>
        <p:nvSpPr>
          <p:cNvPr id="324" name="Google Shape;324;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Conclusion</a:t>
            </a:r>
            <a:endParaRPr b="0" i="0" sz="8000" u="none" cap="none" strike="noStrike">
              <a:solidFill>
                <a:srgbClr val="262626"/>
              </a:solidFill>
              <a:latin typeface="Calibri"/>
              <a:ea typeface="Calibri"/>
              <a:cs typeface="Calibri"/>
              <a:sym typeface="Calibri"/>
            </a:endParaRPr>
          </a:p>
        </p:txBody>
      </p:sp>
      <p:sp>
        <p:nvSpPr>
          <p:cNvPr id="330" name="Google Shape;330;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Conclusion</a:t>
            </a:r>
            <a:endParaRPr b="0" i="0" sz="4800" u="none" cap="none" strike="noStrike">
              <a:solidFill>
                <a:srgbClr val="3F3F3F"/>
              </a:solidFill>
              <a:latin typeface="Calibri"/>
              <a:ea typeface="Calibri"/>
              <a:cs typeface="Calibri"/>
              <a:sym typeface="Calibri"/>
            </a:endParaRPr>
          </a:p>
        </p:txBody>
      </p:sp>
      <p:sp>
        <p:nvSpPr>
          <p:cNvPr id="336" name="Google Shape;336;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The West Lafayette and Lafayette area is in need of a technological solution to aid policymakers in preparing for potential pandemic outbreaks</a:t>
            </a:r>
            <a:endParaRPr b="0" i="0" sz="2000" u="none" cap="none" strike="noStrike">
              <a:solidFill>
                <a:srgbClr val="3F3F3F"/>
              </a:solidFill>
              <a:latin typeface="Calibri"/>
              <a:ea typeface="Calibri"/>
              <a:cs typeface="Calibri"/>
              <a:sym typeface="Calibri"/>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This solution meets that need by </a:t>
            </a:r>
            <a:endParaRPr b="0" i="0" sz="2000" u="none" cap="none" strike="noStrike">
              <a:solidFill>
                <a:srgbClr val="3F3F3F"/>
              </a:solidFill>
              <a:latin typeface="Calibri"/>
              <a:ea typeface="Calibri"/>
              <a:cs typeface="Calibri"/>
              <a:sym typeface="Calibri"/>
            </a:endParaRPr>
          </a:p>
          <a:p>
            <a:pPr indent="-182880" lvl="1" marL="384048"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Simulating multiple disease spreads through the area</a:t>
            </a:r>
            <a:endParaRPr b="0" i="0" sz="1800" u="none" cap="none" strike="noStrike">
              <a:solidFill>
                <a:srgbClr val="3F3F3F"/>
              </a:solidFill>
              <a:latin typeface="Calibri"/>
              <a:ea typeface="Calibri"/>
              <a:cs typeface="Calibri"/>
              <a:sym typeface="Calibri"/>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Determining flexible and effective policies to mitigate disease impact</a:t>
            </a:r>
            <a:endParaRPr b="0" i="0" sz="1800" u="none" cap="none" strike="noStrike">
              <a:solidFill>
                <a:srgbClr val="3F3F3F"/>
              </a:solidFill>
              <a:latin typeface="Calibri"/>
              <a:ea typeface="Calibri"/>
              <a:cs typeface="Calibri"/>
              <a:sym typeface="Calibri"/>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Calculates the costs associated with implementing policies</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p:txBody>
      </p:sp>
      <p:sp>
        <p:nvSpPr>
          <p:cNvPr id="337" name="Google Shape;337;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Agenda</a:t>
            </a:r>
            <a:endParaRPr b="0" i="0" sz="4800" u="none" cap="none" strike="noStrike">
              <a:solidFill>
                <a:srgbClr val="3F3F3F"/>
              </a:solidFill>
              <a:latin typeface="Calibri"/>
              <a:ea typeface="Calibri"/>
              <a:cs typeface="Calibri"/>
              <a:sym typeface="Calibri"/>
            </a:endParaRPr>
          </a:p>
        </p:txBody>
      </p:sp>
      <p:grpSp>
        <p:nvGrpSpPr>
          <p:cNvPr id="113" name="Google Shape;113;p14"/>
          <p:cNvGrpSpPr/>
          <p:nvPr/>
        </p:nvGrpSpPr>
        <p:grpSpPr>
          <a:xfrm>
            <a:off x="1101628" y="3448362"/>
            <a:ext cx="10049068" cy="1086385"/>
            <a:chOff x="4665" y="1349847"/>
            <a:chExt cx="10049068" cy="1086385"/>
          </a:xfrm>
        </p:grpSpPr>
        <p:sp>
          <p:nvSpPr>
            <p:cNvPr id="114" name="Google Shape;114;p14"/>
            <p:cNvSpPr/>
            <p:nvPr/>
          </p:nvSpPr>
          <p:spPr>
            <a:xfrm>
              <a:off x="4665" y="1349847"/>
              <a:ext cx="2715964" cy="1086385"/>
            </a:xfrm>
            <a:prstGeom prst="chevron">
              <a:avLst>
                <a:gd fmla="val 50000" name="adj"/>
              </a:avLst>
            </a:prstGeom>
            <a:gradFill>
              <a:gsLst>
                <a:gs pos="0">
                  <a:srgbClr val="097DCD"/>
                </a:gs>
                <a:gs pos="34000">
                  <a:srgbClr val="0C7DCC"/>
                </a:gs>
                <a:gs pos="70000">
                  <a:srgbClr val="0980D3"/>
                </a:gs>
                <a:gs pos="100000">
                  <a:srgbClr val="1A84CE"/>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txBox="1"/>
            <p:nvPr/>
          </p:nvSpPr>
          <p:spPr>
            <a:xfrm>
              <a:off x="547858"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Project Overview</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2449033" y="1349847"/>
              <a:ext cx="2715964" cy="1086385"/>
            </a:xfrm>
            <a:prstGeom prst="chevron">
              <a:avLst>
                <a:gd fmla="val 50000" name="adj"/>
              </a:avLst>
            </a:prstGeom>
            <a:gradFill>
              <a:gsLst>
                <a:gs pos="0">
                  <a:srgbClr val="0B94CE"/>
                </a:gs>
                <a:gs pos="34000">
                  <a:srgbClr val="0E93CD"/>
                </a:gs>
                <a:gs pos="70000">
                  <a:srgbClr val="0B96D4"/>
                </a:gs>
                <a:gs pos="100000">
                  <a:srgbClr val="1C99C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txBox="1"/>
            <p:nvPr/>
          </p:nvSpPr>
          <p:spPr>
            <a:xfrm>
              <a:off x="2992226"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4893401" y="1349847"/>
              <a:ext cx="2715964" cy="1086385"/>
            </a:xfrm>
            <a:prstGeom prst="chevron">
              <a:avLst>
                <a:gd fmla="val 50000" name="adj"/>
              </a:avLst>
            </a:prstGeom>
            <a:gradFill>
              <a:gsLst>
                <a:gs pos="0">
                  <a:srgbClr val="0BADD0"/>
                </a:gs>
                <a:gs pos="34000">
                  <a:srgbClr val="0EADCF"/>
                </a:gs>
                <a:gs pos="70000">
                  <a:srgbClr val="0BB1D6"/>
                </a:gs>
                <a:gs pos="100000">
                  <a:srgbClr val="1CB1D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5436594"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Solution</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7337769" y="1349847"/>
              <a:ext cx="2715964" cy="1086385"/>
            </a:xfrm>
            <a:prstGeom prst="chevron">
              <a:avLst>
                <a:gd fmla="val 50000" name="adj"/>
              </a:avLst>
            </a:prstGeom>
            <a:gradFill>
              <a:gsLst>
                <a:gs pos="0">
                  <a:srgbClr val="0CC9D2"/>
                </a:gs>
                <a:gs pos="34000">
                  <a:srgbClr val="0FC8D1"/>
                </a:gs>
                <a:gs pos="70000">
                  <a:srgbClr val="0CCED8"/>
                </a:gs>
                <a:gs pos="100000">
                  <a:srgbClr val="1DCAD3"/>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txBox="1"/>
            <p:nvPr/>
          </p:nvSpPr>
          <p:spPr>
            <a:xfrm>
              <a:off x="7880962"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grpSp>
      <p:sp>
        <p:nvSpPr>
          <p:cNvPr id="122" name="Google Shape;12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Project Overview</a:t>
            </a:r>
            <a:endParaRPr b="0" i="0" sz="8000" u="none" cap="none" strike="noStrike">
              <a:solidFill>
                <a:srgbClr val="262626"/>
              </a:solidFill>
              <a:latin typeface="Calibri"/>
              <a:ea typeface="Calibri"/>
              <a:cs typeface="Calibri"/>
              <a:sym typeface="Calibri"/>
            </a:endParaRPr>
          </a:p>
        </p:txBody>
      </p:sp>
      <p:sp>
        <p:nvSpPr>
          <p:cNvPr id="128" name="Google Shape;128;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 name="Shape 132"/>
        <p:cNvGrpSpPr/>
        <p:nvPr/>
      </p:nvGrpSpPr>
      <p:grpSpPr>
        <a:xfrm>
          <a:off x="0" y="0"/>
          <a:ext cx="0" cy="0"/>
          <a:chOff x="0" y="0"/>
          <a:chExt cx="0" cy="0"/>
        </a:xfrm>
      </p:grpSpPr>
      <p:sp>
        <p:nvSpPr>
          <p:cNvPr id="133" name="Google Shape;13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Objectives</a:t>
            </a:r>
            <a:endParaRPr b="0" i="0" sz="4800" u="none" cap="none" strike="noStrike">
              <a:solidFill>
                <a:srgbClr val="3F3F3F"/>
              </a:solidFill>
              <a:latin typeface="Calibri"/>
              <a:ea typeface="Calibri"/>
              <a:cs typeface="Calibri"/>
              <a:sym typeface="Calibri"/>
            </a:endParaRPr>
          </a:p>
        </p:txBody>
      </p:sp>
      <p:grpSp>
        <p:nvGrpSpPr>
          <p:cNvPr id="134" name="Google Shape;134;p16"/>
          <p:cNvGrpSpPr/>
          <p:nvPr/>
        </p:nvGrpSpPr>
        <p:grpSpPr>
          <a:xfrm>
            <a:off x="1096963" y="2098515"/>
            <a:ext cx="10058398" cy="3786080"/>
            <a:chOff x="0" y="0"/>
            <a:chExt cx="10058398" cy="3786080"/>
          </a:xfrm>
        </p:grpSpPr>
        <p:sp>
          <p:nvSpPr>
            <p:cNvPr id="135" name="Google Shape;135;p16"/>
            <p:cNvSpPr/>
            <p:nvPr/>
          </p:nvSpPr>
          <p:spPr>
            <a:xfrm>
              <a:off x="0" y="0"/>
              <a:ext cx="3143249" cy="3786080"/>
            </a:xfrm>
            <a:prstGeom prst="rect">
              <a:avLst/>
            </a:prstGeom>
            <a:solidFill>
              <a:srgbClr val="CBE2F5">
                <a:alpha val="89411"/>
              </a:srgbClr>
            </a:solidFill>
            <a:ln cap="flat" cmpd="sng" w="12700">
              <a:solidFill>
                <a:srgbClr val="CBE2F5">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txBox="1"/>
            <p:nvPr/>
          </p:nvSpPr>
          <p:spPr>
            <a:xfrm>
              <a:off x="0"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Create an </a:t>
              </a:r>
              <a:r>
                <a:rPr b="1" i="0" lang="en-US" sz="1900" u="none" cap="none" strike="noStrike">
                  <a:solidFill>
                    <a:schemeClr val="dk1"/>
                  </a:solidFill>
                  <a:latin typeface="Calibri"/>
                  <a:ea typeface="Calibri"/>
                  <a:cs typeface="Calibri"/>
                  <a:sym typeface="Calibri"/>
                </a:rPr>
                <a:t>automated</a:t>
              </a:r>
              <a:r>
                <a:rPr b="0" i="0" lang="en-US" sz="1900" u="none" cap="none" strike="noStrike">
                  <a:solidFill>
                    <a:schemeClr val="dk1"/>
                  </a:solidFill>
                  <a:latin typeface="Calibri"/>
                  <a:ea typeface="Calibri"/>
                  <a:cs typeface="Calibri"/>
                  <a:sym typeface="Calibri"/>
                </a:rPr>
                <a:t> process that </a:t>
              </a:r>
              <a:r>
                <a:rPr b="1" i="0" lang="en-US" sz="1900" u="none" cap="none" strike="noStrike">
                  <a:solidFill>
                    <a:schemeClr val="dk1"/>
                  </a:solidFill>
                  <a:latin typeface="Calibri"/>
                  <a:ea typeface="Calibri"/>
                  <a:cs typeface="Calibri"/>
                  <a:sym typeface="Calibri"/>
                </a:rPr>
                <a:t>simulates</a:t>
              </a:r>
              <a:r>
                <a:rPr b="0" i="0" lang="en-US" sz="1900" u="none" cap="none" strike="noStrike">
                  <a:solidFill>
                    <a:schemeClr val="dk1"/>
                  </a:solidFill>
                  <a:latin typeface="Calibri"/>
                  <a:ea typeface="Calibri"/>
                  <a:cs typeface="Calibri"/>
                  <a:sym typeface="Calibri"/>
                </a:rPr>
                <a:t> multiple disease spreads throughout population of West Lafayette and Lafayette</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100371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txBox="1"/>
            <p:nvPr/>
          </p:nvSpPr>
          <p:spPr>
            <a:xfrm>
              <a:off x="117005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0"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3457574" y="0"/>
              <a:ext cx="3143249" cy="3786080"/>
            </a:xfrm>
            <a:prstGeom prst="rect">
              <a:avLst/>
            </a:prstGeom>
            <a:solidFill>
              <a:srgbClr val="CBE2F5">
                <a:alpha val="89411"/>
              </a:srgbClr>
            </a:solidFill>
            <a:ln cap="flat" cmpd="sng" w="12700">
              <a:solidFill>
                <a:srgbClr val="CBE2F5">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txBox="1"/>
            <p:nvPr/>
          </p:nvSpPr>
          <p:spPr>
            <a:xfrm>
              <a:off x="3457574"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Aid public policy officials in devising </a:t>
              </a:r>
              <a:r>
                <a:rPr b="1" i="0" lang="en-US" sz="1900" u="none" cap="none" strike="noStrike">
                  <a:solidFill>
                    <a:schemeClr val="dk1"/>
                  </a:solidFill>
                  <a:latin typeface="Calibri"/>
                  <a:ea typeface="Calibri"/>
                  <a:cs typeface="Calibri"/>
                  <a:sym typeface="Calibri"/>
                </a:rPr>
                <a:t>flexible and effective policy strategies</a:t>
              </a:r>
              <a:r>
                <a:rPr b="0" i="0" lang="en-US" sz="1900" u="none" cap="none" strike="noStrike">
                  <a:solidFill>
                    <a:schemeClr val="dk1"/>
                  </a:solidFill>
                  <a:latin typeface="Calibri"/>
                  <a:ea typeface="Calibri"/>
                  <a:cs typeface="Calibri"/>
                  <a:sym typeface="Calibri"/>
                </a:rPr>
                <a:t> to </a:t>
              </a:r>
              <a:r>
                <a:rPr b="1" i="0" lang="en-US" sz="1900" u="none" cap="none" strike="noStrike">
                  <a:solidFill>
                    <a:schemeClr val="dk1"/>
                  </a:solidFill>
                  <a:latin typeface="Calibri"/>
                  <a:ea typeface="Calibri"/>
                  <a:cs typeface="Calibri"/>
                  <a:sym typeface="Calibri"/>
                </a:rPr>
                <a:t>mitigate </a:t>
              </a:r>
              <a:r>
                <a:rPr b="0" i="0" lang="en-US" sz="1900" u="none" cap="none" strike="noStrike">
                  <a:solidFill>
                    <a:schemeClr val="dk1"/>
                  </a:solidFill>
                  <a:latin typeface="Calibri"/>
                  <a:ea typeface="Calibri"/>
                  <a:cs typeface="Calibri"/>
                  <a:sym typeface="Calibri"/>
                </a:rPr>
                <a:t>the spread of pandemic diseases</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4461287"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txBox="1"/>
            <p:nvPr/>
          </p:nvSpPr>
          <p:spPr>
            <a:xfrm>
              <a:off x="4627625"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3457574"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6915149" y="0"/>
              <a:ext cx="3143249" cy="3786080"/>
            </a:xfrm>
            <a:prstGeom prst="rect">
              <a:avLst/>
            </a:prstGeom>
            <a:solidFill>
              <a:srgbClr val="CBE2F5">
                <a:alpha val="89411"/>
              </a:srgbClr>
            </a:solidFill>
            <a:ln cap="flat" cmpd="sng" w="12700">
              <a:solidFill>
                <a:srgbClr val="CBE2F5">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6"/>
            <p:cNvSpPr txBox="1"/>
            <p:nvPr/>
          </p:nvSpPr>
          <p:spPr>
            <a:xfrm>
              <a:off x="6915149"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Determine the </a:t>
              </a:r>
              <a:r>
                <a:rPr b="1" i="0" lang="en-US" sz="1900" u="none" cap="none" strike="noStrike">
                  <a:solidFill>
                    <a:schemeClr val="dk1"/>
                  </a:solidFill>
                  <a:latin typeface="Calibri"/>
                  <a:ea typeface="Calibri"/>
                  <a:cs typeface="Calibri"/>
                  <a:sym typeface="Calibri"/>
                </a:rPr>
                <a:t>costs</a:t>
              </a:r>
              <a:r>
                <a:rPr b="0" i="0" lang="en-US" sz="1900" u="none" cap="none" strike="noStrike">
                  <a:solidFill>
                    <a:schemeClr val="dk1"/>
                  </a:solidFill>
                  <a:latin typeface="Calibri"/>
                  <a:ea typeface="Calibri"/>
                  <a:cs typeface="Calibri"/>
                  <a:sym typeface="Calibri"/>
                </a:rPr>
                <a:t> associated with </a:t>
              </a:r>
              <a:r>
                <a:rPr b="1" i="0" lang="en-US" sz="1900" u="none" cap="none" strike="noStrike">
                  <a:solidFill>
                    <a:schemeClr val="dk1"/>
                  </a:solidFill>
                  <a:latin typeface="Calibri"/>
                  <a:ea typeface="Calibri"/>
                  <a:cs typeface="Calibri"/>
                  <a:sym typeface="Calibri"/>
                </a:rPr>
                <a:t>choices </a:t>
              </a:r>
              <a:r>
                <a:rPr b="0" i="0" lang="en-US" sz="1900" u="none" cap="none" strike="noStrike">
                  <a:solidFill>
                    <a:schemeClr val="dk1"/>
                  </a:solidFill>
                  <a:latin typeface="Calibri"/>
                  <a:ea typeface="Calibri"/>
                  <a:cs typeface="Calibri"/>
                  <a:sym typeface="Calibri"/>
                </a:rPr>
                <a:t>regarding implementing policy strategies</a:t>
              </a:r>
              <a:endParaRPr b="0" i="0" sz="1400" u="none" cap="none" strike="noStrike">
                <a:solidFill>
                  <a:srgbClr val="000000"/>
                </a:solidFill>
                <a:latin typeface="Arial"/>
                <a:ea typeface="Arial"/>
                <a:cs typeface="Arial"/>
                <a:sym typeface="Arial"/>
              </a:endParaRPr>
            </a:p>
          </p:txBody>
        </p:sp>
        <p:sp>
          <p:nvSpPr>
            <p:cNvPr id="147" name="Google Shape;147;p16"/>
            <p:cNvSpPr/>
            <p:nvPr/>
          </p:nvSpPr>
          <p:spPr>
            <a:xfrm>
              <a:off x="791886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
            <p:cNvSpPr txBox="1"/>
            <p:nvPr/>
          </p:nvSpPr>
          <p:spPr>
            <a:xfrm>
              <a:off x="808520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6915149"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Methodology</a:t>
            </a:r>
            <a:endParaRPr b="0" i="0" sz="8000" u="none" cap="none" strike="noStrike">
              <a:solidFill>
                <a:srgbClr val="262626"/>
              </a:solidFill>
              <a:latin typeface="Calibri"/>
              <a:ea typeface="Calibri"/>
              <a:cs typeface="Calibri"/>
              <a:sym typeface="Calibri"/>
            </a:endParaRPr>
          </a:p>
        </p:txBody>
      </p:sp>
      <p:sp>
        <p:nvSpPr>
          <p:cNvPr id="156" name="Google Shape;15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0" name="Shape 160"/>
        <p:cNvGrpSpPr/>
        <p:nvPr/>
      </p:nvGrpSpPr>
      <p:grpSpPr>
        <a:xfrm>
          <a:off x="0" y="0"/>
          <a:ext cx="0" cy="0"/>
          <a:chOff x="0" y="0"/>
          <a:chExt cx="0" cy="0"/>
        </a:xfrm>
      </p:grpSpPr>
      <p:sp>
        <p:nvSpPr>
          <p:cNvPr id="161" name="Google Shape;161;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64" name="Google Shape;164;p18"/>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18"/>
          <p:cNvSpPr/>
          <p:nvPr/>
        </p:nvSpPr>
        <p:spPr>
          <a:xfrm>
            <a:off x="1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458475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8778534" y="321732"/>
            <a:ext cx="3088456" cy="21082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8"/>
          <p:cNvSpPr/>
          <p:nvPr/>
        </p:nvSpPr>
        <p:spPr>
          <a:xfrm>
            <a:off x="4965290" y="4157448"/>
            <a:ext cx="3654966" cy="2302620"/>
          </a:xfrm>
          <a:prstGeom prst="rect">
            <a:avLst/>
          </a:prstGeom>
          <a:solidFill>
            <a:srgbClr val="BECA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XIaG1O0iKSUhACETuom4uitA9WZyhUMJFNmidet19i2kM26_K7RZtwlzWzlL7cJwtEh6oQ1PQqORQeH26ihl0w_lqbrbAnbxeVF26geJRHupSrF9mUUY-PSszM_099v2ijyCtXhXuSs" id="169" name="Google Shape;169;p18"/>
          <p:cNvPicPr preferRelativeResize="0"/>
          <p:nvPr>
            <p:ph idx="4" type="body"/>
          </p:nvPr>
        </p:nvPicPr>
        <p:blipFill rotWithShape="1">
          <a:blip r:embed="rId3">
            <a:alphaModFix/>
          </a:blip>
          <a:srcRect b="9606" l="0" r="0" t="1422"/>
          <a:stretch/>
        </p:blipFill>
        <p:spPr>
          <a:xfrm>
            <a:off x="4965290" y="321732"/>
            <a:ext cx="3645088" cy="3674848"/>
          </a:xfrm>
          <a:prstGeom prst="rect">
            <a:avLst/>
          </a:prstGeom>
          <a:noFill/>
          <a:ln>
            <a:noFill/>
          </a:ln>
        </p:spPr>
      </p:pic>
      <p:pic>
        <p:nvPicPr>
          <p:cNvPr descr="https://lh6.googleusercontent.com/5m9I9pXUACExdU3LSVdLrI4eKhJosyucfEXzmQAaE1PM6EJ2gFXCK3C10-hr-gY5nHp-i2D46bKHVa3hfDumlYUDPnPsXXwk6lvx6-cZiW7AzmJ9OX2pE874LeNo00QlzC3sJ-RLBP4" id="170" name="Google Shape;170;p18"/>
          <p:cNvPicPr preferRelativeResize="0"/>
          <p:nvPr>
            <p:ph idx="2" type="body"/>
          </p:nvPr>
        </p:nvPicPr>
        <p:blipFill rotWithShape="1">
          <a:blip r:embed="rId4">
            <a:alphaModFix/>
          </a:blip>
          <a:srcRect b="13" l="0" r="4" t="0"/>
          <a:stretch/>
        </p:blipFill>
        <p:spPr>
          <a:xfrm>
            <a:off x="8788410" y="2590800"/>
            <a:ext cx="3078579" cy="3835895"/>
          </a:xfrm>
          <a:prstGeom prst="rect">
            <a:avLst/>
          </a:prstGeom>
          <a:noFill/>
          <a:ln>
            <a:noFill/>
          </a:ln>
        </p:spPr>
      </p:pic>
      <p:sp>
        <p:nvSpPr>
          <p:cNvPr id="171" name="Google Shape;171;p18"/>
          <p:cNvSpPr txBox="1"/>
          <p:nvPr>
            <p:ph type="title"/>
          </p:nvPr>
        </p:nvSpPr>
        <p:spPr>
          <a:xfrm>
            <a:off x="457200" y="640080"/>
            <a:ext cx="3659246" cy="292608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Population Simulation</a:t>
            </a:r>
            <a:endParaRPr b="0" i="0" sz="4800" u="none" cap="none" strike="noStrike">
              <a:solidFill>
                <a:srgbClr val="3F3F3F"/>
              </a:solidFill>
              <a:latin typeface="Calibri"/>
              <a:ea typeface="Calibri"/>
              <a:cs typeface="Calibri"/>
              <a:sym typeface="Calibri"/>
            </a:endParaRPr>
          </a:p>
        </p:txBody>
      </p:sp>
      <p:sp>
        <p:nvSpPr>
          <p:cNvPr id="172" name="Google Shape;172;p18"/>
          <p:cNvSpPr txBox="1"/>
          <p:nvPr>
            <p:ph idx="1" type="body"/>
          </p:nvPr>
        </p:nvSpPr>
        <p:spPr>
          <a:xfrm>
            <a:off x="457200" y="3578087"/>
            <a:ext cx="3659246" cy="155448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500"/>
              <a:buFont typeface="Calibri"/>
              <a:buNone/>
            </a:pPr>
            <a:r>
              <a:rPr b="0" i="0" lang="en-US" sz="1500" u="none" cap="none" strike="noStrike">
                <a:solidFill>
                  <a:srgbClr val="FFFFFF"/>
                </a:solidFill>
                <a:latin typeface="Calibri"/>
                <a:ea typeface="Calibri"/>
                <a:cs typeface="Calibri"/>
                <a:sym typeface="Calibri"/>
              </a:rPr>
              <a:t>BASED ON REGIONAL DEFINITIONS</a:t>
            </a:r>
            <a:endParaRPr b="0" i="0" sz="2000" u="none" cap="none" strike="noStrike">
              <a:solidFill>
                <a:schemeClr val="dk2"/>
              </a:solidFill>
              <a:latin typeface="Calibri"/>
              <a:ea typeface="Calibri"/>
              <a:cs typeface="Calibri"/>
              <a:sym typeface="Calibri"/>
            </a:endParaRPr>
          </a:p>
        </p:txBody>
      </p:sp>
      <p:sp>
        <p:nvSpPr>
          <p:cNvPr id="173" name="Google Shape;173;p18"/>
          <p:cNvSpPr txBox="1"/>
          <p:nvPr>
            <p:ph idx="12" type="sldNum"/>
          </p:nvPr>
        </p:nvSpPr>
        <p:spPr>
          <a:xfrm>
            <a:off x="486810" y="6459785"/>
            <a:ext cx="725557"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Google Shape;178;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1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81" name="Google Shape;181;p19"/>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19"/>
          <p:cNvCxnSpPr/>
          <p:nvPr/>
        </p:nvCxnSpPr>
        <p:spPr>
          <a:xfrm>
            <a:off x="7046569" y="2085703"/>
            <a:ext cx="4114800" cy="0"/>
          </a:xfrm>
          <a:prstGeom prst="straightConnector1">
            <a:avLst/>
          </a:prstGeom>
          <a:noFill/>
          <a:ln cap="flat" cmpd="sng" w="9525">
            <a:solidFill>
              <a:srgbClr val="7F7F7F">
                <a:alpha val="89411"/>
              </a:srgbClr>
            </a:solidFill>
            <a:prstDash val="solid"/>
            <a:round/>
            <a:headEnd len="sm" w="sm" type="none"/>
            <a:tailEnd len="sm" w="sm" type="none"/>
          </a:ln>
        </p:spPr>
      </p:cxnSp>
      <p:sp>
        <p:nvSpPr>
          <p:cNvPr id="185" name="Google Shape;185;p19"/>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TiaUWRWLwLbuSY1jCHjVCgrK5di4OE5FCbi1taxabsC4H7Kzle3JLFXELaYprtgBnRgD1rM_yEBsn8AYqth6sDihcp78l7IijR3HQQZw0kySv8KmfCpnZ8caxuVqdYBXW_zWCsA38RQ" id="186" name="Google Shape;186;p19"/>
          <p:cNvPicPr preferRelativeResize="0"/>
          <p:nvPr>
            <p:ph idx="4" type="body"/>
          </p:nvPr>
        </p:nvPicPr>
        <p:blipFill rotWithShape="1">
          <a:blip r:embed="rId3">
            <a:alphaModFix/>
          </a:blip>
          <a:srcRect b="259" l="0" r="3" t="0"/>
          <a:stretch/>
        </p:blipFill>
        <p:spPr>
          <a:xfrm>
            <a:off x="885585" y="299517"/>
            <a:ext cx="4535696" cy="2793594"/>
          </a:xfrm>
          <a:prstGeom prst="rect">
            <a:avLst/>
          </a:prstGeom>
          <a:noFill/>
          <a:ln>
            <a:noFill/>
          </a:ln>
        </p:spPr>
      </p:pic>
      <p:pic>
        <p:nvPicPr>
          <p:cNvPr descr="https://lh4.googleusercontent.com/8oWsAm-Hp43h9hERNCg96RlX21OjZ9NpM_9datShq-yrnCVY4kDlmi0zFtHCSyaxpXasNL3WzNMI6F8zmwxQa6XlIagW0W8tjCyHKOUXs4be2k5FivWFbGvfxHM8NJ5AIYznpXbqEK0" id="187" name="Google Shape;187;p19"/>
          <p:cNvPicPr preferRelativeResize="0"/>
          <p:nvPr>
            <p:ph idx="2" type="body"/>
          </p:nvPr>
        </p:nvPicPr>
        <p:blipFill rotWithShape="1">
          <a:blip r:embed="rId4">
            <a:alphaModFix/>
          </a:blip>
          <a:srcRect b="1" l="0" r="3" t="258"/>
          <a:stretch/>
        </p:blipFill>
        <p:spPr>
          <a:xfrm>
            <a:off x="885585" y="3316930"/>
            <a:ext cx="4535696" cy="2793567"/>
          </a:xfrm>
          <a:prstGeom prst="rect">
            <a:avLst/>
          </a:prstGeom>
          <a:noFill/>
          <a:ln>
            <a:noFill/>
          </a:ln>
        </p:spPr>
      </p:pic>
      <p:sp>
        <p:nvSpPr>
          <p:cNvPr id="188" name="Google Shape;188;p19"/>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b="0" i="0" sz="4800" u="none" cap="none" strike="noStrike">
              <a:solidFill>
                <a:srgbClr val="3F3F3F"/>
              </a:solidFill>
              <a:latin typeface="Calibri"/>
              <a:ea typeface="Calibri"/>
              <a:cs typeface="Calibri"/>
              <a:sym typeface="Calibri"/>
            </a:endParaRPr>
          </a:p>
        </p:txBody>
      </p:sp>
      <p:sp>
        <p:nvSpPr>
          <p:cNvPr id="189" name="Google Shape;189;p19"/>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INDIVIDUALS:</a:t>
            </a:r>
            <a:endParaRPr b="0" i="0" sz="2000" u="none" cap="none" strike="noStrike">
              <a:solidFill>
                <a:schemeClr val="dk2"/>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DATE OF BIRTH</a:t>
            </a:r>
            <a:endParaRPr b="0" i="0" sz="2000" u="none" cap="none" strike="noStrike">
              <a:solidFill>
                <a:schemeClr val="dk2"/>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SEX</a:t>
            </a:r>
            <a:endParaRPr b="0" i="0" sz="2000" u="none" cap="none" strike="noStrike">
              <a:solidFill>
                <a:schemeClr val="dk2"/>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WORKPLACE</a:t>
            </a:r>
            <a:endParaRPr b="0" i="0" sz="2000" u="none" cap="none" strike="noStrike">
              <a:solidFill>
                <a:srgbClr val="3F3F3F"/>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SCHOOL</a:t>
            </a:r>
            <a:endParaRPr b="0" i="0" sz="2000" u="none" cap="none" strike="noStrike">
              <a:solidFill>
                <a:srgbClr val="3F3F3F"/>
              </a:solidFill>
              <a:latin typeface="Calibri"/>
              <a:ea typeface="Calibri"/>
              <a:cs typeface="Calibri"/>
              <a:sym typeface="Calibri"/>
            </a:endParaRPr>
          </a:p>
        </p:txBody>
      </p:sp>
      <p:sp>
        <p:nvSpPr>
          <p:cNvPr id="190" name="Google Shape;190;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Google Shape;195;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98" name="Google Shape;198;p20"/>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p20"/>
          <p:cNvCxnSpPr/>
          <p:nvPr/>
        </p:nvCxnSpPr>
        <p:spPr>
          <a:xfrm>
            <a:off x="7046569" y="2085703"/>
            <a:ext cx="4114800" cy="0"/>
          </a:xfrm>
          <a:prstGeom prst="straightConnector1">
            <a:avLst/>
          </a:prstGeom>
          <a:noFill/>
          <a:ln cap="flat" cmpd="sng" w="9525">
            <a:solidFill>
              <a:srgbClr val="7F7F7F">
                <a:alpha val="89411"/>
              </a:srgbClr>
            </a:solidFill>
            <a:prstDash val="solid"/>
            <a:round/>
            <a:headEnd len="sm" w="sm" type="none"/>
            <a:tailEnd len="sm" w="sm" type="none"/>
          </a:ln>
        </p:spPr>
      </p:cxnSp>
      <p:sp>
        <p:nvSpPr>
          <p:cNvPr id="202" name="Google Shape;202;p20"/>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20"/>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20"/>
          <p:cNvSpPr/>
          <p:nvPr/>
        </p:nvSpPr>
        <p:spPr>
          <a:xfrm>
            <a:off x="321733" y="3879167"/>
            <a:ext cx="3057906" cy="2135564"/>
          </a:xfrm>
          <a:prstGeom prst="rect">
            <a:avLst/>
          </a:prstGeom>
          <a:solidFill>
            <a:schemeClr val="accent2">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20"/>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20"/>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ttps://lh5.googleusercontent.com/_tgPE5FS7B_wgmmJgA5mskDePk6ohBm_TSVJyzd7lrXKofH-Vagopqxkju00xlzledcmfLdRBZ9sXcpzlWGMEHGQURAtrLgi4FthP7zNKUTvp61RlYIGLgsK6CfF7kxkLV49Fo7E4qQ" id="207" name="Google Shape;207;p20"/>
          <p:cNvPicPr preferRelativeResize="0"/>
          <p:nvPr>
            <p:ph idx="2" type="body"/>
          </p:nvPr>
        </p:nvPicPr>
        <p:blipFill rotWithShape="1">
          <a:blip r:embed="rId3">
            <a:alphaModFix/>
          </a:blip>
          <a:srcRect b="12195" l="23029" r="15712" t="2170"/>
          <a:stretch/>
        </p:blipFill>
        <p:spPr>
          <a:xfrm>
            <a:off x="458336" y="823931"/>
            <a:ext cx="2784700" cy="2403841"/>
          </a:xfrm>
          <a:prstGeom prst="rect">
            <a:avLst/>
          </a:prstGeom>
          <a:noFill/>
          <a:ln>
            <a:noFill/>
          </a:ln>
        </p:spPr>
      </p:pic>
      <p:pic>
        <p:nvPicPr>
          <p:cNvPr descr="https://lh4.googleusercontent.com/aCD5O5eXFazSpm7xfZRO5BpD31mPCVhczxsUDFokuJR0fa6bILBc5W-6Y5xq4B_XRs_1mDZfKrV55OIfE-kKXYVNfl9_qMsZ30u2VdBBtZwgAxsEpapAvf__v_gIjKla73HHZtWSaLY" id="208" name="Google Shape;208;p20"/>
          <p:cNvPicPr preferRelativeResize="0"/>
          <p:nvPr>
            <p:ph idx="4" type="body"/>
          </p:nvPr>
        </p:nvPicPr>
        <p:blipFill rotWithShape="1">
          <a:blip r:embed="rId4">
            <a:alphaModFix/>
          </a:blip>
          <a:srcRect b="14735" l="16320" r="7865" t="12414"/>
          <a:stretch/>
        </p:blipFill>
        <p:spPr>
          <a:xfrm>
            <a:off x="3664752" y="3335255"/>
            <a:ext cx="2295082" cy="1764282"/>
          </a:xfrm>
          <a:prstGeom prst="rect">
            <a:avLst/>
          </a:prstGeom>
          <a:noFill/>
          <a:ln>
            <a:noFill/>
          </a:ln>
        </p:spPr>
      </p:pic>
      <p:sp>
        <p:nvSpPr>
          <p:cNvPr id="209" name="Google Shape;209;p20"/>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b="0" i="0" sz="4800" u="none" cap="none" strike="noStrike">
              <a:solidFill>
                <a:srgbClr val="3F3F3F"/>
              </a:solidFill>
              <a:latin typeface="Calibri"/>
              <a:ea typeface="Calibri"/>
              <a:cs typeface="Calibri"/>
              <a:sym typeface="Calibri"/>
            </a:endParaRPr>
          </a:p>
        </p:txBody>
      </p:sp>
      <p:sp>
        <p:nvSpPr>
          <p:cNvPr id="210" name="Google Shape;210;p20"/>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HOUSEHOLDS:</a:t>
            </a:r>
            <a:endParaRPr b="0" i="0" sz="2000" u="none" cap="none" strike="noStrike">
              <a:solidFill>
                <a:schemeClr val="dk2"/>
              </a:solidFill>
              <a:latin typeface="Calibri"/>
              <a:ea typeface="Calibri"/>
              <a:cs typeface="Calibri"/>
              <a:sym typeface="Calibri"/>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RACE</a:t>
            </a:r>
            <a:endParaRPr b="0" i="0" sz="2000" u="none" cap="none" strike="noStrike">
              <a:solidFill>
                <a:srgbClr val="3F3F3F"/>
              </a:solidFill>
              <a:latin typeface="Calibri"/>
              <a:ea typeface="Calibri"/>
              <a:cs typeface="Calibri"/>
              <a:sym typeface="Calibri"/>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PUBLIC TRANSPORTATION USAGE	</a:t>
            </a:r>
            <a:endParaRPr b="0" i="0" sz="2000" u="none" cap="none" strike="noStrike">
              <a:solidFill>
                <a:schemeClr val="dk2"/>
              </a:solidFill>
              <a:latin typeface="Calibri"/>
              <a:ea typeface="Calibri"/>
              <a:cs typeface="Calibri"/>
              <a:sym typeface="Calibri"/>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HOUSEHOLD INCOME</a:t>
            </a:r>
            <a:endParaRPr b="0" i="0" sz="2000" u="none" cap="none" strike="noStrike">
              <a:solidFill>
                <a:schemeClr val="dk2"/>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
        <p:nvSpPr>
          <p:cNvPr id="211" name="Google Shape;21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Model</a:t>
            </a:r>
            <a:endParaRPr b="0" i="0" sz="4800" u="none" cap="none" strike="noStrike">
              <a:solidFill>
                <a:srgbClr val="3F3F3F"/>
              </a:solidFill>
              <a:latin typeface="Calibri"/>
              <a:ea typeface="Calibri"/>
              <a:cs typeface="Calibri"/>
              <a:sym typeface="Calibri"/>
            </a:endParaRPr>
          </a:p>
        </p:txBody>
      </p:sp>
      <p:pic>
        <p:nvPicPr>
          <p:cNvPr descr="https://lh3.googleusercontent.com/yWnqAwZrqX4Bfz5RworkpreGDEWpv6J21L6Z9MaV2xC259MGND6mspnLT0osnyqBqE21ihNzKVmMeLPflVopWelezG4jz1rIdcU5RwxLlAByNhq-cPQh97fAhzL6laQrNpeBwjSi1XU" id="217" name="Google Shape;217;p21"/>
          <p:cNvPicPr preferRelativeResize="0"/>
          <p:nvPr>
            <p:ph idx="1" type="body"/>
          </p:nvPr>
        </p:nvPicPr>
        <p:blipFill rotWithShape="1">
          <a:blip r:embed="rId3">
            <a:alphaModFix/>
          </a:blip>
          <a:srcRect b="0" l="0" r="0" t="0"/>
          <a:stretch/>
        </p:blipFill>
        <p:spPr>
          <a:xfrm>
            <a:off x="2454137" y="1846263"/>
            <a:ext cx="7344051" cy="4022725"/>
          </a:xfrm>
          <a:prstGeom prst="rect">
            <a:avLst/>
          </a:prstGeom>
          <a:noFill/>
          <a:ln>
            <a:noFill/>
          </a:ln>
        </p:spPr>
      </p:pic>
      <p:sp>
        <p:nvSpPr>
          <p:cNvPr id="218" name="Google Shape;21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