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2"/>
  </p:notesMasterIdLst>
  <p:sldIdLst>
    <p:sldId id="256" r:id="rId2"/>
    <p:sldId id="257" r:id="rId3"/>
    <p:sldId id="258" r:id="rId4"/>
    <p:sldId id="259" r:id="rId5"/>
    <p:sldId id="260" r:id="rId6"/>
    <p:sldId id="273" r:id="rId7"/>
    <p:sldId id="261" r:id="rId8"/>
    <p:sldId id="262" r:id="rId9"/>
    <p:sldId id="263" r:id="rId10"/>
    <p:sldId id="264" r:id="rId11"/>
    <p:sldId id="265" r:id="rId12"/>
    <p:sldId id="274" r:id="rId13"/>
    <p:sldId id="267" r:id="rId14"/>
    <p:sldId id="276" r:id="rId15"/>
    <p:sldId id="275" r:id="rId16"/>
    <p:sldId id="277"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660"/>
  </p:normalViewPr>
  <p:slideViewPr>
    <p:cSldViewPr snapToGrid="0">
      <p:cViewPr>
        <p:scale>
          <a:sx n="52" d="100"/>
          <a:sy n="52" d="100"/>
        </p:scale>
        <p:origin x="1781"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9D825-EDE4-405C-8F67-CF7B927507F4}" type="doc">
      <dgm:prSet loTypeId="urn:microsoft.com/office/officeart/2005/8/layout/chevron1" loCatId="process" qsTypeId="urn:microsoft.com/office/officeart/2005/8/quickstyle/3d2" qsCatId="3D" csTypeId="urn:microsoft.com/office/officeart/2005/8/colors/colorful2" csCatId="colorful"/>
      <dgm:spPr/>
      <dgm:t>
        <a:bodyPr/>
        <a:lstStyle/>
        <a:p>
          <a:endParaRPr lang="en-US"/>
        </a:p>
      </dgm:t>
    </dgm:pt>
    <dgm:pt modelId="{08962ABE-11A8-48BC-9FDD-3A9F522C37B1}">
      <dgm:prSet/>
      <dgm:spPr/>
      <dgm:t>
        <a:bodyPr/>
        <a:lstStyle/>
        <a:p>
          <a:r>
            <a:rPr lang="en-US" dirty="0"/>
            <a:t>Project Overview</a:t>
          </a:r>
        </a:p>
      </dgm:t>
    </dgm:pt>
    <dgm:pt modelId="{1F93D1B1-C00B-49BD-8F8F-F124840C7205}" type="parTrans" cxnId="{BD7C3F38-AD90-4057-9C99-4C8CE7EF1DB1}">
      <dgm:prSet/>
      <dgm:spPr/>
      <dgm:t>
        <a:bodyPr/>
        <a:lstStyle/>
        <a:p>
          <a:endParaRPr lang="en-US"/>
        </a:p>
      </dgm:t>
    </dgm:pt>
    <dgm:pt modelId="{DC0B3650-CEF4-4A7D-A385-6D071661F93D}" type="sibTrans" cxnId="{BD7C3F38-AD90-4057-9C99-4C8CE7EF1DB1}">
      <dgm:prSet/>
      <dgm:spPr/>
      <dgm:t>
        <a:bodyPr/>
        <a:lstStyle/>
        <a:p>
          <a:endParaRPr lang="en-US"/>
        </a:p>
      </dgm:t>
    </dgm:pt>
    <dgm:pt modelId="{21FF0868-7BFB-4628-9ACB-280246A73B1F}">
      <dgm:prSet/>
      <dgm:spPr/>
      <dgm:t>
        <a:bodyPr/>
        <a:lstStyle/>
        <a:p>
          <a:r>
            <a:rPr lang="en-US"/>
            <a:t>Methodology</a:t>
          </a:r>
        </a:p>
      </dgm:t>
    </dgm:pt>
    <dgm:pt modelId="{9614E55E-4918-4630-A12D-C4DFB61F4265}" type="parTrans" cxnId="{5168E83F-2BBA-4E81-96B9-956AD7E60792}">
      <dgm:prSet/>
      <dgm:spPr/>
      <dgm:t>
        <a:bodyPr/>
        <a:lstStyle/>
        <a:p>
          <a:endParaRPr lang="en-US"/>
        </a:p>
      </dgm:t>
    </dgm:pt>
    <dgm:pt modelId="{63871381-800D-425A-8F7D-05C96C5FAAF3}" type="sibTrans" cxnId="{5168E83F-2BBA-4E81-96B9-956AD7E60792}">
      <dgm:prSet/>
      <dgm:spPr/>
      <dgm:t>
        <a:bodyPr/>
        <a:lstStyle/>
        <a:p>
          <a:endParaRPr lang="en-US"/>
        </a:p>
      </dgm:t>
    </dgm:pt>
    <dgm:pt modelId="{0189FFC1-7296-4338-BEED-94F3D5912705}">
      <dgm:prSet/>
      <dgm:spPr/>
      <dgm:t>
        <a:bodyPr/>
        <a:lstStyle/>
        <a:p>
          <a:r>
            <a:rPr lang="en-US"/>
            <a:t>Solution</a:t>
          </a:r>
        </a:p>
      </dgm:t>
    </dgm:pt>
    <dgm:pt modelId="{B5DB5309-29E9-42DC-A91F-149ADC665718}" type="parTrans" cxnId="{D88948C5-F014-4824-949B-14FF18071780}">
      <dgm:prSet/>
      <dgm:spPr/>
      <dgm:t>
        <a:bodyPr/>
        <a:lstStyle/>
        <a:p>
          <a:endParaRPr lang="en-US"/>
        </a:p>
      </dgm:t>
    </dgm:pt>
    <dgm:pt modelId="{34992505-6B07-4D02-AB47-265651E3AAE5}" type="sibTrans" cxnId="{D88948C5-F014-4824-949B-14FF18071780}">
      <dgm:prSet/>
      <dgm:spPr/>
      <dgm:t>
        <a:bodyPr/>
        <a:lstStyle/>
        <a:p>
          <a:endParaRPr lang="en-US"/>
        </a:p>
      </dgm:t>
    </dgm:pt>
    <dgm:pt modelId="{6D7992FF-675F-44B3-A871-17A397DA8DB7}">
      <dgm:prSet/>
      <dgm:spPr/>
      <dgm:t>
        <a:bodyPr/>
        <a:lstStyle/>
        <a:p>
          <a:r>
            <a:rPr lang="en-US"/>
            <a:t>Conclusion</a:t>
          </a:r>
        </a:p>
      </dgm:t>
    </dgm:pt>
    <dgm:pt modelId="{0956F24F-D085-44F8-A644-2BCF7FD2E15C}" type="parTrans" cxnId="{1B0BB5C7-6A2D-4FEE-BA0F-AD3F6C6BF444}">
      <dgm:prSet/>
      <dgm:spPr/>
      <dgm:t>
        <a:bodyPr/>
        <a:lstStyle/>
        <a:p>
          <a:endParaRPr lang="en-US"/>
        </a:p>
      </dgm:t>
    </dgm:pt>
    <dgm:pt modelId="{6A893677-0053-440E-A2F8-431159250F17}" type="sibTrans" cxnId="{1B0BB5C7-6A2D-4FEE-BA0F-AD3F6C6BF444}">
      <dgm:prSet/>
      <dgm:spPr/>
      <dgm:t>
        <a:bodyPr/>
        <a:lstStyle/>
        <a:p>
          <a:endParaRPr lang="en-US"/>
        </a:p>
      </dgm:t>
    </dgm:pt>
    <dgm:pt modelId="{4A935EAF-795B-4616-B860-29368220006F}" type="pres">
      <dgm:prSet presAssocID="{FBB9D825-EDE4-405C-8F67-CF7B927507F4}" presName="Name0" presStyleCnt="0">
        <dgm:presLayoutVars>
          <dgm:dir/>
          <dgm:animLvl val="lvl"/>
          <dgm:resizeHandles val="exact"/>
        </dgm:presLayoutVars>
      </dgm:prSet>
      <dgm:spPr/>
    </dgm:pt>
    <dgm:pt modelId="{A03C94DA-0E0E-4076-8B3D-30179E7A638B}" type="pres">
      <dgm:prSet presAssocID="{08962ABE-11A8-48BC-9FDD-3A9F522C37B1}" presName="parTxOnly" presStyleLbl="node1" presStyleIdx="0" presStyleCnt="4">
        <dgm:presLayoutVars>
          <dgm:chMax val="0"/>
          <dgm:chPref val="0"/>
          <dgm:bulletEnabled val="1"/>
        </dgm:presLayoutVars>
      </dgm:prSet>
      <dgm:spPr/>
    </dgm:pt>
    <dgm:pt modelId="{42A0EEAF-8010-4B7A-81E6-0A4841B17FC5}" type="pres">
      <dgm:prSet presAssocID="{DC0B3650-CEF4-4A7D-A385-6D071661F93D}" presName="parTxOnlySpace" presStyleCnt="0"/>
      <dgm:spPr/>
    </dgm:pt>
    <dgm:pt modelId="{60B67951-BF48-4A3B-A6A0-FB33D3A4C857}" type="pres">
      <dgm:prSet presAssocID="{21FF0868-7BFB-4628-9ACB-280246A73B1F}" presName="parTxOnly" presStyleLbl="node1" presStyleIdx="1" presStyleCnt="4">
        <dgm:presLayoutVars>
          <dgm:chMax val="0"/>
          <dgm:chPref val="0"/>
          <dgm:bulletEnabled val="1"/>
        </dgm:presLayoutVars>
      </dgm:prSet>
      <dgm:spPr/>
    </dgm:pt>
    <dgm:pt modelId="{0E99CCF8-415C-4459-AB5B-51C03E19DA20}" type="pres">
      <dgm:prSet presAssocID="{63871381-800D-425A-8F7D-05C96C5FAAF3}" presName="parTxOnlySpace" presStyleCnt="0"/>
      <dgm:spPr/>
    </dgm:pt>
    <dgm:pt modelId="{95259B1E-9E72-4FAE-980E-7096286D3C15}" type="pres">
      <dgm:prSet presAssocID="{0189FFC1-7296-4338-BEED-94F3D5912705}" presName="parTxOnly" presStyleLbl="node1" presStyleIdx="2" presStyleCnt="4">
        <dgm:presLayoutVars>
          <dgm:chMax val="0"/>
          <dgm:chPref val="0"/>
          <dgm:bulletEnabled val="1"/>
        </dgm:presLayoutVars>
      </dgm:prSet>
      <dgm:spPr/>
    </dgm:pt>
    <dgm:pt modelId="{57F40A5B-B6DD-47EF-BF12-1B8E1EA70BD8}" type="pres">
      <dgm:prSet presAssocID="{34992505-6B07-4D02-AB47-265651E3AAE5}" presName="parTxOnlySpace" presStyleCnt="0"/>
      <dgm:spPr/>
    </dgm:pt>
    <dgm:pt modelId="{7A7EE47E-8933-49F6-8A7D-5F2EC77C29E6}" type="pres">
      <dgm:prSet presAssocID="{6D7992FF-675F-44B3-A871-17A397DA8DB7}" presName="parTxOnly" presStyleLbl="node1" presStyleIdx="3" presStyleCnt="4">
        <dgm:presLayoutVars>
          <dgm:chMax val="0"/>
          <dgm:chPref val="0"/>
          <dgm:bulletEnabled val="1"/>
        </dgm:presLayoutVars>
      </dgm:prSet>
      <dgm:spPr/>
    </dgm:pt>
  </dgm:ptLst>
  <dgm:cxnLst>
    <dgm:cxn modelId="{9C85081A-33FA-4D37-8FD4-3E4D80339280}" type="presOf" srcId="{21FF0868-7BFB-4628-9ACB-280246A73B1F}" destId="{60B67951-BF48-4A3B-A6A0-FB33D3A4C857}" srcOrd="0" destOrd="0" presId="urn:microsoft.com/office/officeart/2005/8/layout/chevron1"/>
    <dgm:cxn modelId="{BD7C3F38-AD90-4057-9C99-4C8CE7EF1DB1}" srcId="{FBB9D825-EDE4-405C-8F67-CF7B927507F4}" destId="{08962ABE-11A8-48BC-9FDD-3A9F522C37B1}" srcOrd="0" destOrd="0" parTransId="{1F93D1B1-C00B-49BD-8F8F-F124840C7205}" sibTransId="{DC0B3650-CEF4-4A7D-A385-6D071661F93D}"/>
    <dgm:cxn modelId="{5168E83F-2BBA-4E81-96B9-956AD7E60792}" srcId="{FBB9D825-EDE4-405C-8F67-CF7B927507F4}" destId="{21FF0868-7BFB-4628-9ACB-280246A73B1F}" srcOrd="1" destOrd="0" parTransId="{9614E55E-4918-4630-A12D-C4DFB61F4265}" sibTransId="{63871381-800D-425A-8F7D-05C96C5FAAF3}"/>
    <dgm:cxn modelId="{03F88375-EF00-486F-B511-62D009BBE0A9}" type="presOf" srcId="{08962ABE-11A8-48BC-9FDD-3A9F522C37B1}" destId="{A03C94DA-0E0E-4076-8B3D-30179E7A638B}" srcOrd="0" destOrd="0" presId="urn:microsoft.com/office/officeart/2005/8/layout/chevron1"/>
    <dgm:cxn modelId="{5BE3CB9E-7C31-4843-8E81-A860BBC014B1}" type="presOf" srcId="{0189FFC1-7296-4338-BEED-94F3D5912705}" destId="{95259B1E-9E72-4FAE-980E-7096286D3C15}" srcOrd="0" destOrd="0" presId="urn:microsoft.com/office/officeart/2005/8/layout/chevron1"/>
    <dgm:cxn modelId="{FD78C3BB-C353-4C26-8179-893C1941C5E4}" type="presOf" srcId="{FBB9D825-EDE4-405C-8F67-CF7B927507F4}" destId="{4A935EAF-795B-4616-B860-29368220006F}" srcOrd="0" destOrd="0" presId="urn:microsoft.com/office/officeart/2005/8/layout/chevron1"/>
    <dgm:cxn modelId="{D88948C5-F014-4824-949B-14FF18071780}" srcId="{FBB9D825-EDE4-405C-8F67-CF7B927507F4}" destId="{0189FFC1-7296-4338-BEED-94F3D5912705}" srcOrd="2" destOrd="0" parTransId="{B5DB5309-29E9-42DC-A91F-149ADC665718}" sibTransId="{34992505-6B07-4D02-AB47-265651E3AAE5}"/>
    <dgm:cxn modelId="{1B0BB5C7-6A2D-4FEE-BA0F-AD3F6C6BF444}" srcId="{FBB9D825-EDE4-405C-8F67-CF7B927507F4}" destId="{6D7992FF-675F-44B3-A871-17A397DA8DB7}" srcOrd="3" destOrd="0" parTransId="{0956F24F-D085-44F8-A644-2BCF7FD2E15C}" sibTransId="{6A893677-0053-440E-A2F8-431159250F17}"/>
    <dgm:cxn modelId="{9C49E6E7-0CB5-41F7-9D28-7FF623E6D0FB}" type="presOf" srcId="{6D7992FF-675F-44B3-A871-17A397DA8DB7}" destId="{7A7EE47E-8933-49F6-8A7D-5F2EC77C29E6}" srcOrd="0" destOrd="0" presId="urn:microsoft.com/office/officeart/2005/8/layout/chevron1"/>
    <dgm:cxn modelId="{3FBCC228-FE6A-4937-B66E-8655028B981D}" type="presParOf" srcId="{4A935EAF-795B-4616-B860-29368220006F}" destId="{A03C94DA-0E0E-4076-8B3D-30179E7A638B}" srcOrd="0" destOrd="0" presId="urn:microsoft.com/office/officeart/2005/8/layout/chevron1"/>
    <dgm:cxn modelId="{BAD78EFD-7070-48E3-9045-2BCB0D7C7D52}" type="presParOf" srcId="{4A935EAF-795B-4616-B860-29368220006F}" destId="{42A0EEAF-8010-4B7A-81E6-0A4841B17FC5}" srcOrd="1" destOrd="0" presId="urn:microsoft.com/office/officeart/2005/8/layout/chevron1"/>
    <dgm:cxn modelId="{3A3952F1-ABC8-4544-B520-20AB50410B2F}" type="presParOf" srcId="{4A935EAF-795B-4616-B860-29368220006F}" destId="{60B67951-BF48-4A3B-A6A0-FB33D3A4C857}" srcOrd="2" destOrd="0" presId="urn:microsoft.com/office/officeart/2005/8/layout/chevron1"/>
    <dgm:cxn modelId="{A55C0418-6996-46A7-B5BA-3CD6F17E3FA2}" type="presParOf" srcId="{4A935EAF-795B-4616-B860-29368220006F}" destId="{0E99CCF8-415C-4459-AB5B-51C03E19DA20}" srcOrd="3" destOrd="0" presId="urn:microsoft.com/office/officeart/2005/8/layout/chevron1"/>
    <dgm:cxn modelId="{DBD0D0C3-F79B-4F8C-AF9E-09936C20C15E}" type="presParOf" srcId="{4A935EAF-795B-4616-B860-29368220006F}" destId="{95259B1E-9E72-4FAE-980E-7096286D3C15}" srcOrd="4" destOrd="0" presId="urn:microsoft.com/office/officeart/2005/8/layout/chevron1"/>
    <dgm:cxn modelId="{7A898A01-FB11-45CB-AC82-B1FF417B2AC0}" type="presParOf" srcId="{4A935EAF-795B-4616-B860-29368220006F}" destId="{57F40A5B-B6DD-47EF-BF12-1B8E1EA70BD8}" srcOrd="5" destOrd="0" presId="urn:microsoft.com/office/officeart/2005/8/layout/chevron1"/>
    <dgm:cxn modelId="{1AB9AA85-BF77-45C5-95B0-F1D2AA898F32}" type="presParOf" srcId="{4A935EAF-795B-4616-B860-29368220006F}" destId="{7A7EE47E-8933-49F6-8A7D-5F2EC77C29E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F1465C-8C42-4F0B-A4BD-9F4F36D3DE87}" type="doc">
      <dgm:prSet loTypeId="urn:microsoft.com/office/officeart/2016/7/layout/BasicLinearProcessNumbered" loCatId="process" qsTypeId="urn:microsoft.com/office/officeart/2005/8/quickstyle/simple5" qsCatId="simple" csTypeId="urn:microsoft.com/office/officeart/2005/8/colors/accent1_2" csCatId="accent1"/>
      <dgm:spPr/>
      <dgm:t>
        <a:bodyPr/>
        <a:lstStyle/>
        <a:p>
          <a:endParaRPr lang="en-US"/>
        </a:p>
      </dgm:t>
    </dgm:pt>
    <dgm:pt modelId="{22F3E899-5478-415C-BB75-B455C5FE6AE9}">
      <dgm:prSet/>
      <dgm:spPr/>
      <dgm:t>
        <a:bodyPr/>
        <a:lstStyle/>
        <a:p>
          <a:r>
            <a:rPr lang="en-US" dirty="0"/>
            <a:t>Create an </a:t>
          </a:r>
          <a:r>
            <a:rPr lang="en-US" b="1" dirty="0"/>
            <a:t>automated</a:t>
          </a:r>
          <a:r>
            <a:rPr lang="en-US" dirty="0"/>
            <a:t> process that </a:t>
          </a:r>
          <a:r>
            <a:rPr lang="en-US" b="1" dirty="0"/>
            <a:t>simulates</a:t>
          </a:r>
          <a:r>
            <a:rPr lang="en-US" dirty="0"/>
            <a:t> multiple disease spreads throughout population of West Lafayette and Lafayette</a:t>
          </a:r>
        </a:p>
      </dgm:t>
    </dgm:pt>
    <dgm:pt modelId="{08757B9A-A100-4431-A4A1-F8E3A234DCA7}" type="parTrans" cxnId="{7CEB9C4C-3D7D-4F1F-A4D7-8ACC417892C8}">
      <dgm:prSet/>
      <dgm:spPr/>
      <dgm:t>
        <a:bodyPr/>
        <a:lstStyle/>
        <a:p>
          <a:endParaRPr lang="en-US"/>
        </a:p>
      </dgm:t>
    </dgm:pt>
    <dgm:pt modelId="{BF786F0B-6A7A-41AD-B796-C856A3AE151F}" type="sibTrans" cxnId="{7CEB9C4C-3D7D-4F1F-A4D7-8ACC417892C8}">
      <dgm:prSet phldrT="1" phldr="0"/>
      <dgm:spPr/>
      <dgm:t>
        <a:bodyPr/>
        <a:lstStyle/>
        <a:p>
          <a:r>
            <a:rPr lang="en-US"/>
            <a:t>1</a:t>
          </a:r>
        </a:p>
      </dgm:t>
    </dgm:pt>
    <dgm:pt modelId="{2E4DC3EA-4F23-48FE-9BEE-506AA908E641}">
      <dgm:prSet/>
      <dgm:spPr/>
      <dgm:t>
        <a:bodyPr/>
        <a:lstStyle/>
        <a:p>
          <a:r>
            <a:rPr lang="en-US" dirty="0"/>
            <a:t>Aid public policy officials in devising </a:t>
          </a:r>
          <a:r>
            <a:rPr lang="en-US" b="1" dirty="0"/>
            <a:t>flexible and effective policy strategies</a:t>
          </a:r>
          <a:r>
            <a:rPr lang="en-US" dirty="0"/>
            <a:t> to </a:t>
          </a:r>
          <a:r>
            <a:rPr lang="en-US" b="1" dirty="0"/>
            <a:t>mitigate </a:t>
          </a:r>
          <a:r>
            <a:rPr lang="en-US" dirty="0"/>
            <a:t>the spread of pandemic diseases</a:t>
          </a:r>
        </a:p>
      </dgm:t>
    </dgm:pt>
    <dgm:pt modelId="{53F707CA-CC5E-4C3D-990F-6E293936CE1A}" type="parTrans" cxnId="{EA971882-9374-4D40-B913-6737F1C8A78A}">
      <dgm:prSet/>
      <dgm:spPr/>
      <dgm:t>
        <a:bodyPr/>
        <a:lstStyle/>
        <a:p>
          <a:endParaRPr lang="en-US"/>
        </a:p>
      </dgm:t>
    </dgm:pt>
    <dgm:pt modelId="{2A5DDA0B-7BE8-4D26-90B9-735AFDF5E780}" type="sibTrans" cxnId="{EA971882-9374-4D40-B913-6737F1C8A78A}">
      <dgm:prSet phldrT="2" phldr="0"/>
      <dgm:spPr/>
      <dgm:t>
        <a:bodyPr/>
        <a:lstStyle/>
        <a:p>
          <a:r>
            <a:rPr lang="en-US"/>
            <a:t>2</a:t>
          </a:r>
        </a:p>
      </dgm:t>
    </dgm:pt>
    <dgm:pt modelId="{74F6D45A-F4EF-4953-926F-8BB835385F03}">
      <dgm:prSet/>
      <dgm:spPr/>
      <dgm:t>
        <a:bodyPr/>
        <a:lstStyle/>
        <a:p>
          <a:r>
            <a:rPr lang="en-US" dirty="0"/>
            <a:t>Determine the </a:t>
          </a:r>
          <a:r>
            <a:rPr lang="en-US" b="1" dirty="0"/>
            <a:t>costs</a:t>
          </a:r>
          <a:r>
            <a:rPr lang="en-US" dirty="0"/>
            <a:t> associated with </a:t>
          </a:r>
          <a:r>
            <a:rPr lang="en-US" b="1" dirty="0"/>
            <a:t>choices </a:t>
          </a:r>
          <a:r>
            <a:rPr lang="en-US" dirty="0"/>
            <a:t>regarding implementing policy strategies</a:t>
          </a:r>
        </a:p>
      </dgm:t>
    </dgm:pt>
    <dgm:pt modelId="{13D423AE-0771-4D51-A7BD-4D77F3442305}" type="parTrans" cxnId="{8D536CD1-34E5-439B-93C6-21C6B0FFB9C9}">
      <dgm:prSet/>
      <dgm:spPr/>
      <dgm:t>
        <a:bodyPr/>
        <a:lstStyle/>
        <a:p>
          <a:endParaRPr lang="en-US"/>
        </a:p>
      </dgm:t>
    </dgm:pt>
    <dgm:pt modelId="{219C4EC5-47CE-4333-B57B-23FCE4209E54}" type="sibTrans" cxnId="{8D536CD1-34E5-439B-93C6-21C6B0FFB9C9}">
      <dgm:prSet phldrT="3" phldr="0"/>
      <dgm:spPr/>
      <dgm:t>
        <a:bodyPr/>
        <a:lstStyle/>
        <a:p>
          <a:r>
            <a:rPr lang="en-US"/>
            <a:t>3</a:t>
          </a:r>
        </a:p>
      </dgm:t>
    </dgm:pt>
    <dgm:pt modelId="{5B9F8CDD-4AF4-483D-929C-5B99D26C6E76}" type="pres">
      <dgm:prSet presAssocID="{99F1465C-8C42-4F0B-A4BD-9F4F36D3DE87}" presName="Name0" presStyleCnt="0">
        <dgm:presLayoutVars>
          <dgm:animLvl val="lvl"/>
          <dgm:resizeHandles val="exact"/>
        </dgm:presLayoutVars>
      </dgm:prSet>
      <dgm:spPr/>
    </dgm:pt>
    <dgm:pt modelId="{A00C562D-9931-4ABF-989F-F2ED6989CFBE}" type="pres">
      <dgm:prSet presAssocID="{22F3E899-5478-415C-BB75-B455C5FE6AE9}" presName="compositeNode" presStyleCnt="0">
        <dgm:presLayoutVars>
          <dgm:bulletEnabled val="1"/>
        </dgm:presLayoutVars>
      </dgm:prSet>
      <dgm:spPr/>
    </dgm:pt>
    <dgm:pt modelId="{0BAF63F8-3AA0-48C8-9593-D1DEEFF6913B}" type="pres">
      <dgm:prSet presAssocID="{22F3E899-5478-415C-BB75-B455C5FE6AE9}" presName="bgRect" presStyleLbl="bgAccFollowNode1" presStyleIdx="0" presStyleCnt="3"/>
      <dgm:spPr/>
    </dgm:pt>
    <dgm:pt modelId="{694901D7-AC99-4525-84C5-8DC9D9F0DEDA}" type="pres">
      <dgm:prSet presAssocID="{BF786F0B-6A7A-41AD-B796-C856A3AE151F}" presName="sibTransNodeCircle" presStyleLbl="alignNode1" presStyleIdx="0" presStyleCnt="6">
        <dgm:presLayoutVars>
          <dgm:chMax val="0"/>
          <dgm:bulletEnabled/>
        </dgm:presLayoutVars>
      </dgm:prSet>
      <dgm:spPr/>
    </dgm:pt>
    <dgm:pt modelId="{D1E91838-C64B-41B6-B08B-60C6E7BDF7C1}" type="pres">
      <dgm:prSet presAssocID="{22F3E899-5478-415C-BB75-B455C5FE6AE9}" presName="bottomLine" presStyleLbl="alignNode1" presStyleIdx="1" presStyleCnt="6">
        <dgm:presLayoutVars/>
      </dgm:prSet>
      <dgm:spPr/>
    </dgm:pt>
    <dgm:pt modelId="{55BB1D70-E725-4442-BAEC-CF58C4C8DC5B}" type="pres">
      <dgm:prSet presAssocID="{22F3E899-5478-415C-BB75-B455C5FE6AE9}" presName="nodeText" presStyleLbl="bgAccFollowNode1" presStyleIdx="0" presStyleCnt="3">
        <dgm:presLayoutVars>
          <dgm:bulletEnabled val="1"/>
        </dgm:presLayoutVars>
      </dgm:prSet>
      <dgm:spPr/>
    </dgm:pt>
    <dgm:pt modelId="{12B4CBCD-CA16-435A-8DF0-475025C9A6F9}" type="pres">
      <dgm:prSet presAssocID="{BF786F0B-6A7A-41AD-B796-C856A3AE151F}" presName="sibTrans" presStyleCnt="0"/>
      <dgm:spPr/>
    </dgm:pt>
    <dgm:pt modelId="{33E3A317-B38D-4655-B603-C647FCBD8B3C}" type="pres">
      <dgm:prSet presAssocID="{2E4DC3EA-4F23-48FE-9BEE-506AA908E641}" presName="compositeNode" presStyleCnt="0">
        <dgm:presLayoutVars>
          <dgm:bulletEnabled val="1"/>
        </dgm:presLayoutVars>
      </dgm:prSet>
      <dgm:spPr/>
    </dgm:pt>
    <dgm:pt modelId="{E896DBD1-0A87-4565-9BDD-C510BBFD042A}" type="pres">
      <dgm:prSet presAssocID="{2E4DC3EA-4F23-48FE-9BEE-506AA908E641}" presName="bgRect" presStyleLbl="bgAccFollowNode1" presStyleIdx="1" presStyleCnt="3"/>
      <dgm:spPr/>
    </dgm:pt>
    <dgm:pt modelId="{B3A9768A-4E27-4C54-994E-3C033DB78C3C}" type="pres">
      <dgm:prSet presAssocID="{2A5DDA0B-7BE8-4D26-90B9-735AFDF5E780}" presName="sibTransNodeCircle" presStyleLbl="alignNode1" presStyleIdx="2" presStyleCnt="6">
        <dgm:presLayoutVars>
          <dgm:chMax val="0"/>
          <dgm:bulletEnabled/>
        </dgm:presLayoutVars>
      </dgm:prSet>
      <dgm:spPr/>
    </dgm:pt>
    <dgm:pt modelId="{3ED80A45-34EB-459A-9D41-288C491CF232}" type="pres">
      <dgm:prSet presAssocID="{2E4DC3EA-4F23-48FE-9BEE-506AA908E641}" presName="bottomLine" presStyleLbl="alignNode1" presStyleIdx="3" presStyleCnt="6">
        <dgm:presLayoutVars/>
      </dgm:prSet>
      <dgm:spPr/>
    </dgm:pt>
    <dgm:pt modelId="{E9D48D1F-DE55-472A-9843-B61CF8C11192}" type="pres">
      <dgm:prSet presAssocID="{2E4DC3EA-4F23-48FE-9BEE-506AA908E641}" presName="nodeText" presStyleLbl="bgAccFollowNode1" presStyleIdx="1" presStyleCnt="3">
        <dgm:presLayoutVars>
          <dgm:bulletEnabled val="1"/>
        </dgm:presLayoutVars>
      </dgm:prSet>
      <dgm:spPr/>
    </dgm:pt>
    <dgm:pt modelId="{E12AE471-B9CD-4202-ABD3-AE49993DA65C}" type="pres">
      <dgm:prSet presAssocID="{2A5DDA0B-7BE8-4D26-90B9-735AFDF5E780}" presName="sibTrans" presStyleCnt="0"/>
      <dgm:spPr/>
    </dgm:pt>
    <dgm:pt modelId="{214C8AC7-F8BA-4A65-BDDA-F6E6139904F3}" type="pres">
      <dgm:prSet presAssocID="{74F6D45A-F4EF-4953-926F-8BB835385F03}" presName="compositeNode" presStyleCnt="0">
        <dgm:presLayoutVars>
          <dgm:bulletEnabled val="1"/>
        </dgm:presLayoutVars>
      </dgm:prSet>
      <dgm:spPr/>
    </dgm:pt>
    <dgm:pt modelId="{4E78A92F-BE19-45AC-AAAF-11BCAB634174}" type="pres">
      <dgm:prSet presAssocID="{74F6D45A-F4EF-4953-926F-8BB835385F03}" presName="bgRect" presStyleLbl="bgAccFollowNode1" presStyleIdx="2" presStyleCnt="3"/>
      <dgm:spPr/>
    </dgm:pt>
    <dgm:pt modelId="{A96C8953-97F6-44CC-B561-F3C3DBF690DB}" type="pres">
      <dgm:prSet presAssocID="{219C4EC5-47CE-4333-B57B-23FCE4209E54}" presName="sibTransNodeCircle" presStyleLbl="alignNode1" presStyleIdx="4" presStyleCnt="6">
        <dgm:presLayoutVars>
          <dgm:chMax val="0"/>
          <dgm:bulletEnabled/>
        </dgm:presLayoutVars>
      </dgm:prSet>
      <dgm:spPr/>
    </dgm:pt>
    <dgm:pt modelId="{D5B083B6-D552-48DD-BDD6-8701D8A1D9EA}" type="pres">
      <dgm:prSet presAssocID="{74F6D45A-F4EF-4953-926F-8BB835385F03}" presName="bottomLine" presStyleLbl="alignNode1" presStyleIdx="5" presStyleCnt="6">
        <dgm:presLayoutVars/>
      </dgm:prSet>
      <dgm:spPr/>
    </dgm:pt>
    <dgm:pt modelId="{18F67B1A-068F-45CC-8F19-D8CA458CE918}" type="pres">
      <dgm:prSet presAssocID="{74F6D45A-F4EF-4953-926F-8BB835385F03}" presName="nodeText" presStyleLbl="bgAccFollowNode1" presStyleIdx="2" presStyleCnt="3">
        <dgm:presLayoutVars>
          <dgm:bulletEnabled val="1"/>
        </dgm:presLayoutVars>
      </dgm:prSet>
      <dgm:spPr/>
    </dgm:pt>
  </dgm:ptLst>
  <dgm:cxnLst>
    <dgm:cxn modelId="{34CB8807-1D5F-491B-932F-9E6EF2DA2840}" type="presOf" srcId="{22F3E899-5478-415C-BB75-B455C5FE6AE9}" destId="{0BAF63F8-3AA0-48C8-9593-D1DEEFF6913B}" srcOrd="0" destOrd="0" presId="urn:microsoft.com/office/officeart/2016/7/layout/BasicLinearProcessNumbered"/>
    <dgm:cxn modelId="{94826B11-51E8-4A85-BF1E-245341AB9F4B}" type="presOf" srcId="{22F3E899-5478-415C-BB75-B455C5FE6AE9}" destId="{55BB1D70-E725-4442-BAEC-CF58C4C8DC5B}" srcOrd="1" destOrd="0" presId="urn:microsoft.com/office/officeart/2016/7/layout/BasicLinearProcessNumbered"/>
    <dgm:cxn modelId="{824BA35D-18AF-40F7-874E-FC4713DAF013}" type="presOf" srcId="{BF786F0B-6A7A-41AD-B796-C856A3AE151F}" destId="{694901D7-AC99-4525-84C5-8DC9D9F0DEDA}" srcOrd="0" destOrd="0" presId="urn:microsoft.com/office/officeart/2016/7/layout/BasicLinearProcessNumbered"/>
    <dgm:cxn modelId="{3EA9585F-2CF0-44BE-9CFA-9EA5D4D6A298}" type="presOf" srcId="{74F6D45A-F4EF-4953-926F-8BB835385F03}" destId="{18F67B1A-068F-45CC-8F19-D8CA458CE918}" srcOrd="1" destOrd="0" presId="urn:microsoft.com/office/officeart/2016/7/layout/BasicLinearProcessNumbered"/>
    <dgm:cxn modelId="{D5AB6742-E956-482A-AAAF-220BF0C251CC}" type="presOf" srcId="{2E4DC3EA-4F23-48FE-9BEE-506AA908E641}" destId="{E896DBD1-0A87-4565-9BDD-C510BBFD042A}" srcOrd="0" destOrd="0" presId="urn:microsoft.com/office/officeart/2016/7/layout/BasicLinearProcessNumbered"/>
    <dgm:cxn modelId="{7CEB9C4C-3D7D-4F1F-A4D7-8ACC417892C8}" srcId="{99F1465C-8C42-4F0B-A4BD-9F4F36D3DE87}" destId="{22F3E899-5478-415C-BB75-B455C5FE6AE9}" srcOrd="0" destOrd="0" parTransId="{08757B9A-A100-4431-A4A1-F8E3A234DCA7}" sibTransId="{BF786F0B-6A7A-41AD-B796-C856A3AE151F}"/>
    <dgm:cxn modelId="{50802553-3552-4061-B923-695CF5F9CEF3}" type="presOf" srcId="{99F1465C-8C42-4F0B-A4BD-9F4F36D3DE87}" destId="{5B9F8CDD-4AF4-483D-929C-5B99D26C6E76}" srcOrd="0" destOrd="0" presId="urn:microsoft.com/office/officeart/2016/7/layout/BasicLinearProcessNumbered"/>
    <dgm:cxn modelId="{AE4F6A55-A519-44EA-9B2F-C6DC3FCF2A7C}" type="presOf" srcId="{2A5DDA0B-7BE8-4D26-90B9-735AFDF5E780}" destId="{B3A9768A-4E27-4C54-994E-3C033DB78C3C}" srcOrd="0" destOrd="0" presId="urn:microsoft.com/office/officeart/2016/7/layout/BasicLinearProcessNumbered"/>
    <dgm:cxn modelId="{6DA7255A-9FBF-47F3-9D5C-8B846F50E87D}" type="presOf" srcId="{219C4EC5-47CE-4333-B57B-23FCE4209E54}" destId="{A96C8953-97F6-44CC-B561-F3C3DBF690DB}" srcOrd="0" destOrd="0" presId="urn:microsoft.com/office/officeart/2016/7/layout/BasicLinearProcessNumbered"/>
    <dgm:cxn modelId="{EA971882-9374-4D40-B913-6737F1C8A78A}" srcId="{99F1465C-8C42-4F0B-A4BD-9F4F36D3DE87}" destId="{2E4DC3EA-4F23-48FE-9BEE-506AA908E641}" srcOrd="1" destOrd="0" parTransId="{53F707CA-CC5E-4C3D-990F-6E293936CE1A}" sibTransId="{2A5DDA0B-7BE8-4D26-90B9-735AFDF5E780}"/>
    <dgm:cxn modelId="{755E418A-4D1C-4C4C-BDBF-50EC80AB43E9}" type="presOf" srcId="{74F6D45A-F4EF-4953-926F-8BB835385F03}" destId="{4E78A92F-BE19-45AC-AAAF-11BCAB634174}" srcOrd="0" destOrd="0" presId="urn:microsoft.com/office/officeart/2016/7/layout/BasicLinearProcessNumbered"/>
    <dgm:cxn modelId="{F57662CC-AA41-4D61-BD5B-4D87CA7F963B}" type="presOf" srcId="{2E4DC3EA-4F23-48FE-9BEE-506AA908E641}" destId="{E9D48D1F-DE55-472A-9843-B61CF8C11192}" srcOrd="1" destOrd="0" presId="urn:microsoft.com/office/officeart/2016/7/layout/BasicLinearProcessNumbered"/>
    <dgm:cxn modelId="{8D536CD1-34E5-439B-93C6-21C6B0FFB9C9}" srcId="{99F1465C-8C42-4F0B-A4BD-9F4F36D3DE87}" destId="{74F6D45A-F4EF-4953-926F-8BB835385F03}" srcOrd="2" destOrd="0" parTransId="{13D423AE-0771-4D51-A7BD-4D77F3442305}" sibTransId="{219C4EC5-47CE-4333-B57B-23FCE4209E54}"/>
    <dgm:cxn modelId="{B6F98187-F341-4E83-AE3A-F4274E0B5560}" type="presParOf" srcId="{5B9F8CDD-4AF4-483D-929C-5B99D26C6E76}" destId="{A00C562D-9931-4ABF-989F-F2ED6989CFBE}" srcOrd="0" destOrd="0" presId="urn:microsoft.com/office/officeart/2016/7/layout/BasicLinearProcessNumbered"/>
    <dgm:cxn modelId="{BB57201C-080F-4978-B0BF-CA7087BB4043}" type="presParOf" srcId="{A00C562D-9931-4ABF-989F-F2ED6989CFBE}" destId="{0BAF63F8-3AA0-48C8-9593-D1DEEFF6913B}" srcOrd="0" destOrd="0" presId="urn:microsoft.com/office/officeart/2016/7/layout/BasicLinearProcessNumbered"/>
    <dgm:cxn modelId="{44AD4142-E7AB-4AE9-9FA5-3FC3787BC6E4}" type="presParOf" srcId="{A00C562D-9931-4ABF-989F-F2ED6989CFBE}" destId="{694901D7-AC99-4525-84C5-8DC9D9F0DEDA}" srcOrd="1" destOrd="0" presId="urn:microsoft.com/office/officeart/2016/7/layout/BasicLinearProcessNumbered"/>
    <dgm:cxn modelId="{FFAB92FC-789D-4E48-823C-F490112BAC42}" type="presParOf" srcId="{A00C562D-9931-4ABF-989F-F2ED6989CFBE}" destId="{D1E91838-C64B-41B6-B08B-60C6E7BDF7C1}" srcOrd="2" destOrd="0" presId="urn:microsoft.com/office/officeart/2016/7/layout/BasicLinearProcessNumbered"/>
    <dgm:cxn modelId="{12E45448-7BEE-4072-BD70-15EC1A2DF176}" type="presParOf" srcId="{A00C562D-9931-4ABF-989F-F2ED6989CFBE}" destId="{55BB1D70-E725-4442-BAEC-CF58C4C8DC5B}" srcOrd="3" destOrd="0" presId="urn:microsoft.com/office/officeart/2016/7/layout/BasicLinearProcessNumbered"/>
    <dgm:cxn modelId="{02296685-3FCB-46BE-B22C-0ED7A0727A5A}" type="presParOf" srcId="{5B9F8CDD-4AF4-483D-929C-5B99D26C6E76}" destId="{12B4CBCD-CA16-435A-8DF0-475025C9A6F9}" srcOrd="1" destOrd="0" presId="urn:microsoft.com/office/officeart/2016/7/layout/BasicLinearProcessNumbered"/>
    <dgm:cxn modelId="{60B8F33E-2C20-45EC-BEFF-289F2826A755}" type="presParOf" srcId="{5B9F8CDD-4AF4-483D-929C-5B99D26C6E76}" destId="{33E3A317-B38D-4655-B603-C647FCBD8B3C}" srcOrd="2" destOrd="0" presId="urn:microsoft.com/office/officeart/2016/7/layout/BasicLinearProcessNumbered"/>
    <dgm:cxn modelId="{C4A33547-0C61-4CAF-ABA0-2E82C6B6FFCE}" type="presParOf" srcId="{33E3A317-B38D-4655-B603-C647FCBD8B3C}" destId="{E896DBD1-0A87-4565-9BDD-C510BBFD042A}" srcOrd="0" destOrd="0" presId="urn:microsoft.com/office/officeart/2016/7/layout/BasicLinearProcessNumbered"/>
    <dgm:cxn modelId="{D6B166FC-F957-4A18-A432-A7199263E8AF}" type="presParOf" srcId="{33E3A317-B38D-4655-B603-C647FCBD8B3C}" destId="{B3A9768A-4E27-4C54-994E-3C033DB78C3C}" srcOrd="1" destOrd="0" presId="urn:microsoft.com/office/officeart/2016/7/layout/BasicLinearProcessNumbered"/>
    <dgm:cxn modelId="{6E6E7CF1-62B6-4761-AF33-01827EC98A07}" type="presParOf" srcId="{33E3A317-B38D-4655-B603-C647FCBD8B3C}" destId="{3ED80A45-34EB-459A-9D41-288C491CF232}" srcOrd="2" destOrd="0" presId="urn:microsoft.com/office/officeart/2016/7/layout/BasicLinearProcessNumbered"/>
    <dgm:cxn modelId="{30717CB9-F071-42C4-862E-3842E2308548}" type="presParOf" srcId="{33E3A317-B38D-4655-B603-C647FCBD8B3C}" destId="{E9D48D1F-DE55-472A-9843-B61CF8C11192}" srcOrd="3" destOrd="0" presId="urn:microsoft.com/office/officeart/2016/7/layout/BasicLinearProcessNumbered"/>
    <dgm:cxn modelId="{B14852C4-A2C0-43C1-8C88-AC98AFB92A27}" type="presParOf" srcId="{5B9F8CDD-4AF4-483D-929C-5B99D26C6E76}" destId="{E12AE471-B9CD-4202-ABD3-AE49993DA65C}" srcOrd="3" destOrd="0" presId="urn:microsoft.com/office/officeart/2016/7/layout/BasicLinearProcessNumbered"/>
    <dgm:cxn modelId="{82AE602B-76AA-4350-9266-52748B10686B}" type="presParOf" srcId="{5B9F8CDD-4AF4-483D-929C-5B99D26C6E76}" destId="{214C8AC7-F8BA-4A65-BDDA-F6E6139904F3}" srcOrd="4" destOrd="0" presId="urn:microsoft.com/office/officeart/2016/7/layout/BasicLinearProcessNumbered"/>
    <dgm:cxn modelId="{C0B55AB2-7D93-42EA-B18E-106E1A7F96B7}" type="presParOf" srcId="{214C8AC7-F8BA-4A65-BDDA-F6E6139904F3}" destId="{4E78A92F-BE19-45AC-AAAF-11BCAB634174}" srcOrd="0" destOrd="0" presId="urn:microsoft.com/office/officeart/2016/7/layout/BasicLinearProcessNumbered"/>
    <dgm:cxn modelId="{8C41C9E8-53C0-456A-AEE2-D0C591C7DD69}" type="presParOf" srcId="{214C8AC7-F8BA-4A65-BDDA-F6E6139904F3}" destId="{A96C8953-97F6-44CC-B561-F3C3DBF690DB}" srcOrd="1" destOrd="0" presId="urn:microsoft.com/office/officeart/2016/7/layout/BasicLinearProcessNumbered"/>
    <dgm:cxn modelId="{D6284B93-0C5F-44F6-B970-E364E24310C6}" type="presParOf" srcId="{214C8AC7-F8BA-4A65-BDDA-F6E6139904F3}" destId="{D5B083B6-D552-48DD-BDD6-8701D8A1D9EA}" srcOrd="2" destOrd="0" presId="urn:microsoft.com/office/officeart/2016/7/layout/BasicLinearProcessNumbered"/>
    <dgm:cxn modelId="{BAB51EAF-6719-45BA-8274-4A8C076B833F}" type="presParOf" srcId="{214C8AC7-F8BA-4A65-BDDA-F6E6139904F3}" destId="{18F67B1A-068F-45CC-8F19-D8CA458CE91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C94DA-0E0E-4076-8B3D-30179E7A638B}">
      <dsp:nvSpPr>
        <dsp:cNvPr id="0" name=""/>
        <dsp:cNvSpPr/>
      </dsp:nvSpPr>
      <dsp:spPr>
        <a:xfrm>
          <a:off x="4665" y="1349847"/>
          <a:ext cx="2715964" cy="1086385"/>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Project Overview</a:t>
          </a:r>
        </a:p>
      </dsp:txBody>
      <dsp:txXfrm>
        <a:off x="547858" y="1349847"/>
        <a:ext cx="1629579" cy="1086385"/>
      </dsp:txXfrm>
    </dsp:sp>
    <dsp:sp modelId="{60B67951-BF48-4A3B-A6A0-FB33D3A4C857}">
      <dsp:nvSpPr>
        <dsp:cNvPr id="0" name=""/>
        <dsp:cNvSpPr/>
      </dsp:nvSpPr>
      <dsp:spPr>
        <a:xfrm>
          <a:off x="2449033" y="1349847"/>
          <a:ext cx="2715964" cy="1086385"/>
        </a:xfrm>
        <a:prstGeom prst="chevron">
          <a:avLst/>
        </a:prstGeom>
        <a:gradFill rotWithShape="0">
          <a:gsLst>
            <a:gs pos="0">
              <a:schemeClr val="accent2">
                <a:hueOff val="-443941"/>
                <a:satOff val="-195"/>
                <a:lumOff val="523"/>
                <a:alphaOff val="0"/>
                <a:shade val="85000"/>
                <a:satMod val="130000"/>
              </a:schemeClr>
            </a:gs>
            <a:gs pos="34000">
              <a:schemeClr val="accent2">
                <a:hueOff val="-443941"/>
                <a:satOff val="-195"/>
                <a:lumOff val="523"/>
                <a:alphaOff val="0"/>
                <a:shade val="87000"/>
                <a:satMod val="125000"/>
              </a:schemeClr>
            </a:gs>
            <a:gs pos="70000">
              <a:schemeClr val="accent2">
                <a:hueOff val="-443941"/>
                <a:satOff val="-195"/>
                <a:lumOff val="523"/>
                <a:alphaOff val="0"/>
                <a:tint val="100000"/>
                <a:shade val="90000"/>
                <a:satMod val="130000"/>
              </a:schemeClr>
            </a:gs>
            <a:gs pos="100000">
              <a:schemeClr val="accent2">
                <a:hueOff val="-443941"/>
                <a:satOff val="-195"/>
                <a:lumOff val="523"/>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Methodology</a:t>
          </a:r>
        </a:p>
      </dsp:txBody>
      <dsp:txXfrm>
        <a:off x="2992226" y="1349847"/>
        <a:ext cx="1629579" cy="1086385"/>
      </dsp:txXfrm>
    </dsp:sp>
    <dsp:sp modelId="{95259B1E-9E72-4FAE-980E-7096286D3C15}">
      <dsp:nvSpPr>
        <dsp:cNvPr id="0" name=""/>
        <dsp:cNvSpPr/>
      </dsp:nvSpPr>
      <dsp:spPr>
        <a:xfrm>
          <a:off x="4893401" y="1349847"/>
          <a:ext cx="2715964" cy="1086385"/>
        </a:xfrm>
        <a:prstGeom prst="chevron">
          <a:avLst/>
        </a:prstGeom>
        <a:gradFill rotWithShape="0">
          <a:gsLst>
            <a:gs pos="0">
              <a:schemeClr val="accent2">
                <a:hueOff val="-887883"/>
                <a:satOff val="-391"/>
                <a:lumOff val="1046"/>
                <a:alphaOff val="0"/>
                <a:shade val="85000"/>
                <a:satMod val="130000"/>
              </a:schemeClr>
            </a:gs>
            <a:gs pos="34000">
              <a:schemeClr val="accent2">
                <a:hueOff val="-887883"/>
                <a:satOff val="-391"/>
                <a:lumOff val="1046"/>
                <a:alphaOff val="0"/>
                <a:shade val="87000"/>
                <a:satMod val="125000"/>
              </a:schemeClr>
            </a:gs>
            <a:gs pos="70000">
              <a:schemeClr val="accent2">
                <a:hueOff val="-887883"/>
                <a:satOff val="-391"/>
                <a:lumOff val="1046"/>
                <a:alphaOff val="0"/>
                <a:tint val="100000"/>
                <a:shade val="90000"/>
                <a:satMod val="130000"/>
              </a:schemeClr>
            </a:gs>
            <a:gs pos="100000">
              <a:schemeClr val="accent2">
                <a:hueOff val="-887883"/>
                <a:satOff val="-391"/>
                <a:lumOff val="104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Solution</a:t>
          </a:r>
        </a:p>
      </dsp:txBody>
      <dsp:txXfrm>
        <a:off x="5436594" y="1349847"/>
        <a:ext cx="1629579" cy="1086385"/>
      </dsp:txXfrm>
    </dsp:sp>
    <dsp:sp modelId="{7A7EE47E-8933-49F6-8A7D-5F2EC77C29E6}">
      <dsp:nvSpPr>
        <dsp:cNvPr id="0" name=""/>
        <dsp:cNvSpPr/>
      </dsp:nvSpPr>
      <dsp:spPr>
        <a:xfrm>
          <a:off x="7337769" y="1349847"/>
          <a:ext cx="2715964" cy="1086385"/>
        </a:xfrm>
        <a:prstGeom prst="chevron">
          <a:avLst/>
        </a:prstGeom>
        <a:gradFill rotWithShape="0">
          <a:gsLst>
            <a:gs pos="0">
              <a:schemeClr val="accent2">
                <a:hueOff val="-1331824"/>
                <a:satOff val="-586"/>
                <a:lumOff val="1569"/>
                <a:alphaOff val="0"/>
                <a:shade val="85000"/>
                <a:satMod val="130000"/>
              </a:schemeClr>
            </a:gs>
            <a:gs pos="34000">
              <a:schemeClr val="accent2">
                <a:hueOff val="-1331824"/>
                <a:satOff val="-586"/>
                <a:lumOff val="1569"/>
                <a:alphaOff val="0"/>
                <a:shade val="87000"/>
                <a:satMod val="125000"/>
              </a:schemeClr>
            </a:gs>
            <a:gs pos="70000">
              <a:schemeClr val="accent2">
                <a:hueOff val="-1331824"/>
                <a:satOff val="-586"/>
                <a:lumOff val="1569"/>
                <a:alphaOff val="0"/>
                <a:tint val="100000"/>
                <a:shade val="90000"/>
                <a:satMod val="130000"/>
              </a:schemeClr>
            </a:gs>
            <a:gs pos="100000">
              <a:schemeClr val="accent2">
                <a:hueOff val="-1331824"/>
                <a:satOff val="-586"/>
                <a:lumOff val="156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Conclusion</a:t>
          </a:r>
        </a:p>
      </dsp:txBody>
      <dsp:txXfrm>
        <a:off x="7880962" y="1349847"/>
        <a:ext cx="1629579" cy="1086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63F8-3AA0-48C8-9593-D1DEEFF6913B}">
      <dsp:nvSpPr>
        <dsp:cNvPr id="0" name=""/>
        <dsp:cNvSpPr/>
      </dsp:nvSpPr>
      <dsp:spPr>
        <a:xfrm>
          <a:off x="0" y="0"/>
          <a:ext cx="3143249" cy="3786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5060" tIns="330200" rIns="245060" bIns="330200" numCol="1" spcCol="1270" anchor="t" anchorCtr="0">
          <a:noAutofit/>
        </a:bodyPr>
        <a:lstStyle/>
        <a:p>
          <a:pPr marL="0" lvl="0" indent="0" algn="l" defTabSz="844550">
            <a:lnSpc>
              <a:spcPct val="90000"/>
            </a:lnSpc>
            <a:spcBef>
              <a:spcPct val="0"/>
            </a:spcBef>
            <a:spcAft>
              <a:spcPct val="35000"/>
            </a:spcAft>
            <a:buNone/>
          </a:pPr>
          <a:r>
            <a:rPr lang="en-US" sz="1900" kern="1200" dirty="0"/>
            <a:t>Create an </a:t>
          </a:r>
          <a:r>
            <a:rPr lang="en-US" sz="1900" b="1" kern="1200" dirty="0"/>
            <a:t>automated</a:t>
          </a:r>
          <a:r>
            <a:rPr lang="en-US" sz="1900" kern="1200" dirty="0"/>
            <a:t> process that </a:t>
          </a:r>
          <a:r>
            <a:rPr lang="en-US" sz="1900" b="1" kern="1200" dirty="0"/>
            <a:t>simulates</a:t>
          </a:r>
          <a:r>
            <a:rPr lang="en-US" sz="1900" kern="1200" dirty="0"/>
            <a:t> multiple disease spreads throughout population of West Lafayette and Lafayette</a:t>
          </a:r>
        </a:p>
      </dsp:txBody>
      <dsp:txXfrm>
        <a:off x="0" y="1438710"/>
        <a:ext cx="3143249" cy="2271648"/>
      </dsp:txXfrm>
    </dsp:sp>
    <dsp:sp modelId="{694901D7-AC99-4525-84C5-8DC9D9F0DEDA}">
      <dsp:nvSpPr>
        <dsp:cNvPr id="0" name=""/>
        <dsp:cNvSpPr/>
      </dsp:nvSpPr>
      <dsp:spPr>
        <a:xfrm>
          <a:off x="1003712" y="378607"/>
          <a:ext cx="1135824" cy="113582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0050" y="544945"/>
        <a:ext cx="803148" cy="803148"/>
      </dsp:txXfrm>
    </dsp:sp>
    <dsp:sp modelId="{D1E91838-C64B-41B6-B08B-60C6E7BDF7C1}">
      <dsp:nvSpPr>
        <dsp:cNvPr id="0" name=""/>
        <dsp:cNvSpPr/>
      </dsp:nvSpPr>
      <dsp:spPr>
        <a:xfrm>
          <a:off x="0" y="3786008"/>
          <a:ext cx="3143249" cy="7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E896DBD1-0A87-4565-9BDD-C510BBFD042A}">
      <dsp:nvSpPr>
        <dsp:cNvPr id="0" name=""/>
        <dsp:cNvSpPr/>
      </dsp:nvSpPr>
      <dsp:spPr>
        <a:xfrm>
          <a:off x="3457574" y="0"/>
          <a:ext cx="3143249" cy="3786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5060" tIns="330200" rIns="245060" bIns="330200" numCol="1" spcCol="1270" anchor="t" anchorCtr="0">
          <a:noAutofit/>
        </a:bodyPr>
        <a:lstStyle/>
        <a:p>
          <a:pPr marL="0" lvl="0" indent="0" algn="l" defTabSz="844550">
            <a:lnSpc>
              <a:spcPct val="90000"/>
            </a:lnSpc>
            <a:spcBef>
              <a:spcPct val="0"/>
            </a:spcBef>
            <a:spcAft>
              <a:spcPct val="35000"/>
            </a:spcAft>
            <a:buNone/>
          </a:pPr>
          <a:r>
            <a:rPr lang="en-US" sz="1900" kern="1200" dirty="0"/>
            <a:t>Aid public policy officials in devising </a:t>
          </a:r>
          <a:r>
            <a:rPr lang="en-US" sz="1900" b="1" kern="1200" dirty="0"/>
            <a:t>flexible and effective policy strategies</a:t>
          </a:r>
          <a:r>
            <a:rPr lang="en-US" sz="1900" kern="1200" dirty="0"/>
            <a:t> to </a:t>
          </a:r>
          <a:r>
            <a:rPr lang="en-US" sz="1900" b="1" kern="1200" dirty="0"/>
            <a:t>mitigate </a:t>
          </a:r>
          <a:r>
            <a:rPr lang="en-US" sz="1900" kern="1200" dirty="0"/>
            <a:t>the spread of pandemic diseases</a:t>
          </a:r>
        </a:p>
      </dsp:txBody>
      <dsp:txXfrm>
        <a:off x="3457574" y="1438710"/>
        <a:ext cx="3143249" cy="2271648"/>
      </dsp:txXfrm>
    </dsp:sp>
    <dsp:sp modelId="{B3A9768A-4E27-4C54-994E-3C033DB78C3C}">
      <dsp:nvSpPr>
        <dsp:cNvPr id="0" name=""/>
        <dsp:cNvSpPr/>
      </dsp:nvSpPr>
      <dsp:spPr>
        <a:xfrm>
          <a:off x="4461287" y="378607"/>
          <a:ext cx="1135824" cy="113582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7625" y="544945"/>
        <a:ext cx="803148" cy="803148"/>
      </dsp:txXfrm>
    </dsp:sp>
    <dsp:sp modelId="{3ED80A45-34EB-459A-9D41-288C491CF232}">
      <dsp:nvSpPr>
        <dsp:cNvPr id="0" name=""/>
        <dsp:cNvSpPr/>
      </dsp:nvSpPr>
      <dsp:spPr>
        <a:xfrm>
          <a:off x="3457574" y="3786008"/>
          <a:ext cx="3143249" cy="7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E78A92F-BE19-45AC-AAAF-11BCAB634174}">
      <dsp:nvSpPr>
        <dsp:cNvPr id="0" name=""/>
        <dsp:cNvSpPr/>
      </dsp:nvSpPr>
      <dsp:spPr>
        <a:xfrm>
          <a:off x="6915149" y="0"/>
          <a:ext cx="3143249" cy="3786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5060" tIns="330200" rIns="245060" bIns="330200" numCol="1" spcCol="1270" anchor="t" anchorCtr="0">
          <a:noAutofit/>
        </a:bodyPr>
        <a:lstStyle/>
        <a:p>
          <a:pPr marL="0" lvl="0" indent="0" algn="l" defTabSz="844550">
            <a:lnSpc>
              <a:spcPct val="90000"/>
            </a:lnSpc>
            <a:spcBef>
              <a:spcPct val="0"/>
            </a:spcBef>
            <a:spcAft>
              <a:spcPct val="35000"/>
            </a:spcAft>
            <a:buNone/>
          </a:pPr>
          <a:r>
            <a:rPr lang="en-US" sz="1900" kern="1200" dirty="0"/>
            <a:t>Determine the </a:t>
          </a:r>
          <a:r>
            <a:rPr lang="en-US" sz="1900" b="1" kern="1200" dirty="0"/>
            <a:t>costs</a:t>
          </a:r>
          <a:r>
            <a:rPr lang="en-US" sz="1900" kern="1200" dirty="0"/>
            <a:t> associated with </a:t>
          </a:r>
          <a:r>
            <a:rPr lang="en-US" sz="1900" b="1" kern="1200" dirty="0"/>
            <a:t>choices </a:t>
          </a:r>
          <a:r>
            <a:rPr lang="en-US" sz="1900" kern="1200" dirty="0"/>
            <a:t>regarding implementing policy strategies</a:t>
          </a:r>
        </a:p>
      </dsp:txBody>
      <dsp:txXfrm>
        <a:off x="6915149" y="1438710"/>
        <a:ext cx="3143249" cy="2271648"/>
      </dsp:txXfrm>
    </dsp:sp>
    <dsp:sp modelId="{A96C8953-97F6-44CC-B561-F3C3DBF690DB}">
      <dsp:nvSpPr>
        <dsp:cNvPr id="0" name=""/>
        <dsp:cNvSpPr/>
      </dsp:nvSpPr>
      <dsp:spPr>
        <a:xfrm>
          <a:off x="7918862" y="378607"/>
          <a:ext cx="1135824" cy="113582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85200" y="544945"/>
        <a:ext cx="803148" cy="803148"/>
      </dsp:txXfrm>
    </dsp:sp>
    <dsp:sp modelId="{D5B083B6-D552-48DD-BDD6-8701D8A1D9EA}">
      <dsp:nvSpPr>
        <dsp:cNvPr id="0" name=""/>
        <dsp:cNvSpPr/>
      </dsp:nvSpPr>
      <dsp:spPr>
        <a:xfrm>
          <a:off x="6915149" y="3786008"/>
          <a:ext cx="3143249" cy="7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525FD-746A-4572-A616-DD66B64AAFB2}"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15B14-2179-41DE-B924-D9C196AC7671}" type="slidenum">
              <a:rPr lang="en-US" smtClean="0"/>
              <a:t>‹#›</a:t>
            </a:fld>
            <a:endParaRPr lang="en-US"/>
          </a:p>
        </p:txBody>
      </p:sp>
    </p:spTree>
    <p:extLst>
      <p:ext uri="{BB962C8B-B14F-4D97-AF65-F5344CB8AC3E}">
        <p14:creationId xmlns:p14="http://schemas.microsoft.com/office/powerpoint/2010/main" val="406943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where we can VERY BRIEFLY mention that the results of the disease spread were analyzed (using machine learning) to identify common factors to target with intelligent policy responses to mitigate disease spread</a:t>
            </a:r>
          </a:p>
          <a:p>
            <a:endParaRPr lang="en-US" dirty="0"/>
          </a:p>
        </p:txBody>
      </p:sp>
      <p:sp>
        <p:nvSpPr>
          <p:cNvPr id="4" name="Slide Number Placeholder 3"/>
          <p:cNvSpPr>
            <a:spLocks noGrp="1"/>
          </p:cNvSpPr>
          <p:nvPr>
            <p:ph type="sldNum" sz="quarter" idx="10"/>
          </p:nvPr>
        </p:nvSpPr>
        <p:spPr/>
        <p:txBody>
          <a:bodyPr/>
          <a:lstStyle/>
          <a:p>
            <a:fld id="{82115B14-2179-41DE-B924-D9C196AC7671}" type="slidenum">
              <a:rPr lang="en-US" smtClean="0"/>
              <a:t>10</a:t>
            </a:fld>
            <a:endParaRPr lang="en-US"/>
          </a:p>
        </p:txBody>
      </p:sp>
    </p:spTree>
    <p:extLst>
      <p:ext uri="{BB962C8B-B14F-4D97-AF65-F5344CB8AC3E}">
        <p14:creationId xmlns:p14="http://schemas.microsoft.com/office/powerpoint/2010/main" val="419177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155F6A-78BC-49E6-9269-A7B8E68DB815}"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02EC7-2BBF-4922-9DEB-E37653A716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7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B6946-1875-43E2-84F6-44263F1FAC71}"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79955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810F7-E4DB-423A-8AE5-849FB7775CDB}"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229926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80ECB-F8D3-46D8-AC6B-37CB86C32370}"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193386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5D1180-A83A-4DEB-BECF-BF5A262CB416}"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02EC7-2BBF-4922-9DEB-E37653A716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64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3DA664-75B2-4491-BB50-D67B2ED29396}" type="datetime1">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207896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DDE73-71EB-43D3-BD69-F9A0A6BFCB08}" type="datetime1">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114282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2AFF37-67AD-427B-9AB2-9F5DC153E5A1}" type="datetime1">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317690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D3B510-0889-4966-A774-9C35DE44A017}" type="datetime1">
              <a:rPr lang="en-US" smtClean="0"/>
              <a:t>4/25/2018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12205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984152-4F88-41D7-A224-EF8935E8A691}" type="datetime1">
              <a:rPr lang="en-US" smtClean="0"/>
              <a:t>4/25/2018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02EC7-2BBF-4922-9DEB-E37653A716E3}" type="slidenum">
              <a:rPr lang="en-US" smtClean="0"/>
              <a:t>‹#›</a:t>
            </a:fld>
            <a:endParaRPr lang="en-US"/>
          </a:p>
        </p:txBody>
      </p:sp>
    </p:spTree>
    <p:extLst>
      <p:ext uri="{BB962C8B-B14F-4D97-AF65-F5344CB8AC3E}">
        <p14:creationId xmlns:p14="http://schemas.microsoft.com/office/powerpoint/2010/main" val="251276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349A4F-290F-46C3-8539-897B81DF1377}" type="datetime1">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02EC7-2BBF-4922-9DEB-E37653A716E3}" type="slidenum">
              <a:rPr lang="en-US" smtClean="0"/>
              <a:t>‹#›</a:t>
            </a:fld>
            <a:endParaRPr lang="en-US"/>
          </a:p>
        </p:txBody>
      </p:sp>
    </p:spTree>
    <p:extLst>
      <p:ext uri="{BB962C8B-B14F-4D97-AF65-F5344CB8AC3E}">
        <p14:creationId xmlns:p14="http://schemas.microsoft.com/office/powerpoint/2010/main" val="157720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E66762-4EAD-4111-AEAA-DA80BC947AAB}" type="datetime1">
              <a:rPr lang="en-US" smtClean="0"/>
              <a:t>4/25/2018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702EC7-2BBF-4922-9DEB-E37653A716E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11760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5E1-5B37-44F8-81D4-178EE67DD899}"/>
              </a:ext>
            </a:extLst>
          </p:cNvPr>
          <p:cNvSpPr>
            <a:spLocks noGrp="1"/>
          </p:cNvSpPr>
          <p:nvPr>
            <p:ph type="ctrTitle"/>
          </p:nvPr>
        </p:nvSpPr>
        <p:spPr/>
        <p:txBody>
          <a:bodyPr/>
          <a:lstStyle/>
          <a:p>
            <a:r>
              <a:rPr lang="en-US" dirty="0"/>
              <a:t>Group 11 Disease Solutions</a:t>
            </a:r>
          </a:p>
        </p:txBody>
      </p:sp>
      <p:sp>
        <p:nvSpPr>
          <p:cNvPr id="3" name="Subtitle 2">
            <a:extLst>
              <a:ext uri="{FF2B5EF4-FFF2-40B4-BE49-F238E27FC236}">
                <a16:creationId xmlns:a16="http://schemas.microsoft.com/office/drawing/2014/main" id="{76C64B12-A0B5-47FB-AB44-C3C627534E1A}"/>
              </a:ext>
            </a:extLst>
          </p:cNvPr>
          <p:cNvSpPr>
            <a:spLocks noGrp="1"/>
          </p:cNvSpPr>
          <p:nvPr>
            <p:ph type="subTitle" idx="1"/>
          </p:nvPr>
        </p:nvSpPr>
        <p:spPr/>
        <p:txBody>
          <a:bodyPr/>
          <a:lstStyle/>
          <a:p>
            <a:r>
              <a:rPr lang="en-US" dirty="0"/>
              <a:t>Michael Wang, Julia Monti, Karuna Srivastava, </a:t>
            </a:r>
          </a:p>
          <a:p>
            <a:r>
              <a:rPr lang="en-US" dirty="0"/>
              <a:t>Richard </a:t>
            </a:r>
            <a:r>
              <a:rPr lang="en-US" dirty="0" err="1"/>
              <a:t>Amayo</a:t>
            </a:r>
            <a:r>
              <a:rPr lang="en-US" dirty="0"/>
              <a:t>, </a:t>
            </a:r>
            <a:r>
              <a:rPr lang="en-US" dirty="0" err="1"/>
              <a:t>Mrunmayi</a:t>
            </a:r>
            <a:r>
              <a:rPr lang="en-US" dirty="0"/>
              <a:t> </a:t>
            </a:r>
            <a:r>
              <a:rPr lang="en-US" dirty="0" err="1"/>
              <a:t>Dandekar</a:t>
            </a:r>
            <a:endParaRPr lang="en-US" dirty="0"/>
          </a:p>
        </p:txBody>
      </p:sp>
      <p:sp>
        <p:nvSpPr>
          <p:cNvPr id="4" name="Slide Number Placeholder 3">
            <a:extLst>
              <a:ext uri="{FF2B5EF4-FFF2-40B4-BE49-F238E27FC236}">
                <a16:creationId xmlns:a16="http://schemas.microsoft.com/office/drawing/2014/main" id="{8D678BA5-5F0F-4A99-8782-C41E329E9C29}"/>
              </a:ext>
            </a:extLst>
          </p:cNvPr>
          <p:cNvSpPr>
            <a:spLocks noGrp="1"/>
          </p:cNvSpPr>
          <p:nvPr>
            <p:ph type="sldNum" sz="quarter" idx="12"/>
          </p:nvPr>
        </p:nvSpPr>
        <p:spPr/>
        <p:txBody>
          <a:bodyPr/>
          <a:lstStyle/>
          <a:p>
            <a:fld id="{57702EC7-2BBF-4922-9DEB-E37653A716E3}" type="slidenum">
              <a:rPr lang="en-US" smtClean="0"/>
              <a:t>1</a:t>
            </a:fld>
            <a:endParaRPr lang="en-US"/>
          </a:p>
        </p:txBody>
      </p:sp>
    </p:spTree>
    <p:extLst>
      <p:ext uri="{BB962C8B-B14F-4D97-AF65-F5344CB8AC3E}">
        <p14:creationId xmlns:p14="http://schemas.microsoft.com/office/powerpoint/2010/main" val="112322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8331D47-DE7A-4F51-9D59-FD68F3BDD2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9DEDC60-6312-4214-B219-E46479D7E1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D92A1B31-DB63-435D-93E6-9712CDFB20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66B8738D-6184-4200-93C8-A38B49E39D9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A95E83E-3C35-4C05-B1FC-CBF86CCB7C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C1AD70F9-2AA8-40AD-81F2-0D7BC881C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C2B7B8EB-0638-43BD-9A64-62F95F50548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28" name="Content Placeholder 27">
            <a:extLst>
              <a:ext uri="{FF2B5EF4-FFF2-40B4-BE49-F238E27FC236}">
                <a16:creationId xmlns:a16="http://schemas.microsoft.com/office/drawing/2014/main" id="{33DEA70F-36ED-43E0-81D1-85DF5D0D18A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35457" y="863465"/>
            <a:ext cx="5131653" cy="3155966"/>
          </a:xfrm>
          <a:prstGeom prst="rect">
            <a:avLst/>
          </a:prstGeom>
        </p:spPr>
      </p:pic>
      <p:pic>
        <p:nvPicPr>
          <p:cNvPr id="32" name="Content Placeholder 31">
            <a:extLst>
              <a:ext uri="{FF2B5EF4-FFF2-40B4-BE49-F238E27FC236}">
                <a16:creationId xmlns:a16="http://schemas.microsoft.com/office/drawing/2014/main" id="{DE88AE26-D891-471A-BFCE-B859F954583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24891" y="640080"/>
            <a:ext cx="4597991" cy="3602736"/>
          </a:xfrm>
          <a:prstGeom prst="rect">
            <a:avLst/>
          </a:prstGeom>
        </p:spPr>
      </p:pic>
      <p:sp>
        <p:nvSpPr>
          <p:cNvPr id="51" name="Rectangle 50">
            <a:extLst>
              <a:ext uri="{FF2B5EF4-FFF2-40B4-BE49-F238E27FC236}">
                <a16:creationId xmlns:a16="http://schemas.microsoft.com/office/drawing/2014/main" id="{5B73017D-B127-4D47-BB33-0DA52359F5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FAA1-AE9B-4338-9986-B5C5B0E18BB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Intelligent Decision Making</a:t>
            </a:r>
          </a:p>
        </p:txBody>
      </p:sp>
      <p:sp>
        <p:nvSpPr>
          <p:cNvPr id="4" name="Slide Number Placeholder 3">
            <a:extLst>
              <a:ext uri="{FF2B5EF4-FFF2-40B4-BE49-F238E27FC236}">
                <a16:creationId xmlns:a16="http://schemas.microsoft.com/office/drawing/2014/main" id="{CE316347-E9F8-4B3F-90B3-E52CAB554CE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02EC7-2BBF-4922-9DEB-E37653A716E3}" type="slidenum">
              <a:rPr lang="en-US" smtClean="0"/>
              <a:pPr>
                <a:spcAft>
                  <a:spcPts val="600"/>
                </a:spcAft>
              </a:pPr>
              <a:t>10</a:t>
            </a:fld>
            <a:endParaRPr lang="en-US"/>
          </a:p>
        </p:txBody>
      </p:sp>
    </p:spTree>
    <p:extLst>
      <p:ext uri="{BB962C8B-B14F-4D97-AF65-F5344CB8AC3E}">
        <p14:creationId xmlns:p14="http://schemas.microsoft.com/office/powerpoint/2010/main" val="148271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D37F-DCB1-4F17-8CF1-4CA1817243B3}"/>
              </a:ext>
            </a:extLst>
          </p:cNvPr>
          <p:cNvSpPr>
            <a:spLocks noGrp="1"/>
          </p:cNvSpPr>
          <p:nvPr>
            <p:ph type="ctrTitle"/>
          </p:nvPr>
        </p:nvSpPr>
        <p:spPr/>
        <p:txBody>
          <a:bodyPr/>
          <a:lstStyle/>
          <a:p>
            <a:r>
              <a:rPr lang="en-US" dirty="0"/>
              <a:t>Solution</a:t>
            </a:r>
          </a:p>
        </p:txBody>
      </p:sp>
      <p:sp>
        <p:nvSpPr>
          <p:cNvPr id="3" name="Subtitle 2">
            <a:extLst>
              <a:ext uri="{FF2B5EF4-FFF2-40B4-BE49-F238E27FC236}">
                <a16:creationId xmlns:a16="http://schemas.microsoft.com/office/drawing/2014/main" id="{D9861AA4-CB5F-4EB7-824B-19FECE6362D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477053C-134B-42E5-9021-FE1133201F8F}"/>
              </a:ext>
            </a:extLst>
          </p:cNvPr>
          <p:cNvSpPr>
            <a:spLocks noGrp="1"/>
          </p:cNvSpPr>
          <p:nvPr>
            <p:ph type="sldNum" sz="quarter" idx="12"/>
          </p:nvPr>
        </p:nvSpPr>
        <p:spPr/>
        <p:txBody>
          <a:bodyPr/>
          <a:lstStyle/>
          <a:p>
            <a:fld id="{57702EC7-2BBF-4922-9DEB-E37653A716E3}" type="slidenum">
              <a:rPr lang="en-US" smtClean="0"/>
              <a:t>11</a:t>
            </a:fld>
            <a:endParaRPr lang="en-US"/>
          </a:p>
        </p:txBody>
      </p:sp>
    </p:spTree>
    <p:extLst>
      <p:ext uri="{BB962C8B-B14F-4D97-AF65-F5344CB8AC3E}">
        <p14:creationId xmlns:p14="http://schemas.microsoft.com/office/powerpoint/2010/main" val="202217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DE3B1B8-DC38-48E8-8C31-EF790659B5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9E63FFFE-1DB2-4A0F-B495-35782F1622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32BB9A07-8AB8-4D82-B3BC-B500DDEC79A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0AB6E427-3F73-4C06-A5D5-AE52C3883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8C9BDAA-0390-4B39-9B5C-BC95E5120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F9DB1FE5-9D46-433B-99D1-2F1B8DC798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Content Placeholder 27">
            <a:extLst>
              <a:ext uri="{FF2B5EF4-FFF2-40B4-BE49-F238E27FC236}">
                <a16:creationId xmlns:a16="http://schemas.microsoft.com/office/drawing/2014/main" id="{72DA7C91-893D-4620-B3EA-02F05D175A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01363" y="640080"/>
            <a:ext cx="6079389" cy="5577840"/>
          </a:xfrm>
          <a:prstGeom prst="rect">
            <a:avLst/>
          </a:prstGeom>
        </p:spPr>
      </p:pic>
      <p:sp>
        <p:nvSpPr>
          <p:cNvPr id="2" name="Title 1">
            <a:extLst>
              <a:ext uri="{FF2B5EF4-FFF2-40B4-BE49-F238E27FC236}">
                <a16:creationId xmlns:a16="http://schemas.microsoft.com/office/drawing/2014/main" id="{F6D8DD79-B505-4F7E-B98B-78C446CA7C56}"/>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Interactive Website Interface</a:t>
            </a:r>
          </a:p>
        </p:txBody>
      </p:sp>
      <p:sp>
        <p:nvSpPr>
          <p:cNvPr id="16" name="Content Placeholder 15">
            <a:extLst>
              <a:ext uri="{FF2B5EF4-FFF2-40B4-BE49-F238E27FC236}">
                <a16:creationId xmlns:a16="http://schemas.microsoft.com/office/drawing/2014/main" id="{BB7A750E-D13F-4FC7-9979-5B8F24597D09}"/>
              </a:ext>
            </a:extLst>
          </p:cNvPr>
          <p:cNvSpPr>
            <a:spLocks noGrp="1"/>
          </p:cNvSpPr>
          <p:nvPr>
            <p:ph sz="half" idx="1"/>
          </p:nvPr>
        </p:nvSpPr>
        <p:spPr>
          <a:xfrm>
            <a:off x="492371" y="2747109"/>
            <a:ext cx="3084844" cy="3335519"/>
          </a:xfrm>
        </p:spPr>
        <p:txBody>
          <a:bodyPr vert="horz" lIns="0" tIns="45720" rIns="0" bIns="45720" rtlCol="0">
            <a:normAutofit/>
          </a:bodyPr>
          <a:lstStyle/>
          <a:p>
            <a:pPr marL="0" indent="0">
              <a:lnSpc>
                <a:spcPct val="150000"/>
              </a:lnSpc>
              <a:buNone/>
            </a:pPr>
            <a:r>
              <a:rPr lang="en-US" b="1" dirty="0">
                <a:solidFill>
                  <a:srgbClr val="FFFFFF"/>
                </a:solidFill>
              </a:rPr>
              <a:t>Features of Note:</a:t>
            </a:r>
            <a:endParaRPr lang="en-US" sz="1500" b="1" dirty="0">
              <a:solidFill>
                <a:srgbClr val="FFFFFF"/>
              </a:solidFill>
            </a:endParaRPr>
          </a:p>
          <a:p>
            <a:pPr>
              <a:lnSpc>
                <a:spcPct val="150000"/>
              </a:lnSpc>
              <a:buFont typeface="Wingdings" panose="05000000000000000000" pitchFamily="2" charset="2"/>
              <a:buChar char="Ø"/>
            </a:pPr>
            <a:r>
              <a:rPr lang="en-US" sz="1500" dirty="0">
                <a:solidFill>
                  <a:srgbClr val="FFFFFF"/>
                </a:solidFill>
              </a:rPr>
              <a:t>Dynamic Demographic Descriptions</a:t>
            </a:r>
          </a:p>
          <a:p>
            <a:pPr>
              <a:lnSpc>
                <a:spcPct val="150000"/>
              </a:lnSpc>
              <a:buFont typeface="Wingdings" panose="05000000000000000000" pitchFamily="2" charset="2"/>
              <a:buChar char="Ø"/>
            </a:pPr>
            <a:r>
              <a:rPr lang="en-US" sz="1500" dirty="0">
                <a:solidFill>
                  <a:srgbClr val="FFFFFF"/>
                </a:solidFill>
              </a:rPr>
              <a:t>Disease Spread Simulation</a:t>
            </a:r>
          </a:p>
          <a:p>
            <a:pPr>
              <a:lnSpc>
                <a:spcPct val="150000"/>
              </a:lnSpc>
              <a:buFont typeface="Wingdings" panose="05000000000000000000" pitchFamily="2" charset="2"/>
              <a:buChar char="Ø"/>
            </a:pPr>
            <a:r>
              <a:rPr lang="en-US" sz="1500" dirty="0">
                <a:solidFill>
                  <a:srgbClr val="FFFFFF"/>
                </a:solidFill>
              </a:rPr>
              <a:t>Policy Recommendations and Cost Analysis</a:t>
            </a:r>
          </a:p>
        </p:txBody>
      </p:sp>
      <p:sp>
        <p:nvSpPr>
          <p:cNvPr id="4" name="Slide Number Placeholder 3">
            <a:extLst>
              <a:ext uri="{FF2B5EF4-FFF2-40B4-BE49-F238E27FC236}">
                <a16:creationId xmlns:a16="http://schemas.microsoft.com/office/drawing/2014/main" id="{385DFCCC-34D0-4FAB-A004-589577193EF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r>
              <a:rPr lang="en-US" dirty="0">
                <a:solidFill>
                  <a:schemeClr val="tx2"/>
                </a:solidFill>
              </a:rPr>
              <a:t>1</a:t>
            </a:r>
            <a:fld id="{57702EC7-2BBF-4922-9DEB-E37653A716E3}" type="slidenum">
              <a:rPr lang="en-US" smtClean="0">
                <a:solidFill>
                  <a:schemeClr val="tx2"/>
                </a:solidFill>
              </a:rPr>
              <a:pPr defTabSz="914400">
                <a:spcAft>
                  <a:spcPts val="600"/>
                </a:spcAft>
              </a:pPr>
              <a:t>12</a:t>
            </a:fld>
            <a:endParaRPr lang="en-US" dirty="0">
              <a:solidFill>
                <a:schemeClr val="tx2"/>
              </a:solidFill>
            </a:endParaRPr>
          </a:p>
        </p:txBody>
      </p:sp>
    </p:spTree>
    <p:extLst>
      <p:ext uri="{BB962C8B-B14F-4D97-AF65-F5344CB8AC3E}">
        <p14:creationId xmlns:p14="http://schemas.microsoft.com/office/powerpoint/2010/main" val="76039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1">
            <a:extLst>
              <a:ext uri="{FF2B5EF4-FFF2-40B4-BE49-F238E27FC236}">
                <a16:creationId xmlns:a16="http://schemas.microsoft.com/office/drawing/2014/main" id="{990D0034-F768-41E7-85D4-F38C4DE857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cxnSp>
        <p:nvCxnSpPr>
          <p:cNvPr id="92" name="Straight Connector 83">
            <a:extLst>
              <a:ext uri="{FF2B5EF4-FFF2-40B4-BE49-F238E27FC236}">
                <a16:creationId xmlns:a16="http://schemas.microsoft.com/office/drawing/2014/main" id="{5A0A5CF6-407C-4691-8122-49DF69D0020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9D38FE-AB1B-4E37-9F6A-201138A5A6C4}"/>
              </a:ext>
            </a:extLst>
          </p:cNvPr>
          <p:cNvSpPr>
            <a:spLocks noGrp="1"/>
          </p:cNvSpPr>
          <p:nvPr>
            <p:ph type="title"/>
          </p:nvPr>
        </p:nvSpPr>
        <p:spPr>
          <a:xfrm>
            <a:off x="477078" y="516835"/>
            <a:ext cx="3100136" cy="2103875"/>
          </a:xfrm>
        </p:spPr>
        <p:txBody>
          <a:bodyPr>
            <a:normAutofit/>
          </a:bodyPr>
          <a:lstStyle/>
          <a:p>
            <a:r>
              <a:rPr lang="en-US" sz="3600" dirty="0"/>
              <a:t>Dynamic Demographic Descriptions</a:t>
            </a:r>
          </a:p>
        </p:txBody>
      </p:sp>
      <p:sp>
        <p:nvSpPr>
          <p:cNvPr id="4" name="Slide Number Placeholder 3">
            <a:extLst>
              <a:ext uri="{FF2B5EF4-FFF2-40B4-BE49-F238E27FC236}">
                <a16:creationId xmlns:a16="http://schemas.microsoft.com/office/drawing/2014/main" id="{DC5D310F-113A-4B4A-803F-12BC01AA346D}"/>
              </a:ext>
            </a:extLst>
          </p:cNvPr>
          <p:cNvSpPr>
            <a:spLocks noGrp="1"/>
          </p:cNvSpPr>
          <p:nvPr>
            <p:ph type="sldNum" sz="quarter" idx="12"/>
          </p:nvPr>
        </p:nvSpPr>
        <p:spPr>
          <a:xfrm>
            <a:off x="10609742" y="6459785"/>
            <a:ext cx="602741" cy="365125"/>
          </a:xfrm>
        </p:spPr>
        <p:txBody>
          <a:bodyPr>
            <a:normAutofit/>
          </a:bodyPr>
          <a:lstStyle/>
          <a:p>
            <a:pPr>
              <a:spcAft>
                <a:spcPts val="600"/>
              </a:spcAft>
            </a:pPr>
            <a:r>
              <a:rPr lang="en-US"/>
              <a:t>1</a:t>
            </a:r>
            <a:fld id="{57702EC7-2BBF-4922-9DEB-E37653A716E3}" type="slidenum">
              <a:rPr lang="en-US" smtClean="0"/>
              <a:pPr>
                <a:spcAft>
                  <a:spcPts val="600"/>
                </a:spcAft>
              </a:pPr>
              <a:t>13</a:t>
            </a:fld>
            <a:endParaRPr lang="en-US"/>
          </a:p>
        </p:txBody>
      </p:sp>
      <p:sp>
        <p:nvSpPr>
          <p:cNvPr id="26" name="Content Placeholder 12">
            <a:extLst>
              <a:ext uri="{FF2B5EF4-FFF2-40B4-BE49-F238E27FC236}">
                <a16:creationId xmlns:a16="http://schemas.microsoft.com/office/drawing/2014/main" id="{F0644285-422A-4DEB-9B34-2A3E76F834DC}"/>
              </a:ext>
            </a:extLst>
          </p:cNvPr>
          <p:cNvSpPr>
            <a:spLocks noGrp="1"/>
          </p:cNvSpPr>
          <p:nvPr>
            <p:ph idx="1"/>
          </p:nvPr>
        </p:nvSpPr>
        <p:spPr>
          <a:xfrm>
            <a:off x="492371" y="2736574"/>
            <a:ext cx="3084844" cy="3366047"/>
          </a:xfrm>
        </p:spPr>
        <p:txBody>
          <a:bodyPr>
            <a:normAutofit/>
          </a:bodyPr>
          <a:lstStyle/>
          <a:p>
            <a:pPr marL="0" indent="0">
              <a:lnSpc>
                <a:spcPct val="150000"/>
              </a:lnSpc>
              <a:buNone/>
            </a:pPr>
            <a:r>
              <a:rPr lang="en-US" b="1" dirty="0"/>
              <a:t>Region-Specific Information:</a:t>
            </a:r>
            <a:endParaRPr lang="en-US" sz="1500" dirty="0"/>
          </a:p>
          <a:p>
            <a:pPr>
              <a:lnSpc>
                <a:spcPct val="150000"/>
              </a:lnSpc>
              <a:buFont typeface="Wingdings" panose="05000000000000000000" pitchFamily="2" charset="2"/>
              <a:buChar char="Ø"/>
            </a:pPr>
            <a:r>
              <a:rPr lang="en-US" sz="1500" dirty="0"/>
              <a:t>Count of Households and Individuals</a:t>
            </a:r>
          </a:p>
          <a:p>
            <a:pPr>
              <a:lnSpc>
                <a:spcPct val="150000"/>
              </a:lnSpc>
              <a:buFont typeface="Wingdings" panose="05000000000000000000" pitchFamily="2" charset="2"/>
              <a:buChar char="Ø"/>
            </a:pPr>
            <a:r>
              <a:rPr lang="en-US" sz="1500" dirty="0"/>
              <a:t>Classification of Infants, Children, Adults, and Senior Citizens</a:t>
            </a:r>
          </a:p>
          <a:p>
            <a:pPr>
              <a:lnSpc>
                <a:spcPct val="150000"/>
              </a:lnSpc>
              <a:buFont typeface="Wingdings" panose="05000000000000000000" pitchFamily="2" charset="2"/>
              <a:buChar char="Ø"/>
            </a:pPr>
            <a:r>
              <a:rPr lang="en-US" sz="1500" dirty="0"/>
              <a:t>Race Distributions</a:t>
            </a:r>
          </a:p>
          <a:p>
            <a:pPr>
              <a:lnSpc>
                <a:spcPct val="150000"/>
              </a:lnSpc>
              <a:buFont typeface="Wingdings" panose="05000000000000000000" pitchFamily="2" charset="2"/>
              <a:buChar char="Ø"/>
            </a:pPr>
            <a:r>
              <a:rPr lang="en-US" sz="1500" dirty="0"/>
              <a:t>Income and Poverty Breakdown</a:t>
            </a:r>
          </a:p>
          <a:p>
            <a:pPr marL="0" indent="0">
              <a:buNone/>
            </a:pPr>
            <a:endParaRPr lang="en-US" sz="1300" dirty="0"/>
          </a:p>
        </p:txBody>
      </p:sp>
      <p:pic>
        <p:nvPicPr>
          <p:cNvPr id="66" name="Content Placeholder 7">
            <a:extLst>
              <a:ext uri="{FF2B5EF4-FFF2-40B4-BE49-F238E27FC236}">
                <a16:creationId xmlns:a16="http://schemas.microsoft.com/office/drawing/2014/main" id="{ED2335E5-FD21-4466-BA06-904C3B939A14}"/>
              </a:ext>
            </a:extLst>
          </p:cNvPr>
          <p:cNvPicPr>
            <a:picLocks noChangeAspect="1"/>
          </p:cNvPicPr>
          <p:nvPr/>
        </p:nvPicPr>
        <p:blipFill rotWithShape="1">
          <a:blip r:embed="rId2">
            <a:extLst>
              <a:ext uri="{28A0092B-C50C-407E-A947-70E740481C1C}">
                <a14:useLocalDpi xmlns:a14="http://schemas.microsoft.com/office/drawing/2010/main" val="0"/>
              </a:ext>
            </a:extLst>
          </a:blip>
          <a:srcRect t="5795" r="-1" b="-1"/>
          <a:stretch/>
        </p:blipFill>
        <p:spPr>
          <a:xfrm>
            <a:off x="4671974" y="516835"/>
            <a:ext cx="6540509" cy="5529938"/>
          </a:xfrm>
          <a:prstGeom prst="rect">
            <a:avLst/>
          </a:prstGeom>
        </p:spPr>
      </p:pic>
      <p:pic>
        <p:nvPicPr>
          <p:cNvPr id="8" name="Picture 7">
            <a:extLst>
              <a:ext uri="{FF2B5EF4-FFF2-40B4-BE49-F238E27FC236}">
                <a16:creationId xmlns:a16="http://schemas.microsoft.com/office/drawing/2014/main" id="{2CC55C89-B655-414F-BC67-17B15819EC09}"/>
              </a:ext>
            </a:extLst>
          </p:cNvPr>
          <p:cNvPicPr>
            <a:picLocks noChangeAspect="1"/>
          </p:cNvPicPr>
          <p:nvPr/>
        </p:nvPicPr>
        <p:blipFill>
          <a:blip r:embed="rId3"/>
          <a:stretch>
            <a:fillRect/>
          </a:stretch>
        </p:blipFill>
        <p:spPr>
          <a:xfrm>
            <a:off x="0" y="6343481"/>
            <a:ext cx="12192000" cy="540211"/>
          </a:xfrm>
          <a:prstGeom prst="rect">
            <a:avLst/>
          </a:prstGeom>
        </p:spPr>
      </p:pic>
    </p:spTree>
    <p:extLst>
      <p:ext uri="{BB962C8B-B14F-4D97-AF65-F5344CB8AC3E}">
        <p14:creationId xmlns:p14="http://schemas.microsoft.com/office/powerpoint/2010/main" val="63973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5E50CD4-26CF-4A34-8775-5168FDD5C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632E0E2-4D40-4969-91FD-ED9C9B85B5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6C71508E-7C35-4D81-AAE6-3C8611805B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02CD8F9E-DB66-4E41-A62A-5F434F750E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394"/>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1E6A1B-606A-4E83-B712-5D69C0EC90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24F0418-BA7D-4C77-AC12-8D2ED45EAF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941EBB8E-57F2-4BB0-9847-5D888C72306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00C66B2-3F33-4B0E-B882-F5DDE3BE9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4AC8A0C-3781-416C-8355-373C09E77F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EE5BCC-7233-49EF-B467-349F454B3F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0CAB55F-C011-4869-9633-38102A885070}"/>
              </a:ext>
            </a:extLst>
          </p:cNvPr>
          <p:cNvPicPr>
            <a:picLocks noChangeAspect="1"/>
          </p:cNvPicPr>
          <p:nvPr/>
        </p:nvPicPr>
        <p:blipFill rotWithShape="1">
          <a:blip r:embed="rId2">
            <a:extLst>
              <a:ext uri="{28A0092B-C50C-407E-A947-70E740481C1C}">
                <a14:useLocalDpi xmlns:a14="http://schemas.microsoft.com/office/drawing/2010/main" val="0"/>
              </a:ext>
            </a:extLst>
          </a:blip>
          <a:srcRect r="9919"/>
          <a:stretch/>
        </p:blipFill>
        <p:spPr>
          <a:xfrm>
            <a:off x="6280630" y="1080710"/>
            <a:ext cx="2305160" cy="1702550"/>
          </a:xfrm>
          <a:prstGeom prst="rect">
            <a:avLst/>
          </a:prstGeom>
        </p:spPr>
      </p:pic>
      <p:sp>
        <p:nvSpPr>
          <p:cNvPr id="47" name="Rectangle 46">
            <a:extLst>
              <a:ext uri="{FF2B5EF4-FFF2-40B4-BE49-F238E27FC236}">
                <a16:creationId xmlns:a16="http://schemas.microsoft.com/office/drawing/2014/main" id="{97783C4A-6329-4A69-BEA0-3E083CC3EF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F348566-DD18-49B5-99DB-0A68F366C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532" y="1019793"/>
            <a:ext cx="2339902" cy="1860507"/>
          </a:xfrm>
          <a:prstGeom prst="rect">
            <a:avLst/>
          </a:prstGeom>
        </p:spPr>
      </p:pic>
      <p:sp>
        <p:nvSpPr>
          <p:cNvPr id="5" name="Title 4">
            <a:extLst>
              <a:ext uri="{FF2B5EF4-FFF2-40B4-BE49-F238E27FC236}">
                <a16:creationId xmlns:a16="http://schemas.microsoft.com/office/drawing/2014/main" id="{106F2172-3865-4996-B7E8-247272AC4940}"/>
              </a:ext>
            </a:extLst>
          </p:cNvPr>
          <p:cNvSpPr>
            <a:spLocks noGrp="1"/>
          </p:cNvSpPr>
          <p:nvPr>
            <p:ph type="title"/>
          </p:nvPr>
        </p:nvSpPr>
        <p:spPr>
          <a:xfrm>
            <a:off x="828624" y="634946"/>
            <a:ext cx="4821283" cy="1450757"/>
          </a:xfrm>
        </p:spPr>
        <p:txBody>
          <a:bodyPr vert="horz" lIns="91440" tIns="45720" rIns="91440" bIns="45720" rtlCol="0" anchor="b">
            <a:normAutofit/>
          </a:bodyPr>
          <a:lstStyle/>
          <a:p>
            <a:r>
              <a:rPr lang="en-US" dirty="0"/>
              <a:t>Simulation Inputs </a:t>
            </a:r>
          </a:p>
        </p:txBody>
      </p:sp>
      <p:sp>
        <p:nvSpPr>
          <p:cNvPr id="4" name="Slide Number Placeholder 3">
            <a:extLst>
              <a:ext uri="{FF2B5EF4-FFF2-40B4-BE49-F238E27FC236}">
                <a16:creationId xmlns:a16="http://schemas.microsoft.com/office/drawing/2014/main" id="{FA6DFAE2-AF3B-4989-9129-5B7BB4B1C36B}"/>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02EC7-2BBF-4922-9DEB-E37653A716E3}" type="slidenum">
              <a:rPr lang="en-US" smtClean="0"/>
              <a:pPr>
                <a:spcAft>
                  <a:spcPts val="600"/>
                </a:spcAft>
              </a:pPr>
              <a:t>14</a:t>
            </a:fld>
            <a:endParaRPr lang="en-US"/>
          </a:p>
        </p:txBody>
      </p:sp>
      <p:pic>
        <p:nvPicPr>
          <p:cNvPr id="34" name="Picture 4" descr="https://lh4.googleusercontent.com/j-0u6FVxSWcD8-XqI6_VmpScmio3VUtzuZmlfs3KoM-PL317eFNpC0PAn25hZUtKgTg4SFmoY_-f2yQ-18zV0uKx5t9PzNrj_Uz1445UkrOZyOAqdHxUx2uQ-xA6nF0hHb0oqeft3MY">
            <a:extLst>
              <a:ext uri="{FF2B5EF4-FFF2-40B4-BE49-F238E27FC236}">
                <a16:creationId xmlns:a16="http://schemas.microsoft.com/office/drawing/2014/main" id="{8AB3C0AE-E039-4C74-8AF4-D84888C17DCC}"/>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28675" y="2432283"/>
            <a:ext cx="4821238" cy="320310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6C19694B-E662-4543-AA7A-6B37010E08D9}"/>
              </a:ext>
            </a:extLst>
          </p:cNvPr>
          <p:cNvSpPr/>
          <p:nvPr/>
        </p:nvSpPr>
        <p:spPr>
          <a:xfrm>
            <a:off x="5991006" y="3263485"/>
            <a:ext cx="5813578" cy="27933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66446B-20AD-4E43-81F1-2F6D804B618D}"/>
              </a:ext>
            </a:extLst>
          </p:cNvPr>
          <p:cNvSpPr/>
          <p:nvPr/>
        </p:nvSpPr>
        <p:spPr>
          <a:xfrm>
            <a:off x="7518980" y="3366616"/>
            <a:ext cx="2644595" cy="2490670"/>
          </a:xfrm>
          <a:prstGeom prst="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Content Placeholder 10">
            <a:extLst>
              <a:ext uri="{FF2B5EF4-FFF2-40B4-BE49-F238E27FC236}">
                <a16:creationId xmlns:a16="http://schemas.microsoft.com/office/drawing/2014/main" id="{5DD10C9D-AE25-47D4-9F0A-2102CE6185C4}"/>
              </a:ext>
            </a:extLst>
          </p:cNvPr>
          <p:cNvPicPr>
            <a:picLocks noChangeAspect="1"/>
          </p:cNvPicPr>
          <p:nvPr/>
        </p:nvPicPr>
        <p:blipFill rotWithShape="1">
          <a:blip r:embed="rId5">
            <a:extLst>
              <a:ext uri="{28A0092B-C50C-407E-A947-70E740481C1C}">
                <a14:useLocalDpi xmlns:a14="http://schemas.microsoft.com/office/drawing/2010/main" val="0"/>
              </a:ext>
            </a:extLst>
          </a:blip>
          <a:srcRect r="9540"/>
          <a:stretch/>
        </p:blipFill>
        <p:spPr>
          <a:xfrm>
            <a:off x="7753452" y="3733427"/>
            <a:ext cx="2309420" cy="1901965"/>
          </a:xfrm>
          <a:prstGeom prst="rect">
            <a:avLst/>
          </a:prstGeom>
        </p:spPr>
      </p:pic>
    </p:spTree>
    <p:extLst>
      <p:ext uri="{BB962C8B-B14F-4D97-AF65-F5344CB8AC3E}">
        <p14:creationId xmlns:p14="http://schemas.microsoft.com/office/powerpoint/2010/main" val="347133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5E50CD4-26CF-4A34-8775-5168FDD5C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0632E0E2-4D40-4969-91FD-ED9C9B85B5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6C71508E-7C35-4D81-AAE6-3C8611805B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0F738882-C2AD-485D-9949-732FA11766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13048A8-3197-41F1-A1CD-E1D2A4F73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45A8009-3D06-4536-A382-1A5DF9A419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0912"/>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E28024-A85A-4D7C-811F-8956F9B516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3"/>
            <a:ext cx="2567411" cy="1978453"/>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AB0DE98-53F2-47A8-9AEF-8AF8A549CF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D016B07E-6153-4BC4-B40D-B0A1B41EF9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5D7076DF-1635-4F3B-B307-B63BA4345DA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674504D-9712-4CB0-A5D3-C3F8C77D5E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E8D26FB-D7F6-4427-B0A5-B6B7F351DA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3A24E-D4D1-43E0-91F0-A55F5146A881}"/>
              </a:ext>
            </a:extLst>
          </p:cNvPr>
          <p:cNvSpPr>
            <a:spLocks noGrp="1"/>
          </p:cNvSpPr>
          <p:nvPr>
            <p:ph type="title"/>
          </p:nvPr>
        </p:nvSpPr>
        <p:spPr>
          <a:xfrm>
            <a:off x="6956868" y="634946"/>
            <a:ext cx="4592874" cy="1450757"/>
          </a:xfrm>
        </p:spPr>
        <p:txBody>
          <a:bodyPr vert="horz" lIns="91440" tIns="45720" rIns="91440" bIns="45720" rtlCol="0" anchor="b">
            <a:normAutofit/>
          </a:bodyPr>
          <a:lstStyle/>
          <a:p>
            <a:r>
              <a:rPr lang="en-US" dirty="0"/>
              <a:t>Disease Spread Simulation</a:t>
            </a:r>
          </a:p>
        </p:txBody>
      </p:sp>
      <p:sp>
        <p:nvSpPr>
          <p:cNvPr id="5" name="Slide Number Placeholder 4">
            <a:extLst>
              <a:ext uri="{FF2B5EF4-FFF2-40B4-BE49-F238E27FC236}">
                <a16:creationId xmlns:a16="http://schemas.microsoft.com/office/drawing/2014/main" id="{0EA91CE0-D397-4337-9634-F8D5DDFA322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r>
              <a:rPr lang="en-US" dirty="0"/>
              <a:t>14</a:t>
            </a:r>
          </a:p>
        </p:txBody>
      </p:sp>
      <p:sp>
        <p:nvSpPr>
          <p:cNvPr id="26" name="Content Placeholder 26">
            <a:extLst>
              <a:ext uri="{FF2B5EF4-FFF2-40B4-BE49-F238E27FC236}">
                <a16:creationId xmlns:a16="http://schemas.microsoft.com/office/drawing/2014/main" id="{AC994C8B-7680-4CC2-8494-D5AB77550DDC}"/>
              </a:ext>
            </a:extLst>
          </p:cNvPr>
          <p:cNvSpPr>
            <a:spLocks noGrp="1"/>
          </p:cNvSpPr>
          <p:nvPr>
            <p:ph sz="half" idx="1"/>
          </p:nvPr>
        </p:nvSpPr>
        <p:spPr>
          <a:xfrm>
            <a:off x="6956868" y="2198914"/>
            <a:ext cx="4592874" cy="3670180"/>
          </a:xfrm>
        </p:spPr>
        <p:txBody>
          <a:bodyPr vert="horz" lIns="0" tIns="45720" rIns="0" bIns="45720" rtlCol="0">
            <a:normAutofit/>
          </a:bodyPr>
          <a:lstStyle/>
          <a:p>
            <a:pPr marL="0" indent="0">
              <a:buNone/>
            </a:pPr>
            <a:endParaRPr lang="en-US" dirty="0"/>
          </a:p>
          <a:p>
            <a:pPr marL="0" indent="0">
              <a:buNone/>
            </a:pPr>
            <a:r>
              <a:rPr lang="en-US" b="1" dirty="0"/>
              <a:t>Important Features</a:t>
            </a:r>
          </a:p>
          <a:p>
            <a:pPr>
              <a:buFont typeface="Wingdings" panose="05000000000000000000" pitchFamily="2" charset="2"/>
              <a:buChar char="Ø"/>
            </a:pPr>
            <a:r>
              <a:rPr lang="en-US" sz="1500" dirty="0"/>
              <a:t>Standardized recognizable diseases for ease of use</a:t>
            </a:r>
          </a:p>
          <a:p>
            <a:pPr>
              <a:buFont typeface="Wingdings" panose="05000000000000000000" pitchFamily="2" charset="2"/>
              <a:buChar char="Ø"/>
            </a:pPr>
            <a:r>
              <a:rPr lang="en-US" sz="1500" dirty="0"/>
              <a:t>Multiple initial infection options to represent difficulty in initial containment</a:t>
            </a:r>
          </a:p>
          <a:p>
            <a:pPr>
              <a:buFont typeface="Wingdings" panose="05000000000000000000" pitchFamily="2" charset="2"/>
              <a:buChar char="Ø"/>
            </a:pPr>
            <a:r>
              <a:rPr lang="en-US" sz="1500" dirty="0"/>
              <a:t>Varying policy focus to factor into cost analysis</a:t>
            </a:r>
          </a:p>
        </p:txBody>
      </p:sp>
      <p:sp>
        <p:nvSpPr>
          <p:cNvPr id="11" name="Rectangle 10">
            <a:extLst>
              <a:ext uri="{FF2B5EF4-FFF2-40B4-BE49-F238E27FC236}">
                <a16:creationId xmlns:a16="http://schemas.microsoft.com/office/drawing/2014/main" id="{C0E50BB9-414A-4C30-977B-B0FDEFFD1880}"/>
              </a:ext>
            </a:extLst>
          </p:cNvPr>
          <p:cNvSpPr/>
          <p:nvPr/>
        </p:nvSpPr>
        <p:spPr>
          <a:xfrm>
            <a:off x="321733" y="3729970"/>
            <a:ext cx="3057906" cy="14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606B298-CE53-4898-BDC3-4513770020D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3777" b="5"/>
          <a:stretch/>
        </p:blipFill>
        <p:spPr>
          <a:xfrm>
            <a:off x="315512" y="634946"/>
            <a:ext cx="3058466" cy="4935407"/>
          </a:xfrm>
          <a:prstGeom prst="rect">
            <a:avLst/>
          </a:prstGeom>
        </p:spPr>
      </p:pic>
      <p:sp>
        <p:nvSpPr>
          <p:cNvPr id="43" name="Rectangle 42">
            <a:extLst>
              <a:ext uri="{FF2B5EF4-FFF2-40B4-BE49-F238E27FC236}">
                <a16:creationId xmlns:a16="http://schemas.microsoft.com/office/drawing/2014/main" id="{852A7FD4-135D-4AF7-91C6-9179D5640E75}"/>
              </a:ext>
            </a:extLst>
          </p:cNvPr>
          <p:cNvSpPr/>
          <p:nvPr/>
        </p:nvSpPr>
        <p:spPr>
          <a:xfrm>
            <a:off x="3528588" y="2307867"/>
            <a:ext cx="2573632" cy="211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52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7DE3B1B8-DC38-48E8-8C31-EF790659B5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3">
            <a:extLst>
              <a:ext uri="{FF2B5EF4-FFF2-40B4-BE49-F238E27FC236}">
                <a16:creationId xmlns:a16="http://schemas.microsoft.com/office/drawing/2014/main" id="{9E63FFFE-1DB2-4A0F-B495-35782F1622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32BB9A07-8AB8-4D82-B3BC-B500DDEC79A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73734CDA-1CE8-4F1C-B0B3-AAB252B013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id="{6638892E-C2A5-4DB9-B4D3-22B4DA4B36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29765C2F-E3D0-4261-9A4A-F97B2C609A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D7143990-FA50-4B23-AE6D-E17D22F5267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5">
            <a:extLst>
              <a:ext uri="{FF2B5EF4-FFF2-40B4-BE49-F238E27FC236}">
                <a16:creationId xmlns:a16="http://schemas.microsoft.com/office/drawing/2014/main" id="{200ECD6D-1F9E-4F84-BE8C-7BD31861C87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3777" b="5"/>
          <a:stretch/>
        </p:blipFill>
        <p:spPr>
          <a:xfrm>
            <a:off x="987991" y="640081"/>
            <a:ext cx="3293331" cy="5314406"/>
          </a:xfrm>
          <a:prstGeom prst="rect">
            <a:avLst/>
          </a:prstGeom>
        </p:spPr>
      </p:pic>
      <p:sp>
        <p:nvSpPr>
          <p:cNvPr id="2" name="Title 1">
            <a:extLst>
              <a:ext uri="{FF2B5EF4-FFF2-40B4-BE49-F238E27FC236}">
                <a16:creationId xmlns:a16="http://schemas.microsoft.com/office/drawing/2014/main" id="{B2B9AC75-9A93-4523-978C-E4305F04270E}"/>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Disease Spread Simulation Results</a:t>
            </a:r>
            <a:endParaRPr lang="en-US" dirty="0"/>
          </a:p>
        </p:txBody>
      </p:sp>
      <p:sp>
        <p:nvSpPr>
          <p:cNvPr id="5" name="Content Placeholder 4">
            <a:extLst>
              <a:ext uri="{FF2B5EF4-FFF2-40B4-BE49-F238E27FC236}">
                <a16:creationId xmlns:a16="http://schemas.microsoft.com/office/drawing/2014/main" id="{DBA206C0-2478-45D0-BDBE-CA2DDEEBA868}"/>
              </a:ext>
            </a:extLst>
          </p:cNvPr>
          <p:cNvSpPr>
            <a:spLocks noGrp="1"/>
          </p:cNvSpPr>
          <p:nvPr>
            <p:ph sz="half" idx="1"/>
          </p:nvPr>
        </p:nvSpPr>
        <p:spPr>
          <a:xfrm>
            <a:off x="4974769" y="2198914"/>
            <a:ext cx="6574973" cy="3670180"/>
          </a:xfrm>
        </p:spPr>
        <p:txBody>
          <a:bodyPr vert="horz" lIns="0" tIns="45720" rIns="0" bIns="45720" rtlCol="0">
            <a:normAutofit/>
          </a:bodyPr>
          <a:lstStyle/>
          <a:p>
            <a:pPr marL="0" indent="0">
              <a:buFont typeface="Calibri" panose="020F0502020204030204" pitchFamily="34" charset="0"/>
              <a:buNone/>
            </a:pPr>
            <a:endParaRPr lang="en-US" b="1" dirty="0"/>
          </a:p>
          <a:p>
            <a:pPr marL="0" indent="0">
              <a:buFont typeface="Calibri" panose="020F0502020204030204" pitchFamily="34" charset="0"/>
              <a:buNone/>
            </a:pPr>
            <a:r>
              <a:rPr lang="en-US" b="1" dirty="0"/>
              <a:t>Important Features</a:t>
            </a:r>
          </a:p>
          <a:p>
            <a:pPr>
              <a:lnSpc>
                <a:spcPct val="150000"/>
              </a:lnSpc>
              <a:buFont typeface="Wingdings" panose="05000000000000000000" pitchFamily="2" charset="2"/>
              <a:buChar char="Ø"/>
            </a:pPr>
            <a:r>
              <a:rPr lang="en-US" dirty="0"/>
              <a:t>Standardized recognizable diseases for ease of use</a:t>
            </a:r>
          </a:p>
          <a:p>
            <a:pPr>
              <a:lnSpc>
                <a:spcPct val="150000"/>
              </a:lnSpc>
              <a:buFont typeface="Wingdings" panose="05000000000000000000" pitchFamily="2" charset="2"/>
              <a:buChar char="Ø"/>
            </a:pPr>
            <a:r>
              <a:rPr lang="en-US" dirty="0"/>
              <a:t>Multiple initial infection options to represent difficulty in initial containment</a:t>
            </a:r>
          </a:p>
          <a:p>
            <a:pPr>
              <a:lnSpc>
                <a:spcPct val="150000"/>
              </a:lnSpc>
              <a:buFont typeface="Wingdings" panose="05000000000000000000" pitchFamily="2" charset="2"/>
              <a:buChar char="Ø"/>
            </a:pPr>
            <a:r>
              <a:rPr lang="en-US" dirty="0"/>
              <a:t>Varying policy focus to factor into cost analysis</a:t>
            </a:r>
          </a:p>
          <a:p>
            <a:endParaRPr lang="en-US" dirty="0"/>
          </a:p>
        </p:txBody>
      </p:sp>
      <p:sp>
        <p:nvSpPr>
          <p:cNvPr id="4" name="Slide Number Placeholder 3">
            <a:extLst>
              <a:ext uri="{FF2B5EF4-FFF2-40B4-BE49-F238E27FC236}">
                <a16:creationId xmlns:a16="http://schemas.microsoft.com/office/drawing/2014/main" id="{34247D88-CDC6-4AB0-B2CC-9981A218A9FC}"/>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57702EC7-2BBF-4922-9DEB-E37653A716E3}" type="slidenum">
              <a:rPr lang="en-US" smtClean="0"/>
              <a:pPr defTabSz="914400">
                <a:spcAft>
                  <a:spcPts val="600"/>
                </a:spcAft>
              </a:pPr>
              <a:t>16</a:t>
            </a:fld>
            <a:endParaRPr lang="en-US"/>
          </a:p>
        </p:txBody>
      </p:sp>
    </p:spTree>
    <p:extLst>
      <p:ext uri="{BB962C8B-B14F-4D97-AF65-F5344CB8AC3E}">
        <p14:creationId xmlns:p14="http://schemas.microsoft.com/office/powerpoint/2010/main" val="79189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AB6E427-3F73-4C06-A5D5-AE52C3883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C9BDAA-0390-4B39-9B5C-BC95E5120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F9DB1FE5-9D46-433B-99D1-2F1B8DC798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Content Placeholder 6">
            <a:extLst>
              <a:ext uri="{FF2B5EF4-FFF2-40B4-BE49-F238E27FC236}">
                <a16:creationId xmlns:a16="http://schemas.microsoft.com/office/drawing/2014/main" id="{0472F1F7-3141-4741-B04F-682A2F223CAC}"/>
              </a:ext>
            </a:extLst>
          </p:cNvPr>
          <p:cNvPicPr>
            <a:picLocks noChangeAspect="1"/>
          </p:cNvPicPr>
          <p:nvPr/>
        </p:nvPicPr>
        <p:blipFill rotWithShape="1">
          <a:blip r:embed="rId2"/>
          <a:srcRect l="3460" r="2" b="2"/>
          <a:stretch/>
        </p:blipFill>
        <p:spPr>
          <a:xfrm>
            <a:off x="4218039" y="389031"/>
            <a:ext cx="7854859" cy="6041264"/>
          </a:xfrm>
          <a:prstGeom prst="rect">
            <a:avLst/>
          </a:prstGeom>
        </p:spPr>
      </p:pic>
      <p:sp>
        <p:nvSpPr>
          <p:cNvPr id="2" name="Title 1">
            <a:extLst>
              <a:ext uri="{FF2B5EF4-FFF2-40B4-BE49-F238E27FC236}">
                <a16:creationId xmlns:a16="http://schemas.microsoft.com/office/drawing/2014/main" id="{549D0D0E-7348-4AF5-83F8-9FFF6963288A}"/>
              </a:ext>
            </a:extLst>
          </p:cNvPr>
          <p:cNvSpPr>
            <a:spLocks noGrp="1"/>
          </p:cNvSpPr>
          <p:nvPr>
            <p:ph type="title"/>
          </p:nvPr>
        </p:nvSpPr>
        <p:spPr>
          <a:xfrm>
            <a:off x="320961" y="516835"/>
            <a:ext cx="3447224" cy="1047805"/>
          </a:xfrm>
        </p:spPr>
        <p:txBody>
          <a:bodyPr>
            <a:normAutofit/>
          </a:bodyPr>
          <a:lstStyle/>
          <a:p>
            <a:r>
              <a:rPr lang="en-US" sz="3600" dirty="0">
                <a:solidFill>
                  <a:srgbClr val="FFFFFF"/>
                </a:solidFill>
              </a:rPr>
              <a:t>Policy Cost Analysis</a:t>
            </a:r>
          </a:p>
        </p:txBody>
      </p:sp>
      <p:sp>
        <p:nvSpPr>
          <p:cNvPr id="6" name="Slide Number Placeholder 5">
            <a:extLst>
              <a:ext uri="{FF2B5EF4-FFF2-40B4-BE49-F238E27FC236}">
                <a16:creationId xmlns:a16="http://schemas.microsoft.com/office/drawing/2014/main" id="{6F8D86BB-BB30-4439-A057-7ED83E6CB500}"/>
              </a:ext>
            </a:extLst>
          </p:cNvPr>
          <p:cNvSpPr>
            <a:spLocks noGrp="1"/>
          </p:cNvSpPr>
          <p:nvPr>
            <p:ph type="sldNum" sz="quarter" idx="12"/>
          </p:nvPr>
        </p:nvSpPr>
        <p:spPr>
          <a:xfrm>
            <a:off x="9900458" y="6459785"/>
            <a:ext cx="1312025" cy="365125"/>
          </a:xfrm>
        </p:spPr>
        <p:txBody>
          <a:bodyPr>
            <a:normAutofit/>
          </a:bodyPr>
          <a:lstStyle/>
          <a:p>
            <a:pPr>
              <a:spcAft>
                <a:spcPts val="600"/>
              </a:spcAft>
            </a:pPr>
            <a:fld id="{57702EC7-2BBF-4922-9DEB-E37653A716E3}" type="slidenum">
              <a:rPr lang="en-US" smtClean="0">
                <a:solidFill>
                  <a:schemeClr val="tx2"/>
                </a:solidFill>
              </a:rPr>
              <a:pPr>
                <a:spcAft>
                  <a:spcPts val="600"/>
                </a:spcAft>
              </a:pPr>
              <a:t>17</a:t>
            </a:fld>
            <a:endParaRPr lang="en-US" dirty="0">
              <a:solidFill>
                <a:schemeClr val="tx2"/>
              </a:solidFill>
            </a:endParaRPr>
          </a:p>
        </p:txBody>
      </p:sp>
      <p:graphicFrame>
        <p:nvGraphicFramePr>
          <p:cNvPr id="14" name="Content Placeholder 13">
            <a:extLst>
              <a:ext uri="{FF2B5EF4-FFF2-40B4-BE49-F238E27FC236}">
                <a16:creationId xmlns:a16="http://schemas.microsoft.com/office/drawing/2014/main" id="{0E4D407B-190A-4D71-996F-AE1E32701581}"/>
              </a:ext>
            </a:extLst>
          </p:cNvPr>
          <p:cNvGraphicFramePr>
            <a:graphicFrameLocks noGrp="1"/>
          </p:cNvGraphicFramePr>
          <p:nvPr>
            <p:ph idx="1"/>
            <p:extLst>
              <p:ext uri="{D42A27DB-BD31-4B8C-83A1-F6EECF244321}">
                <p14:modId xmlns:p14="http://schemas.microsoft.com/office/powerpoint/2010/main" val="1141946419"/>
              </p:ext>
            </p:extLst>
          </p:nvPr>
        </p:nvGraphicFramePr>
        <p:xfrm>
          <a:off x="320961" y="1707501"/>
          <a:ext cx="3447224" cy="4798082"/>
        </p:xfrm>
        <a:graphic>
          <a:graphicData uri="http://schemas.openxmlformats.org/drawingml/2006/table">
            <a:tbl>
              <a:tblPr firstRow="1" bandRow="1">
                <a:tableStyleId>{21E4AEA4-8DFA-4A89-87EB-49C32662AFE0}</a:tableStyleId>
              </a:tblPr>
              <a:tblGrid>
                <a:gridCol w="1680913">
                  <a:extLst>
                    <a:ext uri="{9D8B030D-6E8A-4147-A177-3AD203B41FA5}">
                      <a16:colId xmlns:a16="http://schemas.microsoft.com/office/drawing/2014/main" val="2562262278"/>
                    </a:ext>
                  </a:extLst>
                </a:gridCol>
                <a:gridCol w="1766311">
                  <a:extLst>
                    <a:ext uri="{9D8B030D-6E8A-4147-A177-3AD203B41FA5}">
                      <a16:colId xmlns:a16="http://schemas.microsoft.com/office/drawing/2014/main" val="2740915005"/>
                    </a:ext>
                  </a:extLst>
                </a:gridCol>
              </a:tblGrid>
              <a:tr h="347539">
                <a:tc>
                  <a:txBody>
                    <a:bodyPr/>
                    <a:lstStyle/>
                    <a:p>
                      <a:r>
                        <a:rPr lang="en-US" dirty="0"/>
                        <a:t>Policy Name</a:t>
                      </a:r>
                    </a:p>
                  </a:txBody>
                  <a:tcPr>
                    <a:solidFill>
                      <a:schemeClr val="tx2">
                        <a:lumMod val="50000"/>
                      </a:schemeClr>
                    </a:solidFill>
                  </a:tcPr>
                </a:tc>
                <a:tc>
                  <a:txBody>
                    <a:bodyPr/>
                    <a:lstStyle/>
                    <a:p>
                      <a:r>
                        <a:rPr lang="en-US" dirty="0"/>
                        <a:t>Average Costs</a:t>
                      </a:r>
                    </a:p>
                  </a:txBody>
                  <a:tcPr>
                    <a:solidFill>
                      <a:schemeClr val="tx2">
                        <a:lumMod val="50000"/>
                      </a:schemeClr>
                    </a:solidFill>
                  </a:tcPr>
                </a:tc>
                <a:extLst>
                  <a:ext uri="{0D108BD9-81ED-4DB2-BD59-A6C34878D82A}">
                    <a16:rowId xmlns:a16="http://schemas.microsoft.com/office/drawing/2014/main" val="3895217439"/>
                  </a:ext>
                </a:extLst>
              </a:tr>
              <a:tr h="289616">
                <a:tc>
                  <a:txBody>
                    <a:bodyPr/>
                    <a:lstStyle/>
                    <a:p>
                      <a:r>
                        <a:rPr lang="en-US" sz="1400" dirty="0"/>
                        <a:t>Flu Vaccine</a:t>
                      </a:r>
                    </a:p>
                  </a:txBody>
                  <a:tcPr/>
                </a:tc>
                <a:tc>
                  <a:txBody>
                    <a:bodyPr/>
                    <a:lstStyle/>
                    <a:p>
                      <a:r>
                        <a:rPr lang="en-US" sz="1400" dirty="0"/>
                        <a:t>$12.30/treatment</a:t>
                      </a:r>
                    </a:p>
                  </a:txBody>
                  <a:tcPr/>
                </a:tc>
                <a:extLst>
                  <a:ext uri="{0D108BD9-81ED-4DB2-BD59-A6C34878D82A}">
                    <a16:rowId xmlns:a16="http://schemas.microsoft.com/office/drawing/2014/main" val="2994839402"/>
                  </a:ext>
                </a:extLst>
              </a:tr>
              <a:tr h="289616">
                <a:tc>
                  <a:txBody>
                    <a:bodyPr/>
                    <a:lstStyle/>
                    <a:p>
                      <a:r>
                        <a:rPr lang="en-US" sz="1400" dirty="0"/>
                        <a:t>Smallpox Vaccine</a:t>
                      </a:r>
                    </a:p>
                  </a:txBody>
                  <a:tcPr/>
                </a:tc>
                <a:tc>
                  <a:txBody>
                    <a:bodyPr/>
                    <a:lstStyle/>
                    <a:p>
                      <a:r>
                        <a:rPr lang="en-US" sz="1400" dirty="0"/>
                        <a:t>$3.00/treatment</a:t>
                      </a:r>
                    </a:p>
                  </a:txBody>
                  <a:tcPr/>
                </a:tc>
                <a:extLst>
                  <a:ext uri="{0D108BD9-81ED-4DB2-BD59-A6C34878D82A}">
                    <a16:rowId xmlns:a16="http://schemas.microsoft.com/office/drawing/2014/main" val="785410770"/>
                  </a:ext>
                </a:extLst>
              </a:tr>
              <a:tr h="289616">
                <a:tc>
                  <a:txBody>
                    <a:bodyPr/>
                    <a:lstStyle/>
                    <a:p>
                      <a:r>
                        <a:rPr lang="en-US" sz="1400" dirty="0"/>
                        <a:t>Measles Vaccine</a:t>
                      </a:r>
                    </a:p>
                  </a:txBody>
                  <a:tcPr/>
                </a:tc>
                <a:tc>
                  <a:txBody>
                    <a:bodyPr/>
                    <a:lstStyle/>
                    <a:p>
                      <a:r>
                        <a:rPr lang="en-US" sz="1400" dirty="0"/>
                        <a:t>$42.12/treatment</a:t>
                      </a:r>
                    </a:p>
                  </a:txBody>
                  <a:tcPr/>
                </a:tc>
                <a:extLst>
                  <a:ext uri="{0D108BD9-81ED-4DB2-BD59-A6C34878D82A}">
                    <a16:rowId xmlns:a16="http://schemas.microsoft.com/office/drawing/2014/main" val="3815215168"/>
                  </a:ext>
                </a:extLst>
              </a:tr>
              <a:tr h="289616">
                <a:tc>
                  <a:txBody>
                    <a:bodyPr/>
                    <a:lstStyle/>
                    <a:p>
                      <a:r>
                        <a:rPr lang="en-US" sz="1400" dirty="0"/>
                        <a:t>Ebola Vaccine</a:t>
                      </a:r>
                    </a:p>
                  </a:txBody>
                  <a:tcPr/>
                </a:tc>
                <a:tc>
                  <a:txBody>
                    <a:bodyPr/>
                    <a:lstStyle/>
                    <a:p>
                      <a:r>
                        <a:rPr lang="en-US" sz="1350" dirty="0"/>
                        <a:t>$135.90/treatment</a:t>
                      </a:r>
                    </a:p>
                  </a:txBody>
                  <a:tcPr/>
                </a:tc>
                <a:extLst>
                  <a:ext uri="{0D108BD9-81ED-4DB2-BD59-A6C34878D82A}">
                    <a16:rowId xmlns:a16="http://schemas.microsoft.com/office/drawing/2014/main" val="1491917097"/>
                  </a:ext>
                </a:extLst>
              </a:tr>
              <a:tr h="492347">
                <a:tc>
                  <a:txBody>
                    <a:bodyPr/>
                    <a:lstStyle/>
                    <a:p>
                      <a:r>
                        <a:rPr lang="en-US" sz="1400" dirty="0"/>
                        <a:t>Closing Public Schools</a:t>
                      </a:r>
                    </a:p>
                  </a:txBody>
                  <a:tcPr/>
                </a:tc>
                <a:tc>
                  <a:txBody>
                    <a:bodyPr/>
                    <a:lstStyle/>
                    <a:p>
                      <a:r>
                        <a:rPr lang="en-US" sz="1400" dirty="0"/>
                        <a:t>$222/student/</a:t>
                      </a:r>
                    </a:p>
                    <a:p>
                      <a:r>
                        <a:rPr lang="en-US" sz="1400" dirty="0"/>
                        <a:t>week</a:t>
                      </a:r>
                    </a:p>
                  </a:txBody>
                  <a:tcPr/>
                </a:tc>
                <a:extLst>
                  <a:ext uri="{0D108BD9-81ED-4DB2-BD59-A6C34878D82A}">
                    <a16:rowId xmlns:a16="http://schemas.microsoft.com/office/drawing/2014/main" val="2381089039"/>
                  </a:ext>
                </a:extLst>
              </a:tr>
              <a:tr h="492347">
                <a:tc>
                  <a:txBody>
                    <a:bodyPr/>
                    <a:lstStyle/>
                    <a:p>
                      <a:r>
                        <a:rPr lang="en-US" sz="1400" dirty="0"/>
                        <a:t>Closing Workplaces</a:t>
                      </a:r>
                    </a:p>
                  </a:txBody>
                  <a:tcPr/>
                </a:tc>
                <a:tc>
                  <a:txBody>
                    <a:bodyPr/>
                    <a:lstStyle/>
                    <a:p>
                      <a:r>
                        <a:rPr lang="en-US" sz="1400" dirty="0"/>
                        <a:t>$192,250/</a:t>
                      </a:r>
                    </a:p>
                    <a:p>
                      <a:r>
                        <a:rPr lang="en-US" sz="1400" dirty="0"/>
                        <a:t>business/week</a:t>
                      </a:r>
                    </a:p>
                  </a:txBody>
                  <a:tcPr/>
                </a:tc>
                <a:extLst>
                  <a:ext uri="{0D108BD9-81ED-4DB2-BD59-A6C34878D82A}">
                    <a16:rowId xmlns:a16="http://schemas.microsoft.com/office/drawing/2014/main" val="2489295846"/>
                  </a:ext>
                </a:extLst>
              </a:tr>
              <a:tr h="311161">
                <a:tc>
                  <a:txBody>
                    <a:bodyPr/>
                    <a:lstStyle/>
                    <a:p>
                      <a:r>
                        <a:rPr lang="en-US" sz="1400" dirty="0"/>
                        <a:t>Closing Bus Routes</a:t>
                      </a:r>
                    </a:p>
                  </a:txBody>
                  <a:tcPr/>
                </a:tc>
                <a:tc>
                  <a:txBody>
                    <a:bodyPr/>
                    <a:lstStyle/>
                    <a:p>
                      <a:r>
                        <a:rPr lang="en-US" sz="1400" dirty="0"/>
                        <a:t>$1164/route/week</a:t>
                      </a:r>
                    </a:p>
                  </a:txBody>
                  <a:tcPr/>
                </a:tc>
                <a:extLst>
                  <a:ext uri="{0D108BD9-81ED-4DB2-BD59-A6C34878D82A}">
                    <a16:rowId xmlns:a16="http://schemas.microsoft.com/office/drawing/2014/main" val="1000937226"/>
                  </a:ext>
                </a:extLst>
              </a:tr>
              <a:tr h="492347">
                <a:tc>
                  <a:txBody>
                    <a:bodyPr/>
                    <a:lstStyle/>
                    <a:p>
                      <a:r>
                        <a:rPr lang="en-US" sz="1400" dirty="0"/>
                        <a:t>Quarantine Individuals</a:t>
                      </a:r>
                    </a:p>
                  </a:txBody>
                  <a:tcPr/>
                </a:tc>
                <a:tc>
                  <a:txBody>
                    <a:bodyPr/>
                    <a:lstStyle/>
                    <a:p>
                      <a:r>
                        <a:rPr lang="en-US" sz="1400" dirty="0"/>
                        <a:t>$160/person/day</a:t>
                      </a:r>
                    </a:p>
                  </a:txBody>
                  <a:tcPr/>
                </a:tc>
                <a:extLst>
                  <a:ext uri="{0D108BD9-81ED-4DB2-BD59-A6C34878D82A}">
                    <a16:rowId xmlns:a16="http://schemas.microsoft.com/office/drawing/2014/main" val="3143731473"/>
                  </a:ext>
                </a:extLst>
              </a:tr>
              <a:tr h="492347">
                <a:tc>
                  <a:txBody>
                    <a:bodyPr/>
                    <a:lstStyle/>
                    <a:p>
                      <a:r>
                        <a:rPr lang="en-US" sz="1400" dirty="0"/>
                        <a:t>Quarantine Households</a:t>
                      </a:r>
                    </a:p>
                  </a:txBody>
                  <a:tcPr/>
                </a:tc>
                <a:tc>
                  <a:txBody>
                    <a:bodyPr/>
                    <a:lstStyle/>
                    <a:p>
                      <a:r>
                        <a:rPr lang="en-US" sz="1400" dirty="0"/>
                        <a:t>$555/household/day</a:t>
                      </a:r>
                    </a:p>
                  </a:txBody>
                  <a:tcPr/>
                </a:tc>
                <a:extLst>
                  <a:ext uri="{0D108BD9-81ED-4DB2-BD59-A6C34878D82A}">
                    <a16:rowId xmlns:a16="http://schemas.microsoft.com/office/drawing/2014/main" val="2938138225"/>
                  </a:ext>
                </a:extLst>
              </a:tr>
              <a:tr h="311161">
                <a:tc>
                  <a:txBody>
                    <a:bodyPr/>
                    <a:lstStyle/>
                    <a:p>
                      <a:r>
                        <a:rPr lang="en-US" sz="1400" dirty="0"/>
                        <a:t>Quarantine Regions</a:t>
                      </a:r>
                    </a:p>
                  </a:txBody>
                  <a:tcPr/>
                </a:tc>
                <a:tc>
                  <a:txBody>
                    <a:bodyPr/>
                    <a:lstStyle/>
                    <a:p>
                      <a:r>
                        <a:rPr lang="en-US" sz="1400" dirty="0"/>
                        <a:t>$321,445/region/day</a:t>
                      </a:r>
                    </a:p>
                  </a:txBody>
                  <a:tcPr/>
                </a:tc>
                <a:extLst>
                  <a:ext uri="{0D108BD9-81ED-4DB2-BD59-A6C34878D82A}">
                    <a16:rowId xmlns:a16="http://schemas.microsoft.com/office/drawing/2014/main" val="3921183735"/>
                  </a:ext>
                </a:extLst>
              </a:tr>
              <a:tr h="492347">
                <a:tc>
                  <a:txBody>
                    <a:bodyPr/>
                    <a:lstStyle/>
                    <a:p>
                      <a:r>
                        <a:rPr lang="en-US" sz="1400" dirty="0"/>
                        <a:t>Isolating Infected People</a:t>
                      </a:r>
                    </a:p>
                  </a:txBody>
                  <a:tcPr/>
                </a:tc>
                <a:tc>
                  <a:txBody>
                    <a:bodyPr/>
                    <a:lstStyle/>
                    <a:p>
                      <a:r>
                        <a:rPr lang="en-US" sz="1400" dirty="0"/>
                        <a:t>$1,254/person/day</a:t>
                      </a:r>
                    </a:p>
                  </a:txBody>
                  <a:tcPr/>
                </a:tc>
                <a:extLst>
                  <a:ext uri="{0D108BD9-81ED-4DB2-BD59-A6C34878D82A}">
                    <a16:rowId xmlns:a16="http://schemas.microsoft.com/office/drawing/2014/main" val="2271570838"/>
                  </a:ext>
                </a:extLst>
              </a:tr>
            </a:tbl>
          </a:graphicData>
        </a:graphic>
      </p:graphicFrame>
    </p:spTree>
    <p:extLst>
      <p:ext uri="{BB962C8B-B14F-4D97-AF65-F5344CB8AC3E}">
        <p14:creationId xmlns:p14="http://schemas.microsoft.com/office/powerpoint/2010/main" val="239619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D146-3198-46C5-9F79-5C8DAC153EDC}"/>
              </a:ext>
            </a:extLst>
          </p:cNvPr>
          <p:cNvSpPr>
            <a:spLocks noGrp="1"/>
          </p:cNvSpPr>
          <p:nvPr>
            <p:ph type="title"/>
          </p:nvPr>
        </p:nvSpPr>
        <p:spPr>
          <a:xfrm>
            <a:off x="1097280" y="286603"/>
            <a:ext cx="10058400" cy="1450757"/>
          </a:xfrm>
        </p:spPr>
        <p:txBody>
          <a:bodyPr/>
          <a:lstStyle/>
          <a:p>
            <a:r>
              <a:rPr lang="en-US"/>
              <a:t>Policy Impact</a:t>
            </a:r>
            <a:endParaRPr lang="en-US" dirty="0"/>
          </a:p>
        </p:txBody>
      </p:sp>
      <p:sp>
        <p:nvSpPr>
          <p:cNvPr id="4" name="Content Placeholder 3">
            <a:extLst>
              <a:ext uri="{FF2B5EF4-FFF2-40B4-BE49-F238E27FC236}">
                <a16:creationId xmlns:a16="http://schemas.microsoft.com/office/drawing/2014/main" id="{48C62A6B-EC83-4FAB-A712-BDA501EEF44A}"/>
              </a:ext>
            </a:extLst>
          </p:cNvPr>
          <p:cNvSpPr>
            <a:spLocks noGrp="1"/>
          </p:cNvSpPr>
          <p:nvPr>
            <p:ph sz="half" idx="1"/>
          </p:nvPr>
        </p:nvSpPr>
        <p:spPr>
          <a:xfrm>
            <a:off x="1097280" y="1828799"/>
            <a:ext cx="3556363" cy="4348163"/>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Implemented vaccination policy</a:t>
            </a:r>
          </a:p>
          <a:p>
            <a:pPr>
              <a:buFont typeface="Wingdings" panose="05000000000000000000" pitchFamily="2" charset="2"/>
              <a:buChar char="Ø"/>
            </a:pPr>
            <a:endParaRPr lang="en-US" dirty="0"/>
          </a:p>
          <a:p>
            <a:pPr>
              <a:buFont typeface="Wingdings" panose="05000000000000000000" pitchFamily="2" charset="2"/>
              <a:buChar char="Ø"/>
            </a:pPr>
            <a:r>
              <a:rPr lang="en-US" dirty="0"/>
              <a:t>Saves 20,000 lives</a:t>
            </a:r>
          </a:p>
          <a:p>
            <a:pPr>
              <a:buFont typeface="Wingdings" panose="05000000000000000000" pitchFamily="2" charset="2"/>
              <a:buChar char="Ø"/>
            </a:pPr>
            <a:endParaRPr lang="en-US" dirty="0"/>
          </a:p>
          <a:p>
            <a:pPr>
              <a:buFont typeface="Wingdings" panose="05000000000000000000" pitchFamily="2" charset="2"/>
              <a:buChar char="Ø"/>
            </a:pPr>
            <a:r>
              <a:rPr lang="en-US" dirty="0"/>
              <a:t>Prevents 40,000 infections</a:t>
            </a:r>
          </a:p>
        </p:txBody>
      </p:sp>
      <p:pic>
        <p:nvPicPr>
          <p:cNvPr id="8" name="Content Placeholder 7">
            <a:extLst>
              <a:ext uri="{FF2B5EF4-FFF2-40B4-BE49-F238E27FC236}">
                <a16:creationId xmlns:a16="http://schemas.microsoft.com/office/drawing/2014/main" id="{B96CE648-E3BA-407C-8B1D-35DA081ABC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2963" y="2136497"/>
            <a:ext cx="6700837" cy="3729593"/>
          </a:xfrm>
        </p:spPr>
      </p:pic>
      <p:sp>
        <p:nvSpPr>
          <p:cNvPr id="6" name="Slide Number Placeholder 5">
            <a:extLst>
              <a:ext uri="{FF2B5EF4-FFF2-40B4-BE49-F238E27FC236}">
                <a16:creationId xmlns:a16="http://schemas.microsoft.com/office/drawing/2014/main" id="{A5505F6E-896C-443D-95D2-A321EBC2D14C}"/>
              </a:ext>
            </a:extLst>
          </p:cNvPr>
          <p:cNvSpPr>
            <a:spLocks noGrp="1"/>
          </p:cNvSpPr>
          <p:nvPr>
            <p:ph type="sldNum" sz="quarter" idx="12"/>
          </p:nvPr>
        </p:nvSpPr>
        <p:spPr>
          <a:xfrm>
            <a:off x="9900458" y="6459785"/>
            <a:ext cx="1312025" cy="365125"/>
          </a:xfrm>
        </p:spPr>
        <p:txBody>
          <a:bodyPr/>
          <a:lstStyle/>
          <a:p>
            <a:fld id="{57702EC7-2BBF-4922-9DEB-E37653A716E3}" type="slidenum">
              <a:rPr lang="en-US" smtClean="0"/>
              <a:t>18</a:t>
            </a:fld>
            <a:endParaRPr lang="en-US"/>
          </a:p>
        </p:txBody>
      </p:sp>
    </p:spTree>
    <p:extLst>
      <p:ext uri="{BB962C8B-B14F-4D97-AF65-F5344CB8AC3E}">
        <p14:creationId xmlns:p14="http://schemas.microsoft.com/office/powerpoint/2010/main" val="147083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947F-47B7-472D-B595-B75B8011AF0D}"/>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96AD4985-41C4-46C2-8CB3-FBA43F933FD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CCD589-D09F-45DB-A39E-AF7144157DE7}"/>
              </a:ext>
            </a:extLst>
          </p:cNvPr>
          <p:cNvSpPr>
            <a:spLocks noGrp="1"/>
          </p:cNvSpPr>
          <p:nvPr>
            <p:ph type="sldNum" sz="quarter" idx="12"/>
          </p:nvPr>
        </p:nvSpPr>
        <p:spPr/>
        <p:txBody>
          <a:bodyPr/>
          <a:lstStyle/>
          <a:p>
            <a:fld id="{57702EC7-2BBF-4922-9DEB-E37653A716E3}" type="slidenum">
              <a:rPr lang="en-US" smtClean="0"/>
              <a:t>19</a:t>
            </a:fld>
            <a:endParaRPr lang="en-US"/>
          </a:p>
        </p:txBody>
      </p:sp>
    </p:spTree>
    <p:extLst>
      <p:ext uri="{BB962C8B-B14F-4D97-AF65-F5344CB8AC3E}">
        <p14:creationId xmlns:p14="http://schemas.microsoft.com/office/powerpoint/2010/main" val="62210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53F4-9C33-4954-A93D-3A823C51DF0D}"/>
              </a:ext>
            </a:extLst>
          </p:cNvPr>
          <p:cNvSpPr>
            <a:spLocks noGrp="1"/>
          </p:cNvSpPr>
          <p:nvPr>
            <p:ph type="title"/>
          </p:nvPr>
        </p:nvSpPr>
        <p:spPr>
          <a:xfrm>
            <a:off x="1097280" y="286603"/>
            <a:ext cx="10058400" cy="1450757"/>
          </a:xfrm>
        </p:spPr>
        <p:txBody>
          <a:bodyPr>
            <a:normAutofit/>
          </a:bodyPr>
          <a:lstStyle/>
          <a:p>
            <a:r>
              <a:rPr lang="en-US" dirty="0"/>
              <a:t>Agenda</a:t>
            </a:r>
          </a:p>
        </p:txBody>
      </p:sp>
      <p:graphicFrame>
        <p:nvGraphicFramePr>
          <p:cNvPr id="6" name="Content Placeholder 2">
            <a:extLst>
              <a:ext uri="{FF2B5EF4-FFF2-40B4-BE49-F238E27FC236}">
                <a16:creationId xmlns:a16="http://schemas.microsoft.com/office/drawing/2014/main" id="{274AD681-A0D1-4020-95EF-DE77AE0265C8}"/>
              </a:ext>
            </a:extLst>
          </p:cNvPr>
          <p:cNvGraphicFramePr>
            <a:graphicFrameLocks noGrp="1"/>
          </p:cNvGraphicFramePr>
          <p:nvPr>
            <p:ph idx="1"/>
            <p:extLst>
              <p:ext uri="{D42A27DB-BD31-4B8C-83A1-F6EECF244321}">
                <p14:modId xmlns:p14="http://schemas.microsoft.com/office/powerpoint/2010/main" val="36429544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0940F70-748A-4B5A-A692-1B1ADEFDA4E6}"/>
              </a:ext>
            </a:extLst>
          </p:cNvPr>
          <p:cNvSpPr>
            <a:spLocks noGrp="1"/>
          </p:cNvSpPr>
          <p:nvPr>
            <p:ph type="sldNum" sz="quarter" idx="12"/>
          </p:nvPr>
        </p:nvSpPr>
        <p:spPr>
          <a:xfrm>
            <a:off x="9900458" y="6459785"/>
            <a:ext cx="1312025" cy="365125"/>
          </a:xfrm>
        </p:spPr>
        <p:txBody>
          <a:bodyPr>
            <a:normAutofit/>
          </a:bodyPr>
          <a:lstStyle/>
          <a:p>
            <a:pPr>
              <a:spcAft>
                <a:spcPts val="600"/>
              </a:spcAft>
            </a:pPr>
            <a:fld id="{57702EC7-2BBF-4922-9DEB-E37653A716E3}" type="slidenum">
              <a:rPr lang="en-US" smtClean="0"/>
              <a:pPr>
                <a:spcAft>
                  <a:spcPts val="600"/>
                </a:spcAft>
              </a:pPr>
              <a:t>2</a:t>
            </a:fld>
            <a:endParaRPr lang="en-US"/>
          </a:p>
        </p:txBody>
      </p:sp>
    </p:spTree>
    <p:extLst>
      <p:ext uri="{BB962C8B-B14F-4D97-AF65-F5344CB8AC3E}">
        <p14:creationId xmlns:p14="http://schemas.microsoft.com/office/powerpoint/2010/main" val="131684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E168-BB21-4E69-A521-8541CCF6E1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71A0B1-80AE-4E86-968D-8BD011CDD3B8}"/>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The West Lafayette and Lafayette area is in need of a technological solution to aid policymakers in preparing for potential pandemic outbreaks</a:t>
            </a:r>
          </a:p>
          <a:p>
            <a:pPr>
              <a:buFont typeface="Wingdings" panose="05000000000000000000" pitchFamily="2" charset="2"/>
              <a:buChar char="Ø"/>
            </a:pPr>
            <a:endParaRPr lang="en-US" dirty="0"/>
          </a:p>
          <a:p>
            <a:pPr>
              <a:buFont typeface="Wingdings" panose="05000000000000000000" pitchFamily="2" charset="2"/>
              <a:buChar char="Ø"/>
            </a:pPr>
            <a:r>
              <a:rPr lang="en-US" dirty="0"/>
              <a:t>This solution meets that need by </a:t>
            </a:r>
          </a:p>
          <a:p>
            <a:pPr lvl="1">
              <a:buFont typeface="Wingdings" panose="05000000000000000000" pitchFamily="2" charset="2"/>
              <a:buChar char="Ø"/>
            </a:pPr>
            <a:r>
              <a:rPr lang="en-US" dirty="0"/>
              <a:t>Simulating multiple disease spreads through the area</a:t>
            </a:r>
          </a:p>
          <a:p>
            <a:pPr lvl="1">
              <a:buFont typeface="Wingdings" panose="05000000000000000000" pitchFamily="2" charset="2"/>
              <a:buChar char="Ø"/>
            </a:pPr>
            <a:r>
              <a:rPr lang="en-US" dirty="0"/>
              <a:t>Determining flexible and effective policies to mitigate disease impact</a:t>
            </a:r>
          </a:p>
          <a:p>
            <a:pPr lvl="1">
              <a:buFont typeface="Wingdings" panose="05000000000000000000" pitchFamily="2" charset="2"/>
              <a:buChar char="Ø"/>
            </a:pPr>
            <a:r>
              <a:rPr lang="en-US" dirty="0"/>
              <a:t>Calculates the costs associated with implementing policies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9FA4A113-EB6E-402F-9613-1010CF22237F}"/>
              </a:ext>
            </a:extLst>
          </p:cNvPr>
          <p:cNvSpPr>
            <a:spLocks noGrp="1"/>
          </p:cNvSpPr>
          <p:nvPr>
            <p:ph type="sldNum" sz="quarter" idx="12"/>
          </p:nvPr>
        </p:nvSpPr>
        <p:spPr/>
        <p:txBody>
          <a:bodyPr/>
          <a:lstStyle/>
          <a:p>
            <a:fld id="{57702EC7-2BBF-4922-9DEB-E37653A716E3}" type="slidenum">
              <a:rPr lang="en-US" smtClean="0"/>
              <a:t>20</a:t>
            </a:fld>
            <a:endParaRPr lang="en-US"/>
          </a:p>
        </p:txBody>
      </p:sp>
    </p:spTree>
    <p:extLst>
      <p:ext uri="{BB962C8B-B14F-4D97-AF65-F5344CB8AC3E}">
        <p14:creationId xmlns:p14="http://schemas.microsoft.com/office/powerpoint/2010/main" val="140517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AF60-9628-4681-8DE5-136525E9E6FD}"/>
              </a:ext>
            </a:extLst>
          </p:cNvPr>
          <p:cNvSpPr>
            <a:spLocks noGrp="1"/>
          </p:cNvSpPr>
          <p:nvPr>
            <p:ph type="ctrTitle"/>
          </p:nvPr>
        </p:nvSpPr>
        <p:spPr/>
        <p:txBody>
          <a:bodyPr/>
          <a:lstStyle/>
          <a:p>
            <a:r>
              <a:rPr lang="en-US" dirty="0"/>
              <a:t>Project Overview</a:t>
            </a:r>
          </a:p>
        </p:txBody>
      </p:sp>
      <p:sp>
        <p:nvSpPr>
          <p:cNvPr id="3" name="Subtitle 2">
            <a:extLst>
              <a:ext uri="{FF2B5EF4-FFF2-40B4-BE49-F238E27FC236}">
                <a16:creationId xmlns:a16="http://schemas.microsoft.com/office/drawing/2014/main" id="{BFECCF99-10D4-43BC-8A8A-D63DDB4CA21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27B8FB5-ECD7-4048-822E-237D1DD2F49D}"/>
              </a:ext>
            </a:extLst>
          </p:cNvPr>
          <p:cNvSpPr>
            <a:spLocks noGrp="1"/>
          </p:cNvSpPr>
          <p:nvPr>
            <p:ph type="sldNum" sz="quarter" idx="12"/>
          </p:nvPr>
        </p:nvSpPr>
        <p:spPr/>
        <p:txBody>
          <a:bodyPr/>
          <a:lstStyle/>
          <a:p>
            <a:fld id="{57702EC7-2BBF-4922-9DEB-E37653A716E3}" type="slidenum">
              <a:rPr lang="en-US" smtClean="0"/>
              <a:t>3</a:t>
            </a:fld>
            <a:endParaRPr lang="en-US"/>
          </a:p>
        </p:txBody>
      </p:sp>
    </p:spTree>
    <p:extLst>
      <p:ext uri="{BB962C8B-B14F-4D97-AF65-F5344CB8AC3E}">
        <p14:creationId xmlns:p14="http://schemas.microsoft.com/office/powerpoint/2010/main" val="185656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DFA9-DCC6-4799-8992-0CAB554B7A64}"/>
              </a:ext>
            </a:extLst>
          </p:cNvPr>
          <p:cNvSpPr>
            <a:spLocks noGrp="1"/>
          </p:cNvSpPr>
          <p:nvPr>
            <p:ph type="title"/>
          </p:nvPr>
        </p:nvSpPr>
        <p:spPr>
          <a:xfrm>
            <a:off x="1097280" y="286603"/>
            <a:ext cx="10058400" cy="1450757"/>
          </a:xfrm>
        </p:spPr>
        <p:txBody>
          <a:bodyPr>
            <a:normAutofit/>
          </a:bodyPr>
          <a:lstStyle/>
          <a:p>
            <a:r>
              <a:rPr lang="en-US" dirty="0"/>
              <a:t>Objectives</a:t>
            </a:r>
          </a:p>
        </p:txBody>
      </p:sp>
      <p:graphicFrame>
        <p:nvGraphicFramePr>
          <p:cNvPr id="12" name="Content Placeholder 6">
            <a:extLst>
              <a:ext uri="{FF2B5EF4-FFF2-40B4-BE49-F238E27FC236}">
                <a16:creationId xmlns:a16="http://schemas.microsoft.com/office/drawing/2014/main" id="{925704B3-1955-4D5F-B244-333153D746D6}"/>
              </a:ext>
            </a:extLst>
          </p:cNvPr>
          <p:cNvGraphicFramePr>
            <a:graphicFrameLocks noGrp="1"/>
          </p:cNvGraphicFramePr>
          <p:nvPr>
            <p:ph idx="1"/>
            <p:extLst>
              <p:ext uri="{D42A27DB-BD31-4B8C-83A1-F6EECF244321}">
                <p14:modId xmlns:p14="http://schemas.microsoft.com/office/powerpoint/2010/main" val="21845911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F24B1D8D-926D-41B1-8329-12770345209B}"/>
              </a:ext>
            </a:extLst>
          </p:cNvPr>
          <p:cNvSpPr>
            <a:spLocks noGrp="1"/>
          </p:cNvSpPr>
          <p:nvPr>
            <p:ph type="sldNum" sz="quarter" idx="12"/>
          </p:nvPr>
        </p:nvSpPr>
        <p:spPr>
          <a:xfrm>
            <a:off x="9900458" y="6459785"/>
            <a:ext cx="1312025" cy="365125"/>
          </a:xfrm>
        </p:spPr>
        <p:txBody>
          <a:bodyPr>
            <a:normAutofit/>
          </a:bodyPr>
          <a:lstStyle/>
          <a:p>
            <a:pPr>
              <a:spcAft>
                <a:spcPts val="600"/>
              </a:spcAft>
            </a:pPr>
            <a:fld id="{57702EC7-2BBF-4922-9DEB-E37653A716E3}" type="slidenum">
              <a:rPr lang="en-US" smtClean="0"/>
              <a:pPr>
                <a:spcAft>
                  <a:spcPts val="600"/>
                </a:spcAft>
              </a:pPr>
              <a:t>4</a:t>
            </a:fld>
            <a:endParaRPr lang="en-US"/>
          </a:p>
        </p:txBody>
      </p:sp>
    </p:spTree>
    <p:extLst>
      <p:ext uri="{BB962C8B-B14F-4D97-AF65-F5344CB8AC3E}">
        <p14:creationId xmlns:p14="http://schemas.microsoft.com/office/powerpoint/2010/main" val="222490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B9A3-EA47-411F-ACB4-D039B4B86D48}"/>
              </a:ext>
            </a:extLst>
          </p:cNvPr>
          <p:cNvSpPr>
            <a:spLocks noGrp="1"/>
          </p:cNvSpPr>
          <p:nvPr>
            <p:ph type="ctrTitle"/>
          </p:nvPr>
        </p:nvSpPr>
        <p:spPr/>
        <p:txBody>
          <a:bodyPr/>
          <a:lstStyle/>
          <a:p>
            <a:r>
              <a:rPr lang="en-US" dirty="0"/>
              <a:t>Methodology</a:t>
            </a:r>
          </a:p>
        </p:txBody>
      </p:sp>
      <p:sp>
        <p:nvSpPr>
          <p:cNvPr id="3" name="Subtitle 2">
            <a:extLst>
              <a:ext uri="{FF2B5EF4-FFF2-40B4-BE49-F238E27FC236}">
                <a16:creationId xmlns:a16="http://schemas.microsoft.com/office/drawing/2014/main" id="{37C59C3C-6A7D-4A16-B7C2-B3E730DC52C6}"/>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EA76BB7-581B-41C7-A227-19B3274EED78}"/>
              </a:ext>
            </a:extLst>
          </p:cNvPr>
          <p:cNvSpPr>
            <a:spLocks noGrp="1"/>
          </p:cNvSpPr>
          <p:nvPr>
            <p:ph type="sldNum" sz="quarter" idx="12"/>
          </p:nvPr>
        </p:nvSpPr>
        <p:spPr/>
        <p:txBody>
          <a:bodyPr/>
          <a:lstStyle/>
          <a:p>
            <a:fld id="{57702EC7-2BBF-4922-9DEB-E37653A716E3}" type="slidenum">
              <a:rPr lang="en-US" smtClean="0"/>
              <a:t>5</a:t>
            </a:fld>
            <a:endParaRPr lang="en-US"/>
          </a:p>
        </p:txBody>
      </p:sp>
    </p:spTree>
    <p:extLst>
      <p:ext uri="{BB962C8B-B14F-4D97-AF65-F5344CB8AC3E}">
        <p14:creationId xmlns:p14="http://schemas.microsoft.com/office/powerpoint/2010/main" val="331230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116A904D-80BE-42BB-A96F-14D33FFE0D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3E49CA6A-AA0D-433F-BA6F-E0F8DCBA8B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7" name="Straight Connector 146">
            <a:extLst>
              <a:ext uri="{FF2B5EF4-FFF2-40B4-BE49-F238E27FC236}">
                <a16:creationId xmlns:a16="http://schemas.microsoft.com/office/drawing/2014/main" id="{17706B1B-4321-47A1-B97B-3364729F729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9" name="Rectangle 148">
            <a:extLst>
              <a:ext uri="{FF2B5EF4-FFF2-40B4-BE49-F238E27FC236}">
                <a16:creationId xmlns:a16="http://schemas.microsoft.com/office/drawing/2014/main" id="{E190E136-31BA-42D2-973D-465AE61162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40646A1-DD07-4333-92F2-14F1D0A289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Rectangle 152">
            <a:extLst>
              <a:ext uri="{FF2B5EF4-FFF2-40B4-BE49-F238E27FC236}">
                <a16:creationId xmlns:a16="http://schemas.microsoft.com/office/drawing/2014/main" id="{D4EE8E89-D8A7-4AD4-8AF5-A79332A172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Rectangle 154">
            <a:extLst>
              <a:ext uri="{FF2B5EF4-FFF2-40B4-BE49-F238E27FC236}">
                <a16:creationId xmlns:a16="http://schemas.microsoft.com/office/drawing/2014/main" id="{CCB185B3-092E-4524-9730-7A6F5DCD7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145E74E-193B-4B1C-9064-F7180FE68D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descr="https://lh4.googleusercontent.com/XIaG1O0iKSUhACETuom4uitA9WZyhUMJFNmidet19i2kM26_K7RZtwlzWzlL7cJwtEh6oQ1PQqORQeH26ihl0w_lqbrbAnbxeVF26geJRHupSrF9mUUY-PSszM_099v2ijyCtXhXuSs">
            <a:extLst>
              <a:ext uri="{FF2B5EF4-FFF2-40B4-BE49-F238E27FC236}">
                <a16:creationId xmlns:a16="http://schemas.microsoft.com/office/drawing/2014/main" id="{4FC2AF9F-F220-453B-A1BA-08C07B242EDA}"/>
              </a:ext>
            </a:extLst>
          </p:cNvPr>
          <p:cNvPicPr>
            <a:picLocks noGrp="1" noChangeAspect="1" noChangeArrowheads="1"/>
          </p:cNvPicPr>
          <p:nvPr>
            <p:ph sz="quarter" idx="4"/>
          </p:nvPr>
        </p:nvPicPr>
        <p:blipFill rotWithShape="1">
          <a:blip r:embed="rId2">
            <a:extLst>
              <a:ext uri="{28A0092B-C50C-407E-A947-70E740481C1C}">
                <a14:useLocalDpi xmlns:a14="http://schemas.microsoft.com/office/drawing/2010/main" val="0"/>
              </a:ext>
            </a:extLst>
          </a:blip>
          <a:srcRect t="1422" b="9607"/>
          <a:stretch/>
        </p:blipFill>
        <p:spPr bwMode="auto">
          <a:xfrm>
            <a:off x="4965290" y="321732"/>
            <a:ext cx="3645088" cy="36748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lh6.googleusercontent.com/5m9I9pXUACExdU3LSVdLrI4eKhJosyucfEXzmQAaE1PM6EJ2gFXCK3C10-hr-gY5nHp-i2D46bKHVa3hfDumlYUDPnPsXXwk6lvx6-cZiW7AzmJ9OX2pE874LeNo00QlzC3sJ-RLBP4">
            <a:extLst>
              <a:ext uri="{FF2B5EF4-FFF2-40B4-BE49-F238E27FC236}">
                <a16:creationId xmlns:a16="http://schemas.microsoft.com/office/drawing/2014/main" id="{490CCF3D-6E61-4A2B-B4F6-C8053131170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4" b="13"/>
          <a:stretch/>
        </p:blipFill>
        <p:spPr bwMode="auto">
          <a:xfrm>
            <a:off x="8788410" y="2590800"/>
            <a:ext cx="3078579" cy="38358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EABAB-8D09-4497-BE6D-A6B8FA51625F}"/>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Population Simulation</a:t>
            </a:r>
          </a:p>
        </p:txBody>
      </p:sp>
      <p:sp>
        <p:nvSpPr>
          <p:cNvPr id="3" name="Text Placeholder 2">
            <a:extLst>
              <a:ext uri="{FF2B5EF4-FFF2-40B4-BE49-F238E27FC236}">
                <a16:creationId xmlns:a16="http://schemas.microsoft.com/office/drawing/2014/main" id="{A4431AD5-34C4-424B-9988-CF6D77B5C4B3}"/>
              </a:ext>
            </a:extLst>
          </p:cNvPr>
          <p:cNvSpPr>
            <a:spLocks noGrp="1"/>
          </p:cNvSpPr>
          <p:nvPr>
            <p:ph type="body" idx="1"/>
          </p:nvPr>
        </p:nvSpPr>
        <p:spPr>
          <a:xfrm>
            <a:off x="457200" y="3578087"/>
            <a:ext cx="3659246" cy="1554480"/>
          </a:xfrm>
        </p:spPr>
        <p:txBody>
          <a:bodyPr vert="horz" lIns="91440" tIns="45720" rIns="91440" bIns="45720" rtlCol="0">
            <a:normAutofit/>
          </a:bodyPr>
          <a:lstStyle/>
          <a:p>
            <a:r>
              <a:rPr lang="en-US" sz="1500" spc="200" dirty="0">
                <a:solidFill>
                  <a:srgbClr val="FFFFFF"/>
                </a:solidFill>
                <a:latin typeface="+mj-lt"/>
              </a:rPr>
              <a:t>Based on regional definitions</a:t>
            </a:r>
          </a:p>
        </p:txBody>
      </p:sp>
      <p:sp>
        <p:nvSpPr>
          <p:cNvPr id="7" name="Slide Number Placeholder 6">
            <a:extLst>
              <a:ext uri="{FF2B5EF4-FFF2-40B4-BE49-F238E27FC236}">
                <a16:creationId xmlns:a16="http://schemas.microsoft.com/office/drawing/2014/main" id="{FDDB12DE-ACFC-4FBB-923F-29DE7A73CE53}"/>
              </a:ext>
            </a:extLst>
          </p:cNvPr>
          <p:cNvSpPr>
            <a:spLocks noGrp="1"/>
          </p:cNvSpPr>
          <p:nvPr>
            <p:ph type="sldNum" sz="quarter" idx="12"/>
          </p:nvPr>
        </p:nvSpPr>
        <p:spPr>
          <a:xfrm>
            <a:off x="486810" y="6459785"/>
            <a:ext cx="725557" cy="365125"/>
          </a:xfrm>
        </p:spPr>
        <p:txBody>
          <a:bodyPr vert="horz" lIns="91440" tIns="45720" rIns="91440" bIns="45720" rtlCol="0" anchor="ctr">
            <a:normAutofit/>
          </a:bodyPr>
          <a:lstStyle/>
          <a:p>
            <a:pPr algn="l">
              <a:spcAft>
                <a:spcPts val="600"/>
              </a:spcAft>
            </a:pPr>
            <a:fld id="{57702EC7-2BBF-4922-9DEB-E37653A716E3}" type="slidenum">
              <a:rPr lang="en-US" smtClean="0"/>
              <a:pPr algn="l">
                <a:spcAft>
                  <a:spcPts val="600"/>
                </a:spcAft>
              </a:pPr>
              <a:t>6</a:t>
            </a:fld>
            <a:endParaRPr lang="en-US"/>
          </a:p>
        </p:txBody>
      </p:sp>
    </p:spTree>
    <p:extLst>
      <p:ext uri="{BB962C8B-B14F-4D97-AF65-F5344CB8AC3E}">
        <p14:creationId xmlns:p14="http://schemas.microsoft.com/office/powerpoint/2010/main" val="11794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 name="Rectangle 205">
            <a:extLst>
              <a:ext uri="{FF2B5EF4-FFF2-40B4-BE49-F238E27FC236}">
                <a16:creationId xmlns:a16="http://schemas.microsoft.com/office/drawing/2014/main" id="{8F834F50-341F-42A5-8C78-91B137699B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Rectangle 207">
            <a:extLst>
              <a:ext uri="{FF2B5EF4-FFF2-40B4-BE49-F238E27FC236}">
                <a16:creationId xmlns:a16="http://schemas.microsoft.com/office/drawing/2014/main" id="{333EC967-C9F3-4E15-95C7-C2E77A1E16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0" name="Straight Connector 209">
            <a:extLst>
              <a:ext uri="{FF2B5EF4-FFF2-40B4-BE49-F238E27FC236}">
                <a16:creationId xmlns:a16="http://schemas.microsoft.com/office/drawing/2014/main" id="{58A9D3D4-1F89-47F0-A597-FE1A004D97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2" name="Rectangle 211">
            <a:extLst>
              <a:ext uri="{FF2B5EF4-FFF2-40B4-BE49-F238E27FC236}">
                <a16:creationId xmlns:a16="http://schemas.microsoft.com/office/drawing/2014/main" id="{34EA71CF-71AE-4029-A51A-E96A33E1E7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B0D56AED-5533-44C0-8963-62F35659E1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Rectangle 215">
            <a:extLst>
              <a:ext uri="{FF2B5EF4-FFF2-40B4-BE49-F238E27FC236}">
                <a16:creationId xmlns:a16="http://schemas.microsoft.com/office/drawing/2014/main" id="{F6004EB8-4203-4A4D-9DBD-5CD88D17A3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8" name="Straight Connector 217">
            <a:extLst>
              <a:ext uri="{FF2B5EF4-FFF2-40B4-BE49-F238E27FC236}">
                <a16:creationId xmlns:a16="http://schemas.microsoft.com/office/drawing/2014/main" id="{999811F6-4939-4D83-9E6C-81C58C0C00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0" name="Rectangle 219">
            <a:extLst>
              <a:ext uri="{FF2B5EF4-FFF2-40B4-BE49-F238E27FC236}">
                <a16:creationId xmlns:a16="http://schemas.microsoft.com/office/drawing/2014/main" id="{3236D462-32CA-4058-B468-46ED800E12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01A526C2-F21D-4D67-B00A-ACDE6AC3E9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D3261855-F4A6-4CA4-88AC-E5BC3E56D8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A77CCE5-0BA8-4CBA-9065-3593464F5C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E18A128F-35D7-41DA-AD80-D3CA15A4C7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lh4.googleusercontent.com/TiaUWRWLwLbuSY1jCHjVCgrK5di4OE5FCbi1taxabsC4H7Kzle3JLFXELaYprtgBnRgD1rM_yEBsn8AYqth6sDihcp78l7IijR3HQQZw0kySv8KmfCpnZ8caxuVqdYBXW_zWCsA38RQ">
            <a:extLst>
              <a:ext uri="{FF2B5EF4-FFF2-40B4-BE49-F238E27FC236}">
                <a16:creationId xmlns:a16="http://schemas.microsoft.com/office/drawing/2014/main" id="{4EA96225-58A2-4062-983A-DE94F465E25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r="3" b="260"/>
          <a:stretch>
            <a:fillRect/>
          </a:stretch>
        </p:blipFill>
        <p:spPr bwMode="auto">
          <a:xfrm>
            <a:off x="458336" y="1168285"/>
            <a:ext cx="2784700" cy="17151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4.googleusercontent.com/8oWsAm-Hp43h9hERNCg96RlX21OjZ9NpM_9datShq-yrnCVY4kDlmi0zFtHCSyaxpXasNL3WzNMI6F8zmwxQa6XlIagW0W8tjCyHKOUXs4be2k5FivWFbGvfxHM8NJ5AIYznpXbqEK0">
            <a:extLst>
              <a:ext uri="{FF2B5EF4-FFF2-40B4-BE49-F238E27FC236}">
                <a16:creationId xmlns:a16="http://schemas.microsoft.com/office/drawing/2014/main" id="{758A9E70-D3DC-4731-984B-3BD0F24945D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258" r="3" b="3"/>
          <a:stretch>
            <a:fillRect/>
          </a:stretch>
        </p:blipFill>
        <p:spPr bwMode="auto">
          <a:xfrm>
            <a:off x="3664752" y="3510618"/>
            <a:ext cx="2295082" cy="1413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E03EA49A-DD3E-4456-ACFE-4C4CAF723C1C}"/>
              </a:ext>
            </a:extLst>
          </p:cNvPr>
          <p:cNvSpPr>
            <a:spLocks noGrp="1"/>
          </p:cNvSpPr>
          <p:nvPr>
            <p:ph type="title"/>
          </p:nvPr>
        </p:nvSpPr>
        <p:spPr>
          <a:xfrm>
            <a:off x="6956868" y="634946"/>
            <a:ext cx="4592874" cy="1450757"/>
          </a:xfrm>
        </p:spPr>
        <p:txBody>
          <a:bodyPr vert="horz" lIns="91440" tIns="45720" rIns="91440" bIns="45720" rtlCol="0" anchor="b">
            <a:normAutofit/>
          </a:bodyPr>
          <a:lstStyle/>
          <a:p>
            <a:r>
              <a:rPr lang="en-US"/>
              <a:t>Population Simulation</a:t>
            </a:r>
            <a:endParaRPr lang="en-US" dirty="0"/>
          </a:p>
        </p:txBody>
      </p:sp>
      <p:sp>
        <p:nvSpPr>
          <p:cNvPr id="6" name="Text Placeholder 5">
            <a:extLst>
              <a:ext uri="{FF2B5EF4-FFF2-40B4-BE49-F238E27FC236}">
                <a16:creationId xmlns:a16="http://schemas.microsoft.com/office/drawing/2014/main" id="{B74AC8B3-F4BD-4FA2-8D08-2970C181331D}"/>
              </a:ext>
            </a:extLst>
          </p:cNvPr>
          <p:cNvSpPr>
            <a:spLocks noGrp="1"/>
          </p:cNvSpPr>
          <p:nvPr>
            <p:ph type="body" idx="1"/>
          </p:nvPr>
        </p:nvSpPr>
        <p:spPr>
          <a:xfrm>
            <a:off x="6956868" y="2198914"/>
            <a:ext cx="4592874" cy="3670180"/>
          </a:xfrm>
        </p:spPr>
        <p:txBody>
          <a:bodyPr vert="horz" lIns="0" tIns="45720" rIns="0" bIns="45720" rtlCol="0">
            <a:normAutofit/>
          </a:bodyPr>
          <a:lstStyle/>
          <a:p>
            <a:r>
              <a:rPr lang="en-US" dirty="0">
                <a:solidFill>
                  <a:schemeClr val="tx1">
                    <a:lumMod val="75000"/>
                    <a:lumOff val="25000"/>
                  </a:schemeClr>
                </a:solidFill>
              </a:rPr>
              <a:t>Statistics on Individuals:</a:t>
            </a:r>
          </a:p>
          <a:p>
            <a:pPr marL="457200" indent="-457200">
              <a:buFont typeface="Wingdings" panose="05000000000000000000" pitchFamily="2" charset="2"/>
              <a:buChar char="Ø"/>
            </a:pPr>
            <a:r>
              <a:rPr lang="en-US" b="0" dirty="0">
                <a:solidFill>
                  <a:schemeClr val="tx1">
                    <a:lumMod val="75000"/>
                    <a:lumOff val="25000"/>
                  </a:schemeClr>
                </a:solidFill>
              </a:rPr>
              <a:t>Date of Birth</a:t>
            </a:r>
          </a:p>
          <a:p>
            <a:pPr marL="457200" indent="-457200">
              <a:buFont typeface="Wingdings" panose="05000000000000000000" pitchFamily="2" charset="2"/>
              <a:buChar char="Ø"/>
            </a:pPr>
            <a:r>
              <a:rPr lang="en-US" b="0" dirty="0">
                <a:solidFill>
                  <a:schemeClr val="tx1">
                    <a:lumMod val="75000"/>
                    <a:lumOff val="25000"/>
                  </a:schemeClr>
                </a:solidFill>
              </a:rPr>
              <a:t>Sex</a:t>
            </a:r>
          </a:p>
          <a:p>
            <a:pPr marL="457200" indent="-457200">
              <a:buFont typeface="Wingdings" panose="05000000000000000000" pitchFamily="2" charset="2"/>
              <a:buChar char="Ø"/>
            </a:pPr>
            <a:r>
              <a:rPr lang="en-US" b="0" dirty="0">
                <a:solidFill>
                  <a:schemeClr val="tx1">
                    <a:lumMod val="75000"/>
                    <a:lumOff val="25000"/>
                  </a:schemeClr>
                </a:solidFill>
              </a:rPr>
              <a:t>Workplace</a:t>
            </a:r>
            <a:endParaRPr lang="en-US" dirty="0">
              <a:solidFill>
                <a:schemeClr val="tx1">
                  <a:lumMod val="75000"/>
                  <a:lumOff val="25000"/>
                </a:schemeClr>
              </a:solidFill>
            </a:endParaRPr>
          </a:p>
          <a:p>
            <a:pPr marL="457200" indent="-457200">
              <a:buFont typeface="Wingdings" panose="05000000000000000000" pitchFamily="2" charset="2"/>
              <a:buChar char="Ø"/>
            </a:pPr>
            <a:r>
              <a:rPr lang="en-US" b="0" dirty="0">
                <a:solidFill>
                  <a:schemeClr val="tx1">
                    <a:lumMod val="75000"/>
                    <a:lumOff val="25000"/>
                  </a:schemeClr>
                </a:solidFill>
              </a:rPr>
              <a:t>School</a:t>
            </a:r>
            <a:endParaRPr lang="en-US" dirty="0">
              <a:solidFill>
                <a:schemeClr val="tx1">
                  <a:lumMod val="75000"/>
                  <a:lumOff val="25000"/>
                </a:schemeClr>
              </a:solidFill>
            </a:endParaRPr>
          </a:p>
        </p:txBody>
      </p:sp>
      <p:sp>
        <p:nvSpPr>
          <p:cNvPr id="10" name="Slide Number Placeholder 9">
            <a:extLst>
              <a:ext uri="{FF2B5EF4-FFF2-40B4-BE49-F238E27FC236}">
                <a16:creationId xmlns:a16="http://schemas.microsoft.com/office/drawing/2014/main" id="{AFFD16BD-2C0E-43B3-8DCF-4DD2BD3E40F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02EC7-2BBF-4922-9DEB-E37653A716E3}" type="slidenum">
              <a:rPr lang="en-US" smtClean="0"/>
              <a:pPr>
                <a:spcAft>
                  <a:spcPts val="600"/>
                </a:spcAft>
              </a:pPr>
              <a:t>7</a:t>
            </a:fld>
            <a:endParaRPr lang="en-US"/>
          </a:p>
        </p:txBody>
      </p:sp>
    </p:spTree>
    <p:extLst>
      <p:ext uri="{BB962C8B-B14F-4D97-AF65-F5344CB8AC3E}">
        <p14:creationId xmlns:p14="http://schemas.microsoft.com/office/powerpoint/2010/main" val="43652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 name="Rectangle 136">
            <a:extLst>
              <a:ext uri="{FF2B5EF4-FFF2-40B4-BE49-F238E27FC236}">
                <a16:creationId xmlns:a16="http://schemas.microsoft.com/office/drawing/2014/main" id="{8F834F50-341F-42A5-8C78-91B137699B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Rectangle 138">
            <a:extLst>
              <a:ext uri="{FF2B5EF4-FFF2-40B4-BE49-F238E27FC236}">
                <a16:creationId xmlns:a16="http://schemas.microsoft.com/office/drawing/2014/main" id="{333EC967-C9F3-4E15-95C7-C2E77A1E16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84" name="Straight Connector 140">
            <a:extLst>
              <a:ext uri="{FF2B5EF4-FFF2-40B4-BE49-F238E27FC236}">
                <a16:creationId xmlns:a16="http://schemas.microsoft.com/office/drawing/2014/main" id="{58A9D3D4-1F89-47F0-A597-FE1A004D97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92" name="Rectangle 142">
            <a:extLst>
              <a:ext uri="{FF2B5EF4-FFF2-40B4-BE49-F238E27FC236}">
                <a16:creationId xmlns:a16="http://schemas.microsoft.com/office/drawing/2014/main" id="{34EA71CF-71AE-4029-A51A-E96A33E1E7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Rectangle 144">
            <a:extLst>
              <a:ext uri="{FF2B5EF4-FFF2-40B4-BE49-F238E27FC236}">
                <a16:creationId xmlns:a16="http://schemas.microsoft.com/office/drawing/2014/main" id="{B0D56AED-5533-44C0-8963-62F35659E1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1" name="Rectangle 146">
            <a:extLst>
              <a:ext uri="{FF2B5EF4-FFF2-40B4-BE49-F238E27FC236}">
                <a16:creationId xmlns:a16="http://schemas.microsoft.com/office/drawing/2014/main" id="{F6004EB8-4203-4A4D-9DBD-5CD88D17A3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02" name="Straight Connector 148">
            <a:extLst>
              <a:ext uri="{FF2B5EF4-FFF2-40B4-BE49-F238E27FC236}">
                <a16:creationId xmlns:a16="http://schemas.microsoft.com/office/drawing/2014/main" id="{999811F6-4939-4D83-9E6C-81C58C0C00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03" name="Rectangle 150">
            <a:extLst>
              <a:ext uri="{FF2B5EF4-FFF2-40B4-BE49-F238E27FC236}">
                <a16:creationId xmlns:a16="http://schemas.microsoft.com/office/drawing/2014/main" id="{3236D462-32CA-4058-B468-46ED800E12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152">
            <a:extLst>
              <a:ext uri="{FF2B5EF4-FFF2-40B4-BE49-F238E27FC236}">
                <a16:creationId xmlns:a16="http://schemas.microsoft.com/office/drawing/2014/main" id="{01A526C2-F21D-4D67-B00A-ACDE6AC3E9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Rectangle 154">
            <a:extLst>
              <a:ext uri="{FF2B5EF4-FFF2-40B4-BE49-F238E27FC236}">
                <a16:creationId xmlns:a16="http://schemas.microsoft.com/office/drawing/2014/main" id="{D3261855-F4A6-4CA4-88AC-E5BC3E56D8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6" name="Rectangle 156">
            <a:extLst>
              <a:ext uri="{FF2B5EF4-FFF2-40B4-BE49-F238E27FC236}">
                <a16:creationId xmlns:a16="http://schemas.microsoft.com/office/drawing/2014/main" id="{8A77CCE5-0BA8-4CBA-9065-3593464F5C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7" name="Rectangle 158">
            <a:extLst>
              <a:ext uri="{FF2B5EF4-FFF2-40B4-BE49-F238E27FC236}">
                <a16:creationId xmlns:a16="http://schemas.microsoft.com/office/drawing/2014/main" id="{E18A128F-35D7-41DA-AD80-D3CA15A4C7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lh5.googleusercontent.com/_tgPE5FS7B_wgmmJgA5mskDePk6ohBm_TSVJyzd7lrXKofH-Vagopqxkju00xlzledcmfLdRBZ9sXcpzlWGMEHGQURAtrLgi4FthP7zNKUTvp61RlYIGLgsK6CfF7kxkLV49Fo7E4qQ">
            <a:extLst>
              <a:ext uri="{FF2B5EF4-FFF2-40B4-BE49-F238E27FC236}">
                <a16:creationId xmlns:a16="http://schemas.microsoft.com/office/drawing/2014/main" id="{1FB3CDAF-B369-4DBF-A9C9-6A06B775D98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3030" t="2170" r="15713" b="12196"/>
          <a:stretch/>
        </p:blipFill>
        <p:spPr bwMode="auto">
          <a:xfrm>
            <a:off x="458336" y="823931"/>
            <a:ext cx="2784700" cy="24038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aCD5O5eXFazSpm7xfZRO5BpD31mPCVhczxsUDFokuJR0fa6bILBc5W-6Y5xq4B_XRs_1mDZfKrV55OIfE-kKXYVNfl9_qMsZ30u2VdBBtZwgAxsEpapAvf__v_gIjKla73HHZtWSaLY">
            <a:extLst>
              <a:ext uri="{FF2B5EF4-FFF2-40B4-BE49-F238E27FC236}">
                <a16:creationId xmlns:a16="http://schemas.microsoft.com/office/drawing/2014/main" id="{73D72B49-2417-4450-BB53-B9FB52C90FD8}"/>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16321" t="12415" r="7866" b="14736"/>
          <a:stretch/>
        </p:blipFill>
        <p:spPr bwMode="auto">
          <a:xfrm>
            <a:off x="3664752" y="3335255"/>
            <a:ext cx="2295082" cy="1764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996426-9093-45F7-B6F0-62E30759C83C}"/>
              </a:ext>
            </a:extLst>
          </p:cNvPr>
          <p:cNvSpPr>
            <a:spLocks noGrp="1"/>
          </p:cNvSpPr>
          <p:nvPr>
            <p:ph type="title"/>
          </p:nvPr>
        </p:nvSpPr>
        <p:spPr>
          <a:xfrm>
            <a:off x="6956868" y="634946"/>
            <a:ext cx="4592874" cy="1450757"/>
          </a:xfrm>
        </p:spPr>
        <p:txBody>
          <a:bodyPr vert="horz" lIns="91440" tIns="45720" rIns="91440" bIns="45720" rtlCol="0" anchor="b">
            <a:normAutofit/>
          </a:bodyPr>
          <a:lstStyle/>
          <a:p>
            <a:r>
              <a:rPr lang="en-US" dirty="0"/>
              <a:t>Population Simulation</a:t>
            </a:r>
          </a:p>
        </p:txBody>
      </p:sp>
      <p:sp>
        <p:nvSpPr>
          <p:cNvPr id="3" name="Text Placeholder 2">
            <a:extLst>
              <a:ext uri="{FF2B5EF4-FFF2-40B4-BE49-F238E27FC236}">
                <a16:creationId xmlns:a16="http://schemas.microsoft.com/office/drawing/2014/main" id="{C8387ADE-295E-43B8-A804-A19473121757}"/>
              </a:ext>
            </a:extLst>
          </p:cNvPr>
          <p:cNvSpPr>
            <a:spLocks noGrp="1"/>
          </p:cNvSpPr>
          <p:nvPr>
            <p:ph type="body" idx="1"/>
          </p:nvPr>
        </p:nvSpPr>
        <p:spPr>
          <a:xfrm>
            <a:off x="6956868" y="2198914"/>
            <a:ext cx="4592874" cy="3670180"/>
          </a:xfrm>
        </p:spPr>
        <p:txBody>
          <a:bodyPr vert="horz" lIns="0" tIns="45720" rIns="0" bIns="45720" rtlCol="0">
            <a:normAutofit/>
          </a:bodyPr>
          <a:lstStyle/>
          <a:p>
            <a:r>
              <a:rPr lang="en-US" dirty="0">
                <a:solidFill>
                  <a:schemeClr val="tx1">
                    <a:lumMod val="75000"/>
                    <a:lumOff val="25000"/>
                  </a:schemeClr>
                </a:solidFill>
              </a:rPr>
              <a:t>Statistics on Households:</a:t>
            </a:r>
          </a:p>
          <a:p>
            <a:pPr marL="342900" indent="-342900">
              <a:buFont typeface="Wingdings" panose="05000000000000000000" pitchFamily="2" charset="2"/>
              <a:buChar char="Ø"/>
            </a:pPr>
            <a:r>
              <a:rPr lang="en-US" b="0" dirty="0">
                <a:solidFill>
                  <a:schemeClr val="tx1">
                    <a:lumMod val="75000"/>
                    <a:lumOff val="25000"/>
                  </a:schemeClr>
                </a:solidFill>
              </a:rPr>
              <a:t>Race</a:t>
            </a:r>
            <a:endParaRPr lang="en-US" dirty="0">
              <a:solidFill>
                <a:schemeClr val="tx1">
                  <a:lumMod val="75000"/>
                  <a:lumOff val="25000"/>
                </a:schemeClr>
              </a:solidFill>
            </a:endParaRPr>
          </a:p>
          <a:p>
            <a:pPr marL="342900" indent="-342900">
              <a:buFont typeface="Wingdings" panose="05000000000000000000" pitchFamily="2" charset="2"/>
              <a:buChar char="Ø"/>
            </a:pPr>
            <a:r>
              <a:rPr lang="en-US" b="0" dirty="0">
                <a:solidFill>
                  <a:schemeClr val="tx1">
                    <a:lumMod val="75000"/>
                    <a:lumOff val="25000"/>
                  </a:schemeClr>
                </a:solidFill>
              </a:rPr>
              <a:t>Public Transportation Usage	</a:t>
            </a:r>
          </a:p>
          <a:p>
            <a:pPr marL="342900" indent="-342900">
              <a:buFont typeface="Wingdings" panose="05000000000000000000" pitchFamily="2" charset="2"/>
              <a:buChar char="Ø"/>
            </a:pPr>
            <a:r>
              <a:rPr lang="en-US" b="0" dirty="0">
                <a:solidFill>
                  <a:schemeClr val="tx1">
                    <a:lumMod val="75000"/>
                    <a:lumOff val="25000"/>
                  </a:schemeClr>
                </a:solidFill>
              </a:rPr>
              <a:t>Household Income</a:t>
            </a:r>
          </a:p>
          <a:p>
            <a:endParaRPr lang="en-US" b="0" dirty="0">
              <a:solidFill>
                <a:schemeClr val="tx1">
                  <a:lumMod val="75000"/>
                  <a:lumOff val="25000"/>
                </a:schemeClr>
              </a:solidFill>
            </a:endParaRPr>
          </a:p>
        </p:txBody>
      </p:sp>
      <p:sp>
        <p:nvSpPr>
          <p:cNvPr id="7" name="Slide Number Placeholder 6">
            <a:extLst>
              <a:ext uri="{FF2B5EF4-FFF2-40B4-BE49-F238E27FC236}">
                <a16:creationId xmlns:a16="http://schemas.microsoft.com/office/drawing/2014/main" id="{7D47654E-AC3B-4D52-9DAD-E103853D316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02EC7-2BBF-4922-9DEB-E37653A716E3}" type="slidenum">
              <a:rPr lang="en-US" smtClean="0"/>
              <a:pPr>
                <a:spcAft>
                  <a:spcPts val="600"/>
                </a:spcAft>
              </a:pPr>
              <a:t>8</a:t>
            </a:fld>
            <a:endParaRPr lang="en-US"/>
          </a:p>
        </p:txBody>
      </p:sp>
    </p:spTree>
    <p:extLst>
      <p:ext uri="{BB962C8B-B14F-4D97-AF65-F5344CB8AC3E}">
        <p14:creationId xmlns:p14="http://schemas.microsoft.com/office/powerpoint/2010/main" val="346639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AFF484-685E-4416-AC0D-B9E4BFD5408B}"/>
              </a:ext>
            </a:extLst>
          </p:cNvPr>
          <p:cNvSpPr>
            <a:spLocks noGrp="1"/>
          </p:cNvSpPr>
          <p:nvPr>
            <p:ph type="title"/>
          </p:nvPr>
        </p:nvSpPr>
        <p:spPr>
          <a:xfrm>
            <a:off x="1097280" y="286603"/>
            <a:ext cx="10058400" cy="1450757"/>
          </a:xfrm>
        </p:spPr>
        <p:txBody>
          <a:bodyPr/>
          <a:lstStyle/>
          <a:p>
            <a:r>
              <a:rPr lang="en-US" dirty="0"/>
              <a:t>Disease Spread Model</a:t>
            </a:r>
          </a:p>
        </p:txBody>
      </p:sp>
      <p:pic>
        <p:nvPicPr>
          <p:cNvPr id="3074" name="Picture 2" descr="https://lh3.googleusercontent.com/yWnqAwZrqX4Bfz5RworkpreGDEWpv6J21L6Z9MaV2xC259MGND6mspnLT0osnyqBqE21ihNzKVmMeLPflVopWelezG4jz1rIdcU5RwxLlAByNhq-cPQh97fAhzL6laQrNpeBwjSi1XU">
            <a:extLst>
              <a:ext uri="{FF2B5EF4-FFF2-40B4-BE49-F238E27FC236}">
                <a16:creationId xmlns:a16="http://schemas.microsoft.com/office/drawing/2014/main" id="{F2341433-D371-4602-A340-319E06FAD6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4137" y="1846263"/>
            <a:ext cx="7344051" cy="4022725"/>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a:extLst>
              <a:ext uri="{FF2B5EF4-FFF2-40B4-BE49-F238E27FC236}">
                <a16:creationId xmlns:a16="http://schemas.microsoft.com/office/drawing/2014/main" id="{A441C9CA-53C8-4408-90B9-668030E62878}"/>
              </a:ext>
            </a:extLst>
          </p:cNvPr>
          <p:cNvSpPr>
            <a:spLocks noGrp="1"/>
          </p:cNvSpPr>
          <p:nvPr>
            <p:ph type="sldNum" sz="quarter" idx="12"/>
          </p:nvPr>
        </p:nvSpPr>
        <p:spPr>
          <a:xfrm>
            <a:off x="9900458" y="6459785"/>
            <a:ext cx="1312025" cy="365125"/>
          </a:xfrm>
        </p:spPr>
        <p:txBody>
          <a:bodyPr/>
          <a:lstStyle/>
          <a:p>
            <a:fld id="{57702EC7-2BBF-4922-9DEB-E37653A716E3}" type="slidenum">
              <a:rPr lang="en-US" smtClean="0"/>
              <a:t>9</a:t>
            </a:fld>
            <a:endParaRPr lang="en-US"/>
          </a:p>
        </p:txBody>
      </p:sp>
    </p:spTree>
    <p:extLst>
      <p:ext uri="{BB962C8B-B14F-4D97-AF65-F5344CB8AC3E}">
        <p14:creationId xmlns:p14="http://schemas.microsoft.com/office/powerpoint/2010/main" val="35762775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1499</TotalTime>
  <Words>430</Words>
  <Application>Microsoft Office PowerPoint</Application>
  <PresentationFormat>Widescreen</PresentationFormat>
  <Paragraphs>126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Group 11 Disease Solutions</vt:lpstr>
      <vt:lpstr>Agenda</vt:lpstr>
      <vt:lpstr>Project Overview</vt:lpstr>
      <vt:lpstr>Objectives</vt:lpstr>
      <vt:lpstr>Methodology</vt:lpstr>
      <vt:lpstr>Population Simulation</vt:lpstr>
      <vt:lpstr>Population Simulation</vt:lpstr>
      <vt:lpstr>Population Simulation</vt:lpstr>
      <vt:lpstr>Disease Spread Model</vt:lpstr>
      <vt:lpstr>Intelligent Decision Making</vt:lpstr>
      <vt:lpstr>Solution</vt:lpstr>
      <vt:lpstr>Interactive Website Interface</vt:lpstr>
      <vt:lpstr>Dynamic Demographic Descriptions</vt:lpstr>
      <vt:lpstr>Simulation Inputs </vt:lpstr>
      <vt:lpstr>Disease Spread Simulation</vt:lpstr>
      <vt:lpstr>Disease Spread Simulation Results</vt:lpstr>
      <vt:lpstr>Policy Cost Analysis</vt:lpstr>
      <vt:lpstr>Policy Impact</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11 Disease Solutions</dc:title>
  <dc:creator>Julia Monti</dc:creator>
  <cp:lastModifiedBy>Julia Monti</cp:lastModifiedBy>
  <cp:revision>36</cp:revision>
  <dcterms:created xsi:type="dcterms:W3CDTF">2018-04-24T02:12:06Z</dcterms:created>
  <dcterms:modified xsi:type="dcterms:W3CDTF">2018-04-25T21:41:00Z</dcterms:modified>
</cp:coreProperties>
</file>