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0CC77D0-A1E2-460F-B588-2A5068128682}">
  <a:tblStyle styleId="{30CC77D0-A1E2-460F-B588-2A506812868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CF5"/>
          </a:solidFill>
        </a:fill>
      </a:tcStyle>
    </a:wholeTbl>
    <a:band1H>
      <a:tcTxStyle/>
      <a:tcStyle>
        <a:fill>
          <a:solidFill>
            <a:srgbClr val="CBD8EA"/>
          </a:solidFill>
        </a:fill>
      </a:tcStyle>
    </a:band1H>
    <a:band2H>
      <a:tcTxStyle/>
    </a:band2H>
    <a:band1V>
      <a:tcTxStyle/>
      <a:tcStyle>
        <a:fill>
          <a:solidFill>
            <a:srgbClr val="CBD8EA"/>
          </a:solidFill>
        </a:fill>
      </a:tcStyle>
    </a:band1V>
    <a:band2V>
      <a:tcTxStyle/>
    </a:band2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This is where we can VERY BRIEFLY mention that the results of the disease spread were analyzed (using machine learning) to identify common factors to target with intelligent policy responses to mitigate disease spread</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Google Shape;22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2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
          <p:cNvSpPr txBox="1"/>
          <p:nvPr>
            <p:ph idx="1" type="subTitle"/>
          </p:nvPr>
        </p:nvSpPr>
        <p:spPr>
          <a:xfrm>
            <a:off x="1100051" y="4455621"/>
            <a:ext cx="10058400" cy="11430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2pPr>
            <a:lvl3pPr lvl="2" marR="0" rtl="0" algn="ctr">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ctr">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ctr">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59401" y="1977801"/>
            <a:ext cx="5759898" cy="262890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12"/>
          <p:cNvSpPr txBox="1"/>
          <p:nvPr>
            <p:ph idx="1" type="body"/>
          </p:nvPr>
        </p:nvSpPr>
        <p:spPr>
          <a:xfrm rot="5400000">
            <a:off x="1825401" y="-574899"/>
            <a:ext cx="5759898" cy="77343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3" name="Shape 33"/>
        <p:cNvGrpSpPr/>
        <p:nvPr/>
      </p:nvGrpSpPr>
      <p:grpSpPr>
        <a:xfrm>
          <a:off x="0" y="0"/>
          <a:ext cx="0" cy="0"/>
          <a:chOff x="0" y="0"/>
          <a:chExt cx="0" cy="0"/>
        </a:xfrm>
      </p:grpSpPr>
      <p:sp>
        <p:nvSpPr>
          <p:cNvPr id="34" name="Google Shape;34;p4"/>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4"/>
          <p:cNvSpPr txBox="1"/>
          <p:nvPr>
            <p:ph idx="1" type="body"/>
          </p:nvPr>
        </p:nvSpPr>
        <p:spPr>
          <a:xfrm>
            <a:off x="1097280" y="1846052"/>
            <a:ext cx="4937760" cy="736282"/>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36" name="Google Shape;36;p4"/>
          <p:cNvSpPr txBox="1"/>
          <p:nvPr>
            <p:ph idx="2" type="body"/>
          </p:nvPr>
        </p:nvSpPr>
        <p:spPr>
          <a:xfrm>
            <a:off x="1097280" y="2582335"/>
            <a:ext cx="4937760" cy="32867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7" name="Google Shape;37;p4"/>
          <p:cNvSpPr txBox="1"/>
          <p:nvPr>
            <p:ph idx="3" type="body"/>
          </p:nvPr>
        </p:nvSpPr>
        <p:spPr>
          <a:xfrm>
            <a:off x="6217920" y="1846052"/>
            <a:ext cx="4937760" cy="736282"/>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000"/>
              <a:buFont typeface="Calibri"/>
              <a:buNone/>
              <a:defRPr b="0" i="0" sz="20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2000"/>
              <a:buFont typeface="Calibri"/>
              <a:buNone/>
              <a:defRPr b="1" i="0" sz="20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800"/>
              <a:buFont typeface="Calibri"/>
              <a:buNone/>
              <a:defRPr b="1" i="0" sz="18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600"/>
              <a:buFont typeface="Calibri"/>
              <a:buNone/>
              <a:defRPr b="1" i="0" sz="1600" u="none" cap="none" strike="noStrike">
                <a:solidFill>
                  <a:srgbClr val="3F3F3F"/>
                </a:solidFill>
                <a:latin typeface="Calibri"/>
                <a:ea typeface="Calibri"/>
                <a:cs typeface="Calibri"/>
                <a:sym typeface="Calibri"/>
              </a:defRPr>
            </a:lvl9pPr>
          </a:lstStyle>
          <a:p/>
        </p:txBody>
      </p:sp>
      <p:sp>
        <p:nvSpPr>
          <p:cNvPr id="38" name="Google Shape;38;p4"/>
          <p:cNvSpPr txBox="1"/>
          <p:nvPr>
            <p:ph idx="4" type="body"/>
          </p:nvPr>
        </p:nvSpPr>
        <p:spPr>
          <a:xfrm>
            <a:off x="6217920" y="2582334"/>
            <a:ext cx="4937760" cy="32867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9" name="Google Shape;39;p4"/>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4"/>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5"/>
          <p:cNvSpPr txBox="1"/>
          <p:nvPr>
            <p:ph idx="1" type="body"/>
          </p:nvPr>
        </p:nvSpPr>
        <p:spPr>
          <a:xfrm>
            <a:off x="1097280" y="1845734"/>
            <a:ext cx="4937760" cy="4023359"/>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5"/>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49" name="Shape 49"/>
        <p:cNvGrpSpPr/>
        <p:nvPr/>
      </p:nvGrpSpPr>
      <p:grpSpPr>
        <a:xfrm>
          <a:off x="0" y="0"/>
          <a:ext cx="0" cy="0"/>
          <a:chOff x="0" y="0"/>
          <a:chExt cx="0" cy="0"/>
        </a:xfrm>
      </p:grpSpPr>
      <p:sp>
        <p:nvSpPr>
          <p:cNvPr id="50" name="Google Shape;50;p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txBox="1"/>
          <p:nvPr>
            <p:ph type="title"/>
          </p:nvPr>
        </p:nvSpPr>
        <p:spPr>
          <a:xfrm>
            <a:off x="1097280" y="758952"/>
            <a:ext cx="10058400" cy="35661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262626"/>
              </a:buClr>
              <a:buSzPts val="8000"/>
              <a:buFont typeface="Calibri"/>
              <a:buNone/>
              <a:defRPr b="0" i="0" sz="8000" u="none" cap="none" strike="noStrik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6"/>
          <p:cNvSpPr txBox="1"/>
          <p:nvPr>
            <p:ph idx="1" type="body"/>
          </p:nvPr>
        </p:nvSpPr>
        <p:spPr>
          <a:xfrm>
            <a:off x="1097280" y="4453128"/>
            <a:ext cx="10058400" cy="1143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2400"/>
              <a:buFont typeface="Calibri"/>
              <a:buNone/>
              <a:defRPr b="0" i="0" sz="2400" u="none" cap="none" strike="noStrike">
                <a:solidFill>
                  <a:schemeClr val="dk2"/>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800"/>
              <a:buFont typeface="Calibri"/>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600"/>
              <a:buFont typeface="Calibri"/>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1400"/>
              <a:buFont typeface="Calibri"/>
              <a:buNone/>
              <a:defRPr b="0" i="0" sz="1400" u="none" cap="none" strike="noStrike">
                <a:solidFill>
                  <a:srgbClr val="888888"/>
                </a:solidFill>
                <a:latin typeface="Calibri"/>
                <a:ea typeface="Calibri"/>
                <a:cs typeface="Calibri"/>
                <a:sym typeface="Calibri"/>
              </a:defRPr>
            </a:lvl9pPr>
          </a:lstStyle>
          <a:p/>
        </p:txBody>
      </p:sp>
      <p:sp>
        <p:nvSpPr>
          <p:cNvPr id="54" name="Google Shape;54;p6"/>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6"/>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57" name="Google Shape;57;p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2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dk2"/>
                </a:solidFill>
                <a:latin typeface="Calibri"/>
                <a:ea typeface="Calibri"/>
                <a:cs typeface="Calibri"/>
                <a:sym typeface="Calibri"/>
              </a:defRPr>
            </a:lvl1pPr>
            <a:lvl2pPr indent="0" lvl="1" marL="0" marR="0" rtl="0" algn="r">
              <a:spcBef>
                <a:spcPts val="0"/>
              </a:spcBef>
              <a:buNone/>
              <a:defRPr b="0" i="0" sz="1050" u="none" cap="none" strike="noStrike">
                <a:solidFill>
                  <a:schemeClr val="dk2"/>
                </a:solidFill>
                <a:latin typeface="Calibri"/>
                <a:ea typeface="Calibri"/>
                <a:cs typeface="Calibri"/>
                <a:sym typeface="Calibri"/>
              </a:defRPr>
            </a:lvl2pPr>
            <a:lvl3pPr indent="0" lvl="2" marL="0" marR="0" rtl="0" algn="r">
              <a:spcBef>
                <a:spcPts val="0"/>
              </a:spcBef>
              <a:buNone/>
              <a:defRPr b="0" i="0" sz="1050" u="none" cap="none" strike="noStrike">
                <a:solidFill>
                  <a:schemeClr val="dk2"/>
                </a:solidFill>
                <a:latin typeface="Calibri"/>
                <a:ea typeface="Calibri"/>
                <a:cs typeface="Calibri"/>
                <a:sym typeface="Calibri"/>
              </a:defRPr>
            </a:lvl3pPr>
            <a:lvl4pPr indent="0" lvl="3" marL="0" marR="0" rtl="0" algn="r">
              <a:spcBef>
                <a:spcPts val="0"/>
              </a:spcBef>
              <a:buNone/>
              <a:defRPr b="0" i="0" sz="1050" u="none" cap="none" strike="noStrike">
                <a:solidFill>
                  <a:schemeClr val="dk2"/>
                </a:solidFill>
                <a:latin typeface="Calibri"/>
                <a:ea typeface="Calibri"/>
                <a:cs typeface="Calibri"/>
                <a:sym typeface="Calibri"/>
              </a:defRPr>
            </a:lvl4pPr>
            <a:lvl5pPr indent="0" lvl="4" marL="0" marR="0" rtl="0" algn="r">
              <a:spcBef>
                <a:spcPts val="0"/>
              </a:spcBef>
              <a:buNone/>
              <a:defRPr b="0" i="0" sz="1050" u="none" cap="none" strike="noStrike">
                <a:solidFill>
                  <a:schemeClr val="dk2"/>
                </a:solidFill>
                <a:latin typeface="Calibri"/>
                <a:ea typeface="Calibri"/>
                <a:cs typeface="Calibri"/>
                <a:sym typeface="Calibri"/>
              </a:defRPr>
            </a:lvl5pPr>
            <a:lvl6pPr indent="0" lvl="5" marL="0" marR="0" rtl="0" algn="r">
              <a:spcBef>
                <a:spcPts val="0"/>
              </a:spcBef>
              <a:buNone/>
              <a:defRPr b="0" i="0" sz="1050" u="none" cap="none" strike="noStrike">
                <a:solidFill>
                  <a:schemeClr val="dk2"/>
                </a:solidFill>
                <a:latin typeface="Calibri"/>
                <a:ea typeface="Calibri"/>
                <a:cs typeface="Calibri"/>
                <a:sym typeface="Calibri"/>
              </a:defRPr>
            </a:lvl6pPr>
            <a:lvl7pPr indent="0" lvl="6" marL="0" marR="0" rtl="0" algn="r">
              <a:spcBef>
                <a:spcPts val="0"/>
              </a:spcBef>
              <a:buNone/>
              <a:defRPr b="0" i="0" sz="1050" u="none" cap="none" strike="noStrike">
                <a:solidFill>
                  <a:schemeClr val="dk2"/>
                </a:solidFill>
                <a:latin typeface="Calibri"/>
                <a:ea typeface="Calibri"/>
                <a:cs typeface="Calibri"/>
                <a:sym typeface="Calibri"/>
              </a:defRPr>
            </a:lvl7pPr>
            <a:lvl8pPr indent="0" lvl="7" marL="0" marR="0" rtl="0" algn="r">
              <a:spcBef>
                <a:spcPts val="0"/>
              </a:spcBef>
              <a:buNone/>
              <a:defRPr b="0" i="0" sz="1050" u="none" cap="none" strike="noStrike">
                <a:solidFill>
                  <a:schemeClr val="dk2"/>
                </a:solidFill>
                <a:latin typeface="Calibri"/>
                <a:ea typeface="Calibri"/>
                <a:cs typeface="Calibri"/>
                <a:sym typeface="Calibri"/>
              </a:defRPr>
            </a:lvl8pPr>
            <a:lvl9pPr indent="0" lvl="8" marL="0" marR="0" rt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645" cy="822960"/>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FFFFFF"/>
              </a:buClr>
              <a:buSzPts val="3600"/>
              <a:buFont typeface="Calibri"/>
              <a:buNone/>
              <a:defRPr b="0" i="0" sz="36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0"/>
          <p:cNvSpPr/>
          <p:nvPr>
            <p:ph idx="2" type="pic"/>
          </p:nvPr>
        </p:nvSpPr>
        <p:spPr>
          <a:xfrm>
            <a:off x="15" y="0"/>
            <a:ext cx="12191985" cy="4915076"/>
          </a:xfrm>
          <a:prstGeom prst="rect">
            <a:avLst/>
          </a:prstGeom>
          <a:solidFill>
            <a:srgbClr val="BECAD4"/>
          </a:solidFill>
          <a:ln>
            <a:noFill/>
          </a:ln>
        </p:spPr>
        <p:txBody>
          <a:bodyPr anchorCtr="0" anchor="t" bIns="91425" lIns="91425" spcFirstLastPara="1" rIns="91425" wrap="square" tIns="91425">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1097280" y="5907024"/>
            <a:ext cx="10113264" cy="59436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0"/>
              </a:spcBef>
              <a:spcAft>
                <a:spcPts val="0"/>
              </a:spcAft>
              <a:buClr>
                <a:schemeClr val="accent1"/>
              </a:buClr>
              <a:buSzPts val="1500"/>
              <a:buFont typeface="Calibri"/>
              <a:buNone/>
              <a:defRPr b="0" i="0" sz="1500" u="none" cap="none" strike="noStrike">
                <a:solidFill>
                  <a:srgbClr val="FFFFFF"/>
                </a:solidFill>
                <a:latin typeface="Calibri"/>
                <a:ea typeface="Calibri"/>
                <a:cs typeface="Calibri"/>
                <a:sym typeface="Calibri"/>
              </a:defRPr>
            </a:lvl1pPr>
            <a:lvl2pPr indent="-228600" lvl="1" marL="914400" marR="0" rtl="0" algn="l">
              <a:lnSpc>
                <a:spcPct val="90000"/>
              </a:lnSpc>
              <a:spcBef>
                <a:spcPts val="600"/>
              </a:spcBef>
              <a:spcAft>
                <a:spcPts val="0"/>
              </a:spcAft>
              <a:buClr>
                <a:schemeClr val="accent1"/>
              </a:buClr>
              <a:buSzPts val="1200"/>
              <a:buFont typeface="Calibri"/>
              <a:buNone/>
              <a:defRPr b="0" i="0" sz="1200" u="none" cap="none" strike="noStrike">
                <a:solidFill>
                  <a:srgbClr val="3F3F3F"/>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accent1"/>
              </a:buClr>
              <a:buSzPts val="1000"/>
              <a:buFont typeface="Calibri"/>
              <a:buNone/>
              <a:defRPr b="0" i="0" sz="1000" u="none" cap="none" strike="noStrike">
                <a:solidFill>
                  <a:srgbClr val="3F3F3F"/>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8pPr>
            <a:lvl9pPr indent="-228600" lvl="8" marL="4114800" marR="0" rtl="0" algn="l">
              <a:lnSpc>
                <a:spcPct val="90000"/>
              </a:lnSpc>
              <a:spcBef>
                <a:spcPts val="400"/>
              </a:spcBef>
              <a:spcAft>
                <a:spcPts val="400"/>
              </a:spcAft>
              <a:buClr>
                <a:schemeClr val="accent1"/>
              </a:buClr>
              <a:buSzPts val="900"/>
              <a:buFont typeface="Calibri"/>
              <a:buNone/>
              <a:defRPr b="0" i="0" sz="900" u="none" cap="none" strike="noStrike">
                <a:solidFill>
                  <a:srgbClr val="3F3F3F"/>
                </a:solidFill>
                <a:latin typeface="Calibri"/>
                <a:ea typeface="Calibri"/>
                <a:cs typeface="Calibri"/>
                <a:sym typeface="Calibri"/>
              </a:defRPr>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91425" lIns="91425" spcFirstLastPara="1" rIns="91425" wrap="square" tIns="91425">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7.jp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Group 11 Disease Solutions</a:t>
            </a:r>
            <a:endParaRPr/>
          </a:p>
        </p:txBody>
      </p:sp>
      <p:sp>
        <p:nvSpPr>
          <p:cNvPr id="106" name="Google Shape;106;p1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MICHAEL WANG, JULIA MONTI, KARUNA SRIVASTAVA, </a:t>
            </a:r>
            <a:endParaRPr/>
          </a:p>
          <a:p>
            <a:pPr indent="0" lvl="0" marL="0" marR="0" rtl="0" algn="l">
              <a:lnSpc>
                <a:spcPct val="90000"/>
              </a:lnSpc>
              <a:spcBef>
                <a:spcPts val="1400"/>
              </a:spcBef>
              <a:spcAft>
                <a:spcPts val="0"/>
              </a:spcAft>
              <a:buClr>
                <a:schemeClr val="accent1"/>
              </a:buClr>
              <a:buSzPts val="2400"/>
              <a:buFont typeface="Calibri"/>
              <a:buNone/>
            </a:pPr>
            <a:r>
              <a:rPr b="0" i="0" lang="en-US" sz="2400" u="none" cap="none" strike="noStrike">
                <a:solidFill>
                  <a:schemeClr val="dk2"/>
                </a:solidFill>
                <a:latin typeface="Calibri"/>
                <a:ea typeface="Calibri"/>
                <a:cs typeface="Calibri"/>
                <a:sym typeface="Calibri"/>
              </a:rPr>
              <a:t>RICHARD AMAYO, MRUNMAYI DANDEKAR</a:t>
            </a:r>
            <a:endParaRPr b="0" i="0" sz="2400" u="none" cap="none" strike="noStrike">
              <a:solidFill>
                <a:schemeClr val="dk2"/>
              </a:solidFill>
              <a:latin typeface="Calibri"/>
              <a:ea typeface="Calibri"/>
              <a:cs typeface="Calibri"/>
              <a:sym typeface="Calibri"/>
            </a:endParaRPr>
          </a:p>
        </p:txBody>
      </p:sp>
      <p:sp>
        <p:nvSpPr>
          <p:cNvPr id="107" name="Google Shape;107;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9" name="Shape 229"/>
        <p:cNvGrpSpPr/>
        <p:nvPr/>
      </p:nvGrpSpPr>
      <p:grpSpPr>
        <a:xfrm>
          <a:off x="0" y="0"/>
          <a:ext cx="0" cy="0"/>
          <a:chOff x="0" y="0"/>
          <a:chExt cx="0" cy="0"/>
        </a:xfrm>
      </p:grpSpPr>
      <p:sp>
        <p:nvSpPr>
          <p:cNvPr id="230" name="Google Shape;230;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2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33" name="Google Shape;233;p22"/>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22"/>
          <p:cNvCxnSpPr/>
          <p:nvPr/>
        </p:nvCxnSpPr>
        <p:spPr>
          <a:xfrm>
            <a:off x="721086" y="5618770"/>
            <a:ext cx="10515600" cy="0"/>
          </a:xfrm>
          <a:prstGeom prst="straightConnector1">
            <a:avLst/>
          </a:prstGeom>
          <a:noFill/>
          <a:ln cap="flat" cmpd="sng" w="9525">
            <a:solidFill>
              <a:schemeClr val="dk2">
                <a:alpha val="89803"/>
              </a:schemeClr>
            </a:solidFill>
            <a:prstDash val="solid"/>
            <a:round/>
            <a:headEnd len="sm" w="sm" type="none"/>
            <a:tailEnd len="sm" w="sm" type="none"/>
          </a:ln>
        </p:spPr>
      </p:cxnSp>
      <p:pic>
        <p:nvPicPr>
          <p:cNvPr id="237" name="Google Shape;237;p22"/>
          <p:cNvPicPr preferRelativeResize="0"/>
          <p:nvPr>
            <p:ph idx="1" type="body"/>
          </p:nvPr>
        </p:nvPicPr>
        <p:blipFill rotWithShape="1">
          <a:blip r:embed="rId3">
            <a:alphaModFix/>
          </a:blip>
          <a:srcRect b="0" l="0" r="0" t="0"/>
          <a:stretch/>
        </p:blipFill>
        <p:spPr>
          <a:xfrm>
            <a:off x="635457" y="863465"/>
            <a:ext cx="5131653" cy="3155966"/>
          </a:xfrm>
          <a:prstGeom prst="rect">
            <a:avLst/>
          </a:prstGeom>
          <a:noFill/>
          <a:ln>
            <a:noFill/>
          </a:ln>
        </p:spPr>
      </p:pic>
      <p:pic>
        <p:nvPicPr>
          <p:cNvPr id="238" name="Google Shape;238;p22"/>
          <p:cNvPicPr preferRelativeResize="0"/>
          <p:nvPr>
            <p:ph idx="2" type="body"/>
          </p:nvPr>
        </p:nvPicPr>
        <p:blipFill rotWithShape="1">
          <a:blip r:embed="rId4">
            <a:alphaModFix/>
          </a:blip>
          <a:srcRect b="0" l="0" r="0" t="0"/>
          <a:stretch/>
        </p:blipFill>
        <p:spPr>
          <a:xfrm>
            <a:off x="6424891" y="640080"/>
            <a:ext cx="4597991" cy="3602736"/>
          </a:xfrm>
          <a:prstGeom prst="rect">
            <a:avLst/>
          </a:prstGeom>
          <a:noFill/>
          <a:ln>
            <a:noFill/>
          </a:ln>
        </p:spPr>
      </p:pic>
      <p:sp>
        <p:nvSpPr>
          <p:cNvPr id="239" name="Google Shape;239;p22"/>
          <p:cNvSpPr/>
          <p:nvPr/>
        </p:nvSpPr>
        <p:spPr>
          <a:xfrm>
            <a:off x="6063996" y="886968"/>
            <a:ext cx="64008" cy="3108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22"/>
          <p:cNvSpPr txBox="1"/>
          <p:nvPr>
            <p:ph type="title"/>
          </p:nvPr>
        </p:nvSpPr>
        <p:spPr>
          <a:xfrm>
            <a:off x="633999" y="4550229"/>
            <a:ext cx="10909073" cy="105765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6000"/>
              <a:buFont typeface="Calibri"/>
              <a:buNone/>
            </a:pPr>
            <a:r>
              <a:rPr b="0" i="0" lang="en-US" sz="6000" u="none" cap="none" strike="noStrike">
                <a:solidFill>
                  <a:srgbClr val="262626"/>
                </a:solidFill>
                <a:latin typeface="Calibri"/>
                <a:ea typeface="Calibri"/>
                <a:cs typeface="Calibri"/>
                <a:sym typeface="Calibri"/>
              </a:rPr>
              <a:t>Intelligent Decision Making</a:t>
            </a:r>
            <a:endParaRPr/>
          </a:p>
        </p:txBody>
      </p:sp>
      <p:sp>
        <p:nvSpPr>
          <p:cNvPr id="241" name="Google Shape;241;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Solution</a:t>
            </a:r>
            <a:endParaRPr/>
          </a:p>
        </p:txBody>
      </p:sp>
      <p:sp>
        <p:nvSpPr>
          <p:cNvPr id="247" name="Google Shape;247;p2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248" name="Google Shape;248;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24"/>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56" name="Google Shape;256;p24"/>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24"/>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24"/>
          <p:cNvPicPr preferRelativeResize="0"/>
          <p:nvPr>
            <p:ph idx="2" type="body"/>
          </p:nvPr>
        </p:nvPicPr>
        <p:blipFill rotWithShape="1">
          <a:blip r:embed="rId3">
            <a:alphaModFix/>
          </a:blip>
          <a:srcRect b="0" l="0" r="0" t="0"/>
          <a:stretch/>
        </p:blipFill>
        <p:spPr>
          <a:xfrm>
            <a:off x="5101363" y="640080"/>
            <a:ext cx="6079389" cy="5577840"/>
          </a:xfrm>
          <a:prstGeom prst="rect">
            <a:avLst/>
          </a:prstGeom>
          <a:noFill/>
          <a:ln>
            <a:noFill/>
          </a:ln>
        </p:spPr>
      </p:pic>
      <p:sp>
        <p:nvSpPr>
          <p:cNvPr id="260" name="Google Shape;260;p24"/>
          <p:cNvSpPr txBox="1"/>
          <p:nvPr>
            <p:ph type="title"/>
          </p:nvPr>
        </p:nvSpPr>
        <p:spPr>
          <a:xfrm>
            <a:off x="492370" y="516835"/>
            <a:ext cx="3084844" cy="210387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3600"/>
              <a:buFont typeface="Calibri"/>
              <a:buNone/>
            </a:pPr>
            <a:r>
              <a:rPr b="0" i="0" lang="en-US" sz="3600" u="none" cap="none" strike="noStrike">
                <a:solidFill>
                  <a:srgbClr val="FFFFFF"/>
                </a:solidFill>
                <a:latin typeface="Calibri"/>
                <a:ea typeface="Calibri"/>
                <a:cs typeface="Calibri"/>
                <a:sym typeface="Calibri"/>
              </a:rPr>
              <a:t>Interactive Website Interface</a:t>
            </a:r>
            <a:endParaRPr/>
          </a:p>
        </p:txBody>
      </p:sp>
      <p:sp>
        <p:nvSpPr>
          <p:cNvPr id="261" name="Google Shape;261;p24"/>
          <p:cNvSpPr txBox="1"/>
          <p:nvPr>
            <p:ph idx="1" type="body"/>
          </p:nvPr>
        </p:nvSpPr>
        <p:spPr>
          <a:xfrm>
            <a:off x="492371" y="2747109"/>
            <a:ext cx="3084844" cy="3335519"/>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Clr>
                <a:schemeClr val="accent1"/>
              </a:buClr>
              <a:buSzPts val="2000"/>
              <a:buFont typeface="Calibri"/>
              <a:buNone/>
            </a:pPr>
            <a:r>
              <a:rPr b="1" i="0" lang="en-US" sz="2000" u="none" cap="none" strike="noStrike">
                <a:solidFill>
                  <a:srgbClr val="FFFFFF"/>
                </a:solidFill>
                <a:latin typeface="Calibri"/>
                <a:ea typeface="Calibri"/>
                <a:cs typeface="Calibri"/>
                <a:sym typeface="Calibri"/>
              </a:rPr>
              <a:t>Features of Note:</a:t>
            </a:r>
            <a:endParaRPr b="1" i="0" sz="1500" u="none" cap="none" strike="noStrike">
              <a:solidFill>
                <a:srgbClr val="FFFFF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Dynamic Demographic Descriptions</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Disease Spread Simulation</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FFFFFF"/>
                </a:solidFill>
                <a:latin typeface="Calibri"/>
                <a:ea typeface="Calibri"/>
                <a:cs typeface="Calibri"/>
                <a:sym typeface="Calibri"/>
              </a:rPr>
              <a:t>Policy Recommendations and Cost Analysis</a:t>
            </a:r>
            <a:endParaRPr/>
          </a:p>
        </p:txBody>
      </p:sp>
      <p:sp>
        <p:nvSpPr>
          <p:cNvPr id="262" name="Google Shape;26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50" u="none" cap="none" strike="noStrike">
                <a:solidFill>
                  <a:schemeClr val="dk2"/>
                </a:solidFill>
                <a:latin typeface="Calibri"/>
                <a:ea typeface="Calibri"/>
                <a:cs typeface="Calibri"/>
                <a:sym typeface="Calibri"/>
              </a:rPr>
              <a:t>1</a:t>
            </a:r>
            <a:fld id="{00000000-1234-1234-1234-123412341234}" type="slidenum">
              <a:rPr b="0" i="0" lang="en-US" sz="1050" u="none" cap="none" strike="noStrike">
                <a:solidFill>
                  <a:schemeClr val="dk2"/>
                </a:solidFill>
                <a:latin typeface="Calibri"/>
                <a:ea typeface="Calibri"/>
                <a:cs typeface="Calibri"/>
                <a:sym typeface="Calibri"/>
              </a:rPr>
              <a:t>‹#›</a:t>
            </a:fld>
            <a:endParaRPr b="0" i="0" sz="1050" u="none" cap="none" strike="noStrike">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6" name="Shape 266"/>
        <p:cNvGrpSpPr/>
        <p:nvPr/>
      </p:nvGrpSpPr>
      <p:grpSpPr>
        <a:xfrm>
          <a:off x="0" y="0"/>
          <a:ext cx="0" cy="0"/>
          <a:chOff x="0" y="0"/>
          <a:chExt cx="0" cy="0"/>
        </a:xfrm>
      </p:grpSpPr>
      <p:sp>
        <p:nvSpPr>
          <p:cNvPr id="267" name="Google Shape;267;p25"/>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68" name="Google Shape;268;p25"/>
          <p:cNvCxnSpPr/>
          <p:nvPr/>
        </p:nvCxnSpPr>
        <p:spPr>
          <a:xfrm>
            <a:off x="590927" y="2633962"/>
            <a:ext cx="27432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69" name="Google Shape;269;p25"/>
          <p:cNvSpPr txBox="1"/>
          <p:nvPr>
            <p:ph type="title"/>
          </p:nvPr>
        </p:nvSpPr>
        <p:spPr>
          <a:xfrm>
            <a:off x="477078" y="516835"/>
            <a:ext cx="3100136" cy="210387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3600"/>
              <a:buFont typeface="Calibri"/>
              <a:buNone/>
            </a:pPr>
            <a:r>
              <a:rPr b="0" i="0" lang="en-US" sz="3600" u="none" cap="none" strike="noStrike">
                <a:solidFill>
                  <a:srgbClr val="3F3F3F"/>
                </a:solidFill>
                <a:latin typeface="Calibri"/>
                <a:ea typeface="Calibri"/>
                <a:cs typeface="Calibri"/>
                <a:sym typeface="Calibri"/>
              </a:rPr>
              <a:t>Dynamic Demographic Descriptions</a:t>
            </a:r>
            <a:endParaRPr/>
          </a:p>
        </p:txBody>
      </p:sp>
      <p:sp>
        <p:nvSpPr>
          <p:cNvPr id="270" name="Google Shape;270;p25"/>
          <p:cNvSpPr txBox="1"/>
          <p:nvPr>
            <p:ph idx="12" type="sldNum"/>
          </p:nvPr>
        </p:nvSpPr>
        <p:spPr>
          <a:xfrm>
            <a:off x="10609742" y="6459785"/>
            <a:ext cx="602741"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050" u="none" cap="none" strike="noStrike">
                <a:solidFill>
                  <a:srgbClr val="FFFFFF"/>
                </a:solidFill>
                <a:latin typeface="Calibri"/>
                <a:ea typeface="Calibri"/>
                <a:cs typeface="Calibri"/>
                <a:sym typeface="Calibri"/>
              </a:rPr>
              <a:t>1</a:t>
            </a: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
        <p:nvSpPr>
          <p:cNvPr id="271" name="Google Shape;271;p25"/>
          <p:cNvSpPr txBox="1"/>
          <p:nvPr>
            <p:ph idx="1" type="body"/>
          </p:nvPr>
        </p:nvSpPr>
        <p:spPr>
          <a:xfrm>
            <a:off x="492371" y="2736574"/>
            <a:ext cx="3084844" cy="3366047"/>
          </a:xfrm>
          <a:prstGeom prst="rect">
            <a:avLst/>
          </a:prstGeom>
          <a:noFill/>
          <a:ln>
            <a:noFill/>
          </a:ln>
        </p:spPr>
        <p:txBody>
          <a:bodyPr anchorCtr="0" anchor="t" bIns="45700" lIns="0" spcFirstLastPara="1" rIns="0" wrap="square" tIns="45700">
            <a:noAutofit/>
          </a:bodyPr>
          <a:lstStyle/>
          <a:p>
            <a:pPr indent="0" lvl="0" marL="0" marR="0" rtl="0" algn="l">
              <a:lnSpc>
                <a:spcPct val="150000"/>
              </a:lnSpc>
              <a:spcBef>
                <a:spcPts val="0"/>
              </a:spcBef>
              <a:spcAft>
                <a:spcPts val="0"/>
              </a:spcAft>
              <a:buClr>
                <a:schemeClr val="accent1"/>
              </a:buClr>
              <a:buSzPts val="2000"/>
              <a:buFont typeface="Calibri"/>
              <a:buNone/>
            </a:pPr>
            <a:r>
              <a:rPr b="1" i="0" lang="en-US" sz="2000" u="none" cap="none" strike="noStrike">
                <a:solidFill>
                  <a:srgbClr val="3F3F3F"/>
                </a:solidFill>
                <a:latin typeface="Calibri"/>
                <a:ea typeface="Calibri"/>
                <a:cs typeface="Calibri"/>
                <a:sym typeface="Calibri"/>
              </a:rPr>
              <a:t>Region-Specific Information:</a:t>
            </a:r>
            <a:endParaRPr b="0" i="0" sz="1500" u="none" cap="none" strike="noStrike">
              <a:solidFill>
                <a:srgbClr val="3F3F3F"/>
              </a:solidFill>
              <a:latin typeface="Calibri"/>
              <a:ea typeface="Calibri"/>
              <a:cs typeface="Calibri"/>
              <a:sym typeface="Calibri"/>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Count of Households and Individuals</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Classification of Infants, Children, Adults, and Senior Citizens</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Race Distributions</a:t>
            </a:r>
            <a:endParaRPr/>
          </a:p>
          <a:p>
            <a:pPr indent="-91440" lvl="0" marL="91440" marR="0" rtl="0" algn="l">
              <a:lnSpc>
                <a:spcPct val="150000"/>
              </a:lnSpc>
              <a:spcBef>
                <a:spcPts val="1400"/>
              </a:spcBef>
              <a:spcAft>
                <a:spcPts val="0"/>
              </a:spcAft>
              <a:buClr>
                <a:schemeClr val="accent1"/>
              </a:buClr>
              <a:buSzPts val="1500"/>
              <a:buFont typeface="Noto Sans Symbols"/>
              <a:buChar char="➢"/>
            </a:pPr>
            <a:r>
              <a:rPr b="0" i="0" lang="en-US" sz="1500" u="none" cap="none" strike="noStrike">
                <a:solidFill>
                  <a:srgbClr val="3F3F3F"/>
                </a:solidFill>
                <a:latin typeface="Calibri"/>
                <a:ea typeface="Calibri"/>
                <a:cs typeface="Calibri"/>
                <a:sym typeface="Calibri"/>
              </a:rPr>
              <a:t>Income and Poverty Breakdown</a:t>
            </a:r>
            <a:endParaRPr/>
          </a:p>
          <a:p>
            <a:pPr indent="0" lvl="0" marL="0" marR="0" rtl="0" algn="l">
              <a:lnSpc>
                <a:spcPct val="90000"/>
              </a:lnSpc>
              <a:spcBef>
                <a:spcPts val="1400"/>
              </a:spcBef>
              <a:spcAft>
                <a:spcPts val="0"/>
              </a:spcAft>
              <a:buClr>
                <a:schemeClr val="accent1"/>
              </a:buClr>
              <a:buSzPts val="1300"/>
              <a:buFont typeface="Calibri"/>
              <a:buNone/>
            </a:pPr>
            <a:r>
              <a:t/>
            </a:r>
            <a:endParaRPr b="0" i="0" sz="1300" u="none" cap="none" strike="noStrike">
              <a:solidFill>
                <a:srgbClr val="3F3F3F"/>
              </a:solidFill>
              <a:latin typeface="Calibri"/>
              <a:ea typeface="Calibri"/>
              <a:cs typeface="Calibri"/>
              <a:sym typeface="Calibri"/>
            </a:endParaRPr>
          </a:p>
        </p:txBody>
      </p:sp>
      <p:pic>
        <p:nvPicPr>
          <p:cNvPr id="272" name="Google Shape;272;p25"/>
          <p:cNvPicPr preferRelativeResize="0"/>
          <p:nvPr/>
        </p:nvPicPr>
        <p:blipFill rotWithShape="1">
          <a:blip r:embed="rId3">
            <a:alphaModFix/>
          </a:blip>
          <a:srcRect b="0" l="0" r="-1" t="5795"/>
          <a:stretch/>
        </p:blipFill>
        <p:spPr>
          <a:xfrm>
            <a:off x="4671974" y="516835"/>
            <a:ext cx="6540509" cy="5529938"/>
          </a:xfrm>
          <a:prstGeom prst="rect">
            <a:avLst/>
          </a:prstGeom>
          <a:noFill/>
          <a:ln>
            <a:noFill/>
          </a:ln>
        </p:spPr>
      </p:pic>
      <p:pic>
        <p:nvPicPr>
          <p:cNvPr id="273" name="Google Shape;273;p25"/>
          <p:cNvPicPr preferRelativeResize="0"/>
          <p:nvPr/>
        </p:nvPicPr>
        <p:blipFill rotWithShape="1">
          <a:blip r:embed="rId4">
            <a:alphaModFix/>
          </a:blip>
          <a:srcRect b="0" l="0" r="0" t="0"/>
          <a:stretch/>
        </p:blipFill>
        <p:spPr>
          <a:xfrm>
            <a:off x="0" y="6343481"/>
            <a:ext cx="12192000" cy="540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7" name="Shape 277"/>
        <p:cNvGrpSpPr/>
        <p:nvPr/>
      </p:nvGrpSpPr>
      <p:grpSpPr>
        <a:xfrm>
          <a:off x="0" y="0"/>
          <a:ext cx="0" cy="0"/>
          <a:chOff x="0" y="0"/>
          <a:chExt cx="0" cy="0"/>
        </a:xfrm>
      </p:grpSpPr>
      <p:sp>
        <p:nvSpPr>
          <p:cNvPr id="278" name="Google Shape;278;p2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317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2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81" name="Google Shape;281;p26"/>
          <p:cNvSpPr/>
          <p:nvPr/>
        </p:nvSpPr>
        <p:spPr>
          <a:xfrm>
            <a:off x="0" y="33394"/>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2" name="Google Shape;282;p2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26"/>
          <p:cNvCxnSpPr/>
          <p:nvPr/>
        </p:nvCxnSpPr>
        <p:spPr>
          <a:xfrm>
            <a:off x="925071" y="2085703"/>
            <a:ext cx="41148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85" name="Google Shape;285;p26"/>
          <p:cNvSpPr/>
          <p:nvPr/>
        </p:nvSpPr>
        <p:spPr>
          <a:xfrm>
            <a:off x="6084358" y="3345545"/>
            <a:ext cx="2631017" cy="2481832"/>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6" name="Google Shape;286;p26"/>
          <p:cNvSpPr/>
          <p:nvPr/>
        </p:nvSpPr>
        <p:spPr>
          <a:xfrm>
            <a:off x="6084358" y="691672"/>
            <a:ext cx="2636076" cy="2451078"/>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7" name="Google Shape;287;p26"/>
          <p:cNvSpPr/>
          <p:nvPr/>
        </p:nvSpPr>
        <p:spPr>
          <a:xfrm>
            <a:off x="8908185" y="3336707"/>
            <a:ext cx="2644595" cy="2490670"/>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88" name="Google Shape;288;p26"/>
          <p:cNvPicPr preferRelativeResize="0"/>
          <p:nvPr/>
        </p:nvPicPr>
        <p:blipFill rotWithShape="1">
          <a:blip r:embed="rId3">
            <a:alphaModFix/>
          </a:blip>
          <a:srcRect b="0" l="0" r="9918" t="0"/>
          <a:stretch/>
        </p:blipFill>
        <p:spPr>
          <a:xfrm>
            <a:off x="6280630" y="1080710"/>
            <a:ext cx="2305160" cy="1702550"/>
          </a:xfrm>
          <a:prstGeom prst="rect">
            <a:avLst/>
          </a:prstGeom>
          <a:noFill/>
          <a:ln>
            <a:noFill/>
          </a:ln>
        </p:spPr>
      </p:pic>
      <p:sp>
        <p:nvSpPr>
          <p:cNvPr id="289" name="Google Shape;289;p26"/>
          <p:cNvSpPr/>
          <p:nvPr/>
        </p:nvSpPr>
        <p:spPr>
          <a:xfrm>
            <a:off x="8908185" y="691673"/>
            <a:ext cx="2644595" cy="2451078"/>
          </a:xfrm>
          <a:prstGeom prst="rect">
            <a:avLst/>
          </a:prstGeom>
          <a:solidFill>
            <a:srgbClr val="FFFFFF"/>
          </a:solidFill>
          <a:ln cap="flat" cmpd="sng" w="635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90" name="Google Shape;290;p26"/>
          <p:cNvPicPr preferRelativeResize="0"/>
          <p:nvPr/>
        </p:nvPicPr>
        <p:blipFill rotWithShape="1">
          <a:blip r:embed="rId4">
            <a:alphaModFix/>
          </a:blip>
          <a:srcRect b="0" l="0" r="0" t="0"/>
          <a:stretch/>
        </p:blipFill>
        <p:spPr>
          <a:xfrm>
            <a:off x="9060532" y="1019793"/>
            <a:ext cx="2339902" cy="1860507"/>
          </a:xfrm>
          <a:prstGeom prst="rect">
            <a:avLst/>
          </a:prstGeom>
          <a:noFill/>
          <a:ln>
            <a:noFill/>
          </a:ln>
        </p:spPr>
      </p:pic>
      <p:sp>
        <p:nvSpPr>
          <p:cNvPr id="291" name="Google Shape;291;p26"/>
          <p:cNvSpPr txBox="1"/>
          <p:nvPr>
            <p:ph type="title"/>
          </p:nvPr>
        </p:nvSpPr>
        <p:spPr>
          <a:xfrm>
            <a:off x="828624" y="634946"/>
            <a:ext cx="4821283"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Simulation Inputs </a:t>
            </a:r>
            <a:endParaRPr/>
          </a:p>
        </p:txBody>
      </p:sp>
      <p:sp>
        <p:nvSpPr>
          <p:cNvPr id="292" name="Google Shape;292;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pic>
        <p:nvPicPr>
          <p:cNvPr descr="https://lh4.googleusercontent.com/j-0u6FVxSWcD8-XqI6_VmpScmio3VUtzuZmlfs3KoM-PL317eFNpC0PAn25hZUtKgTg4SFmoY_-f2yQ-18zV0uKx5t9PzNrj_Uz1445UkrOZyOAqdHxUx2uQ-xA6nF0hHb0oqeft3MY" id="293" name="Google Shape;293;p26"/>
          <p:cNvPicPr preferRelativeResize="0"/>
          <p:nvPr>
            <p:ph idx="1" type="body"/>
          </p:nvPr>
        </p:nvPicPr>
        <p:blipFill rotWithShape="1">
          <a:blip r:embed="rId5">
            <a:alphaModFix/>
          </a:blip>
          <a:srcRect b="0" l="0" r="0" t="0"/>
          <a:stretch/>
        </p:blipFill>
        <p:spPr>
          <a:xfrm>
            <a:off x="828675" y="2432283"/>
            <a:ext cx="4821238" cy="3203109"/>
          </a:xfrm>
          <a:prstGeom prst="rect">
            <a:avLst/>
          </a:prstGeom>
          <a:noFill/>
          <a:ln>
            <a:noFill/>
          </a:ln>
        </p:spPr>
      </p:pic>
      <p:sp>
        <p:nvSpPr>
          <p:cNvPr id="294" name="Google Shape;294;p26"/>
          <p:cNvSpPr/>
          <p:nvPr/>
        </p:nvSpPr>
        <p:spPr>
          <a:xfrm>
            <a:off x="5991006" y="3263485"/>
            <a:ext cx="5813578" cy="2793369"/>
          </a:xfrm>
          <a:prstGeom prst="rect">
            <a:avLst/>
          </a:prstGeom>
          <a:solidFill>
            <a:schemeClr val="lt1"/>
          </a:solidFill>
          <a:ln cap="flat"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5" name="Google Shape;295;p26"/>
          <p:cNvSpPr/>
          <p:nvPr/>
        </p:nvSpPr>
        <p:spPr>
          <a:xfrm>
            <a:off x="7518980" y="3366616"/>
            <a:ext cx="2644595" cy="2490670"/>
          </a:xfrm>
          <a:prstGeom prst="rect">
            <a:avLst/>
          </a:prstGeom>
          <a:solidFill>
            <a:schemeClr val="lt1"/>
          </a:solid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96" name="Google Shape;296;p26"/>
          <p:cNvPicPr preferRelativeResize="0"/>
          <p:nvPr/>
        </p:nvPicPr>
        <p:blipFill rotWithShape="1">
          <a:blip r:embed="rId6">
            <a:alphaModFix/>
          </a:blip>
          <a:srcRect b="0" l="0" r="9540" t="0"/>
          <a:stretch/>
        </p:blipFill>
        <p:spPr>
          <a:xfrm>
            <a:off x="7753452" y="3733427"/>
            <a:ext cx="2309420" cy="19019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0" name="Shape 300"/>
        <p:cNvGrpSpPr/>
        <p:nvPr/>
      </p:nvGrpSpPr>
      <p:grpSpPr>
        <a:xfrm>
          <a:off x="0" y="0"/>
          <a:ext cx="0" cy="0"/>
          <a:chOff x="0" y="0"/>
          <a:chExt cx="0" cy="0"/>
        </a:xfrm>
      </p:grpSpPr>
      <p:sp>
        <p:nvSpPr>
          <p:cNvPr id="301" name="Google Shape;301;p2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2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304" name="Google Shape;304;p27"/>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p2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27"/>
          <p:cNvCxnSpPr/>
          <p:nvPr/>
        </p:nvCxnSpPr>
        <p:spPr>
          <a:xfrm>
            <a:off x="4974770" y="2086188"/>
            <a:ext cx="6089768" cy="0"/>
          </a:xfrm>
          <a:prstGeom prst="straightConnector1">
            <a:avLst/>
          </a:prstGeom>
          <a:noFill/>
          <a:ln cap="flat" cmpd="sng" w="9525">
            <a:solidFill>
              <a:srgbClr val="7F7F7F">
                <a:alpha val="89803"/>
              </a:srgbClr>
            </a:solidFill>
            <a:prstDash val="solid"/>
            <a:round/>
            <a:headEnd len="sm" w="sm" type="none"/>
            <a:tailEnd len="sm" w="sm" type="none"/>
          </a:ln>
        </p:spPr>
      </p:cxnSp>
      <p:pic>
        <p:nvPicPr>
          <p:cNvPr id="308" name="Google Shape;308;p27"/>
          <p:cNvPicPr preferRelativeResize="0"/>
          <p:nvPr>
            <p:ph idx="2" type="body"/>
          </p:nvPr>
        </p:nvPicPr>
        <p:blipFill rotWithShape="1">
          <a:blip r:embed="rId3">
            <a:alphaModFix/>
          </a:blip>
          <a:srcRect b="5" l="0" r="43777" t="0"/>
          <a:stretch/>
        </p:blipFill>
        <p:spPr>
          <a:xfrm>
            <a:off x="987991" y="640081"/>
            <a:ext cx="3293331" cy="5314406"/>
          </a:xfrm>
          <a:prstGeom prst="rect">
            <a:avLst/>
          </a:prstGeom>
          <a:noFill/>
          <a:ln cap="flat" cmpd="sng" w="9525">
            <a:solidFill>
              <a:srgbClr val="097DCD"/>
            </a:solidFill>
            <a:prstDash val="solid"/>
            <a:round/>
            <a:headEnd len="sm" w="sm" type="none"/>
            <a:tailEnd len="sm" w="sm" type="none"/>
          </a:ln>
        </p:spPr>
      </p:pic>
      <p:sp>
        <p:nvSpPr>
          <p:cNvPr id="309" name="Google Shape;309;p27"/>
          <p:cNvSpPr txBox="1"/>
          <p:nvPr>
            <p:ph type="title"/>
          </p:nvPr>
        </p:nvSpPr>
        <p:spPr>
          <a:xfrm>
            <a:off x="4974771" y="634946"/>
            <a:ext cx="6574972"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Disease Spread Simulation Results</a:t>
            </a:r>
            <a:endParaRPr b="0" i="0" sz="4800" u="none" cap="none" strike="noStrike">
              <a:solidFill>
                <a:srgbClr val="3F3F3F"/>
              </a:solidFill>
              <a:latin typeface="Calibri"/>
              <a:ea typeface="Calibri"/>
              <a:cs typeface="Calibri"/>
              <a:sym typeface="Calibri"/>
            </a:endParaRPr>
          </a:p>
        </p:txBody>
      </p:sp>
      <p:sp>
        <p:nvSpPr>
          <p:cNvPr id="310" name="Google Shape;310;p27"/>
          <p:cNvSpPr txBox="1"/>
          <p:nvPr>
            <p:ph idx="1" type="body"/>
          </p:nvPr>
        </p:nvSpPr>
        <p:spPr>
          <a:xfrm>
            <a:off x="4974769" y="2198914"/>
            <a:ext cx="6574973" cy="367018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t/>
            </a:r>
            <a:endParaRPr b="1" i="0" sz="2000" u="none" cap="none" strike="noStrike">
              <a:solidFill>
                <a:srgbClr val="3F3F3F"/>
              </a:solidFill>
              <a:latin typeface="Calibri"/>
              <a:ea typeface="Calibri"/>
              <a:cs typeface="Calibri"/>
              <a:sym typeface="Calibri"/>
            </a:endParaRPr>
          </a:p>
          <a:p>
            <a:pPr indent="0" lvl="0" marL="0" marR="0" rtl="0" algn="l">
              <a:lnSpc>
                <a:spcPct val="90000"/>
              </a:lnSpc>
              <a:spcBef>
                <a:spcPts val="1400"/>
              </a:spcBef>
              <a:spcAft>
                <a:spcPts val="0"/>
              </a:spcAft>
              <a:buClr>
                <a:schemeClr val="accent1"/>
              </a:buClr>
              <a:buSzPts val="2000"/>
              <a:buFont typeface="Calibri"/>
              <a:buNone/>
            </a:pPr>
            <a:r>
              <a:rPr b="1" i="0" lang="en-US" sz="2000" u="none" cap="none" strike="noStrike">
                <a:solidFill>
                  <a:srgbClr val="3F3F3F"/>
                </a:solidFill>
                <a:latin typeface="Calibri"/>
                <a:ea typeface="Calibri"/>
                <a:cs typeface="Calibri"/>
                <a:sym typeface="Calibri"/>
              </a:rPr>
              <a:t>Important Features</a:t>
            </a:r>
            <a:endParaRPr/>
          </a:p>
          <a:p>
            <a:pPr indent="-91440" lvl="0" marL="91440" marR="0" rtl="0" algn="l">
              <a:lnSpc>
                <a:spcPct val="15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Standardized recognizable diseases for ease of use</a:t>
            </a:r>
            <a:endParaRPr/>
          </a:p>
          <a:p>
            <a:pPr indent="-91440" lvl="0" marL="91440" marR="0" rtl="0" algn="l">
              <a:lnSpc>
                <a:spcPct val="15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Multiple initial infection options to represent difficulty in initial containment</a:t>
            </a:r>
            <a:endParaRPr/>
          </a:p>
          <a:p>
            <a:pPr indent="-91440" lvl="0" marL="91440" marR="0" rtl="0" algn="l">
              <a:lnSpc>
                <a:spcPct val="15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Varying policy focus to factor into cost analysis</a:t>
            </a:r>
            <a:endParaRPr/>
          </a:p>
          <a:p>
            <a:pPr indent="35560" lvl="0" marL="9144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
        <p:nvSpPr>
          <p:cNvPr id="311" name="Google Shape;311;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5" name="Shape 315"/>
        <p:cNvGrpSpPr/>
        <p:nvPr/>
      </p:nvGrpSpPr>
      <p:grpSpPr>
        <a:xfrm>
          <a:off x="0" y="0"/>
          <a:ext cx="0" cy="0"/>
          <a:chOff x="0" y="0"/>
          <a:chExt cx="0" cy="0"/>
        </a:xfrm>
      </p:grpSpPr>
      <p:sp>
        <p:nvSpPr>
          <p:cNvPr id="316" name="Google Shape;316;p28"/>
          <p:cNvSpPr/>
          <p:nvPr/>
        </p:nvSpPr>
        <p:spPr>
          <a:xfrm>
            <a:off x="0" y="0"/>
            <a:ext cx="121863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7" name="Google Shape;317;p28"/>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28"/>
          <p:cNvPicPr preferRelativeResize="0"/>
          <p:nvPr/>
        </p:nvPicPr>
        <p:blipFill rotWithShape="1">
          <a:blip r:embed="rId3">
            <a:alphaModFix/>
          </a:blip>
          <a:srcRect b="2" l="3460" r="2" t="0"/>
          <a:stretch/>
        </p:blipFill>
        <p:spPr>
          <a:xfrm>
            <a:off x="4218039" y="389031"/>
            <a:ext cx="7854859" cy="6041264"/>
          </a:xfrm>
          <a:prstGeom prst="rect">
            <a:avLst/>
          </a:prstGeom>
          <a:noFill/>
          <a:ln>
            <a:noFill/>
          </a:ln>
        </p:spPr>
      </p:pic>
      <p:sp>
        <p:nvSpPr>
          <p:cNvPr id="320" name="Google Shape;320;p28"/>
          <p:cNvSpPr txBox="1"/>
          <p:nvPr>
            <p:ph type="title"/>
          </p:nvPr>
        </p:nvSpPr>
        <p:spPr>
          <a:xfrm>
            <a:off x="320961" y="516835"/>
            <a:ext cx="3447224" cy="1047805"/>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3600"/>
              <a:buFont typeface="Calibri"/>
              <a:buNone/>
            </a:pPr>
            <a:r>
              <a:rPr b="0" i="0" lang="en-US" sz="3600" u="none" cap="none" strike="noStrike">
                <a:solidFill>
                  <a:srgbClr val="FFFFFF"/>
                </a:solidFill>
                <a:latin typeface="Calibri"/>
                <a:ea typeface="Calibri"/>
                <a:cs typeface="Calibri"/>
                <a:sym typeface="Calibri"/>
              </a:rPr>
              <a:t>Policy Cost Analysis</a:t>
            </a:r>
            <a:endParaRPr/>
          </a:p>
        </p:txBody>
      </p:sp>
      <p:sp>
        <p:nvSpPr>
          <p:cNvPr id="321" name="Google Shape;321;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chemeClr val="dk2"/>
                </a:solidFill>
                <a:latin typeface="Calibri"/>
                <a:ea typeface="Calibri"/>
                <a:cs typeface="Calibri"/>
                <a:sym typeface="Calibri"/>
              </a:rPr>
              <a:t>‹#›</a:t>
            </a:fld>
            <a:endParaRPr b="0" i="0" sz="1050" u="none" cap="none" strike="noStrike">
              <a:solidFill>
                <a:schemeClr val="dk2"/>
              </a:solidFill>
              <a:latin typeface="Calibri"/>
              <a:ea typeface="Calibri"/>
              <a:cs typeface="Calibri"/>
              <a:sym typeface="Calibri"/>
            </a:endParaRPr>
          </a:p>
        </p:txBody>
      </p:sp>
      <p:graphicFrame>
        <p:nvGraphicFramePr>
          <p:cNvPr id="322" name="Google Shape;322;p28"/>
          <p:cNvGraphicFramePr/>
          <p:nvPr/>
        </p:nvGraphicFramePr>
        <p:xfrm>
          <a:off x="320961" y="1707501"/>
          <a:ext cx="3000000" cy="3000000"/>
        </p:xfrm>
        <a:graphic>
          <a:graphicData uri="http://schemas.openxmlformats.org/drawingml/2006/table">
            <a:tbl>
              <a:tblPr bandRow="1" firstRow="1">
                <a:noFill/>
                <a:tableStyleId>{30CC77D0-A1E2-460F-B588-2A5068128682}</a:tableStyleId>
              </a:tblPr>
              <a:tblGrid>
                <a:gridCol w="1680925"/>
                <a:gridCol w="1766300"/>
              </a:tblGrid>
              <a:tr h="347550">
                <a:tc>
                  <a:txBody>
                    <a:bodyPr/>
                    <a:lstStyle/>
                    <a:p>
                      <a:pPr indent="0" lvl="0" marL="0" marR="0" rtl="0" algn="l">
                        <a:spcBef>
                          <a:spcPts val="0"/>
                        </a:spcBef>
                        <a:spcAft>
                          <a:spcPts val="0"/>
                        </a:spcAft>
                        <a:buNone/>
                      </a:pPr>
                      <a:r>
                        <a:rPr lang="en-US" sz="1800" u="none" cap="none" strike="noStrike"/>
                        <a:t>Policy Name</a:t>
                      </a:r>
                      <a:endParaRPr/>
                    </a:p>
                  </a:txBody>
                  <a:tcPr marT="45725" marB="45725" marR="91450" marL="91450">
                    <a:solidFill>
                      <a:srgbClr val="1A2034"/>
                    </a:solidFill>
                  </a:tcPr>
                </a:tc>
                <a:tc>
                  <a:txBody>
                    <a:bodyPr/>
                    <a:lstStyle/>
                    <a:p>
                      <a:pPr indent="0" lvl="0" marL="0" marR="0" rtl="0" algn="l">
                        <a:spcBef>
                          <a:spcPts val="0"/>
                        </a:spcBef>
                        <a:spcAft>
                          <a:spcPts val="0"/>
                        </a:spcAft>
                        <a:buNone/>
                      </a:pPr>
                      <a:r>
                        <a:rPr lang="en-US" sz="1800"/>
                        <a:t>Average Costs</a:t>
                      </a:r>
                      <a:endParaRPr/>
                    </a:p>
                  </a:txBody>
                  <a:tcPr marT="45725" marB="45725" marR="91450" marL="91450">
                    <a:solidFill>
                      <a:srgbClr val="1A2034"/>
                    </a:solidFill>
                  </a:tcPr>
                </a:tc>
              </a:tr>
              <a:tr h="289625">
                <a:tc>
                  <a:txBody>
                    <a:bodyPr/>
                    <a:lstStyle/>
                    <a:p>
                      <a:pPr indent="0" lvl="0" marL="0" marR="0" rtl="0" algn="l">
                        <a:spcBef>
                          <a:spcPts val="0"/>
                        </a:spcBef>
                        <a:spcAft>
                          <a:spcPts val="0"/>
                        </a:spcAft>
                        <a:buNone/>
                      </a:pPr>
                      <a:r>
                        <a:rPr lang="en-US" sz="1400"/>
                        <a:t>Flu Vaccine</a:t>
                      </a:r>
                      <a:endParaRPr/>
                    </a:p>
                  </a:txBody>
                  <a:tcPr marT="45725" marB="45725" marR="91450" marL="91450"/>
                </a:tc>
                <a:tc>
                  <a:txBody>
                    <a:bodyPr/>
                    <a:lstStyle/>
                    <a:p>
                      <a:pPr indent="0" lvl="0" marL="0" marR="0" rtl="0" algn="l">
                        <a:spcBef>
                          <a:spcPts val="0"/>
                        </a:spcBef>
                        <a:spcAft>
                          <a:spcPts val="0"/>
                        </a:spcAft>
                        <a:buNone/>
                      </a:pPr>
                      <a:r>
                        <a:rPr lang="en-US" sz="1400"/>
                        <a:t>$12.30/treatment</a:t>
                      </a:r>
                      <a:endParaRPr/>
                    </a:p>
                  </a:txBody>
                  <a:tcPr marT="45725" marB="45725" marR="91450" marL="91450"/>
                </a:tc>
              </a:tr>
              <a:tr h="289625">
                <a:tc>
                  <a:txBody>
                    <a:bodyPr/>
                    <a:lstStyle/>
                    <a:p>
                      <a:pPr indent="0" lvl="0" marL="0" marR="0" rtl="0" algn="l">
                        <a:spcBef>
                          <a:spcPts val="0"/>
                        </a:spcBef>
                        <a:spcAft>
                          <a:spcPts val="0"/>
                        </a:spcAft>
                        <a:buNone/>
                      </a:pPr>
                      <a:r>
                        <a:rPr lang="en-US" sz="1400"/>
                        <a:t>Smallpox Vaccine</a:t>
                      </a:r>
                      <a:endParaRPr/>
                    </a:p>
                  </a:txBody>
                  <a:tcPr marT="45725" marB="45725" marR="91450" marL="91450"/>
                </a:tc>
                <a:tc>
                  <a:txBody>
                    <a:bodyPr/>
                    <a:lstStyle/>
                    <a:p>
                      <a:pPr indent="0" lvl="0" marL="0" marR="0" rtl="0" algn="l">
                        <a:spcBef>
                          <a:spcPts val="0"/>
                        </a:spcBef>
                        <a:spcAft>
                          <a:spcPts val="0"/>
                        </a:spcAft>
                        <a:buNone/>
                      </a:pPr>
                      <a:r>
                        <a:rPr lang="en-US" sz="1400"/>
                        <a:t>$3.00/treatment</a:t>
                      </a:r>
                      <a:endParaRPr/>
                    </a:p>
                  </a:txBody>
                  <a:tcPr marT="45725" marB="45725" marR="91450" marL="91450"/>
                </a:tc>
              </a:tr>
              <a:tr h="289625">
                <a:tc>
                  <a:txBody>
                    <a:bodyPr/>
                    <a:lstStyle/>
                    <a:p>
                      <a:pPr indent="0" lvl="0" marL="0" marR="0" rtl="0" algn="l">
                        <a:spcBef>
                          <a:spcPts val="0"/>
                        </a:spcBef>
                        <a:spcAft>
                          <a:spcPts val="0"/>
                        </a:spcAft>
                        <a:buNone/>
                      </a:pPr>
                      <a:r>
                        <a:rPr lang="en-US" sz="1400"/>
                        <a:t>Measles Vaccine</a:t>
                      </a:r>
                      <a:endParaRPr/>
                    </a:p>
                  </a:txBody>
                  <a:tcPr marT="45725" marB="45725" marR="91450" marL="91450"/>
                </a:tc>
                <a:tc>
                  <a:txBody>
                    <a:bodyPr/>
                    <a:lstStyle/>
                    <a:p>
                      <a:pPr indent="0" lvl="0" marL="0" marR="0" rtl="0" algn="l">
                        <a:spcBef>
                          <a:spcPts val="0"/>
                        </a:spcBef>
                        <a:spcAft>
                          <a:spcPts val="0"/>
                        </a:spcAft>
                        <a:buNone/>
                      </a:pPr>
                      <a:r>
                        <a:rPr lang="en-US" sz="1400"/>
                        <a:t>$42.12/treatment</a:t>
                      </a:r>
                      <a:endParaRPr/>
                    </a:p>
                  </a:txBody>
                  <a:tcPr marT="45725" marB="45725" marR="91450" marL="91450"/>
                </a:tc>
              </a:tr>
              <a:tr h="289625">
                <a:tc>
                  <a:txBody>
                    <a:bodyPr/>
                    <a:lstStyle/>
                    <a:p>
                      <a:pPr indent="0" lvl="0" marL="0" marR="0" rtl="0" algn="l">
                        <a:spcBef>
                          <a:spcPts val="0"/>
                        </a:spcBef>
                        <a:spcAft>
                          <a:spcPts val="0"/>
                        </a:spcAft>
                        <a:buNone/>
                      </a:pPr>
                      <a:r>
                        <a:rPr lang="en-US" sz="1400"/>
                        <a:t>Ebola Vaccine</a:t>
                      </a:r>
                      <a:endParaRPr/>
                    </a:p>
                  </a:txBody>
                  <a:tcPr marT="45725" marB="45725" marR="91450" marL="91450"/>
                </a:tc>
                <a:tc>
                  <a:txBody>
                    <a:bodyPr/>
                    <a:lstStyle/>
                    <a:p>
                      <a:pPr indent="0" lvl="0" marL="0" marR="0" rtl="0" algn="l">
                        <a:spcBef>
                          <a:spcPts val="0"/>
                        </a:spcBef>
                        <a:spcAft>
                          <a:spcPts val="0"/>
                        </a:spcAft>
                        <a:buNone/>
                      </a:pPr>
                      <a:r>
                        <a:rPr lang="en-US" sz="1350"/>
                        <a:t>$135.90/treatment</a:t>
                      </a:r>
                      <a:endParaRPr/>
                    </a:p>
                  </a:txBody>
                  <a:tcPr marT="45725" marB="45725" marR="91450" marL="91450"/>
                </a:tc>
              </a:tr>
              <a:tr h="492350">
                <a:tc>
                  <a:txBody>
                    <a:bodyPr/>
                    <a:lstStyle/>
                    <a:p>
                      <a:pPr indent="0" lvl="0" marL="0" marR="0" rtl="0" algn="l">
                        <a:spcBef>
                          <a:spcPts val="0"/>
                        </a:spcBef>
                        <a:spcAft>
                          <a:spcPts val="0"/>
                        </a:spcAft>
                        <a:buNone/>
                      </a:pPr>
                      <a:r>
                        <a:rPr lang="en-US" sz="1400"/>
                        <a:t>Closing Public Schools</a:t>
                      </a:r>
                      <a:endParaRPr/>
                    </a:p>
                  </a:txBody>
                  <a:tcPr marT="45725" marB="45725" marR="91450" marL="91450"/>
                </a:tc>
                <a:tc>
                  <a:txBody>
                    <a:bodyPr/>
                    <a:lstStyle/>
                    <a:p>
                      <a:pPr indent="0" lvl="0" marL="0" marR="0" rtl="0" algn="l">
                        <a:spcBef>
                          <a:spcPts val="0"/>
                        </a:spcBef>
                        <a:spcAft>
                          <a:spcPts val="0"/>
                        </a:spcAft>
                        <a:buNone/>
                      </a:pPr>
                      <a:r>
                        <a:rPr lang="en-US" sz="1400"/>
                        <a:t>$222/student/</a:t>
                      </a:r>
                      <a:endParaRPr/>
                    </a:p>
                    <a:p>
                      <a:pPr indent="0" lvl="0" marL="0" marR="0" rtl="0" algn="l">
                        <a:spcBef>
                          <a:spcPts val="0"/>
                        </a:spcBef>
                        <a:spcAft>
                          <a:spcPts val="0"/>
                        </a:spcAft>
                        <a:buNone/>
                      </a:pPr>
                      <a:r>
                        <a:rPr lang="en-US" sz="1400"/>
                        <a:t>week</a:t>
                      </a:r>
                      <a:endParaRPr/>
                    </a:p>
                  </a:txBody>
                  <a:tcPr marT="45725" marB="45725" marR="91450" marL="91450"/>
                </a:tc>
              </a:tr>
              <a:tr h="492350">
                <a:tc>
                  <a:txBody>
                    <a:bodyPr/>
                    <a:lstStyle/>
                    <a:p>
                      <a:pPr indent="0" lvl="0" marL="0" marR="0" rtl="0" algn="l">
                        <a:spcBef>
                          <a:spcPts val="0"/>
                        </a:spcBef>
                        <a:spcAft>
                          <a:spcPts val="0"/>
                        </a:spcAft>
                        <a:buNone/>
                      </a:pPr>
                      <a:r>
                        <a:rPr lang="en-US" sz="1400"/>
                        <a:t>Closing Workplaces</a:t>
                      </a:r>
                      <a:endParaRPr/>
                    </a:p>
                  </a:txBody>
                  <a:tcPr marT="45725" marB="45725" marR="91450" marL="91450"/>
                </a:tc>
                <a:tc>
                  <a:txBody>
                    <a:bodyPr/>
                    <a:lstStyle/>
                    <a:p>
                      <a:pPr indent="0" lvl="0" marL="0" marR="0" rtl="0" algn="l">
                        <a:spcBef>
                          <a:spcPts val="0"/>
                        </a:spcBef>
                        <a:spcAft>
                          <a:spcPts val="0"/>
                        </a:spcAft>
                        <a:buNone/>
                      </a:pPr>
                      <a:r>
                        <a:rPr lang="en-US" sz="1400"/>
                        <a:t>$192,250/</a:t>
                      </a:r>
                      <a:endParaRPr/>
                    </a:p>
                    <a:p>
                      <a:pPr indent="0" lvl="0" marL="0" marR="0" rtl="0" algn="l">
                        <a:spcBef>
                          <a:spcPts val="0"/>
                        </a:spcBef>
                        <a:spcAft>
                          <a:spcPts val="0"/>
                        </a:spcAft>
                        <a:buNone/>
                      </a:pPr>
                      <a:r>
                        <a:rPr lang="en-US" sz="1400"/>
                        <a:t>business/week</a:t>
                      </a:r>
                      <a:endParaRPr/>
                    </a:p>
                  </a:txBody>
                  <a:tcPr marT="45725" marB="45725" marR="91450" marL="91450"/>
                </a:tc>
              </a:tr>
              <a:tr h="311150">
                <a:tc>
                  <a:txBody>
                    <a:bodyPr/>
                    <a:lstStyle/>
                    <a:p>
                      <a:pPr indent="0" lvl="0" marL="0" marR="0" rtl="0" algn="l">
                        <a:spcBef>
                          <a:spcPts val="0"/>
                        </a:spcBef>
                        <a:spcAft>
                          <a:spcPts val="0"/>
                        </a:spcAft>
                        <a:buNone/>
                      </a:pPr>
                      <a:r>
                        <a:rPr lang="en-US" sz="1400"/>
                        <a:t>Closing Bus Routes</a:t>
                      </a:r>
                      <a:endParaRPr/>
                    </a:p>
                  </a:txBody>
                  <a:tcPr marT="45725" marB="45725" marR="91450" marL="91450"/>
                </a:tc>
                <a:tc>
                  <a:txBody>
                    <a:bodyPr/>
                    <a:lstStyle/>
                    <a:p>
                      <a:pPr indent="0" lvl="0" marL="0" marR="0" rtl="0" algn="l">
                        <a:spcBef>
                          <a:spcPts val="0"/>
                        </a:spcBef>
                        <a:spcAft>
                          <a:spcPts val="0"/>
                        </a:spcAft>
                        <a:buNone/>
                      </a:pPr>
                      <a:r>
                        <a:rPr lang="en-US" sz="1400"/>
                        <a:t>$1164/route/week</a:t>
                      </a:r>
                      <a:endParaRPr/>
                    </a:p>
                  </a:txBody>
                  <a:tcPr marT="45725" marB="45725" marR="91450" marL="91450"/>
                </a:tc>
              </a:tr>
              <a:tr h="492350">
                <a:tc>
                  <a:txBody>
                    <a:bodyPr/>
                    <a:lstStyle/>
                    <a:p>
                      <a:pPr indent="0" lvl="0" marL="0" marR="0" rtl="0" algn="l">
                        <a:spcBef>
                          <a:spcPts val="0"/>
                        </a:spcBef>
                        <a:spcAft>
                          <a:spcPts val="0"/>
                        </a:spcAft>
                        <a:buNone/>
                      </a:pPr>
                      <a:r>
                        <a:rPr lang="en-US" sz="1400"/>
                        <a:t>Quarantine Individuals</a:t>
                      </a:r>
                      <a:endParaRPr/>
                    </a:p>
                  </a:txBody>
                  <a:tcPr marT="45725" marB="45725" marR="91450" marL="91450"/>
                </a:tc>
                <a:tc>
                  <a:txBody>
                    <a:bodyPr/>
                    <a:lstStyle/>
                    <a:p>
                      <a:pPr indent="0" lvl="0" marL="0" marR="0" rtl="0" algn="l">
                        <a:spcBef>
                          <a:spcPts val="0"/>
                        </a:spcBef>
                        <a:spcAft>
                          <a:spcPts val="0"/>
                        </a:spcAft>
                        <a:buNone/>
                      </a:pPr>
                      <a:r>
                        <a:rPr lang="en-US" sz="1400"/>
                        <a:t>$160/person/day</a:t>
                      </a:r>
                      <a:endParaRPr/>
                    </a:p>
                  </a:txBody>
                  <a:tcPr marT="45725" marB="45725" marR="91450" marL="91450"/>
                </a:tc>
              </a:tr>
              <a:tr h="492350">
                <a:tc>
                  <a:txBody>
                    <a:bodyPr/>
                    <a:lstStyle/>
                    <a:p>
                      <a:pPr indent="0" lvl="0" marL="0" marR="0" rtl="0" algn="l">
                        <a:spcBef>
                          <a:spcPts val="0"/>
                        </a:spcBef>
                        <a:spcAft>
                          <a:spcPts val="0"/>
                        </a:spcAft>
                        <a:buNone/>
                      </a:pPr>
                      <a:r>
                        <a:rPr lang="en-US" sz="1400"/>
                        <a:t>Quarantine Households</a:t>
                      </a:r>
                      <a:endParaRPr/>
                    </a:p>
                  </a:txBody>
                  <a:tcPr marT="45725" marB="45725" marR="91450" marL="91450"/>
                </a:tc>
                <a:tc>
                  <a:txBody>
                    <a:bodyPr/>
                    <a:lstStyle/>
                    <a:p>
                      <a:pPr indent="0" lvl="0" marL="0" marR="0" rtl="0" algn="l">
                        <a:spcBef>
                          <a:spcPts val="0"/>
                        </a:spcBef>
                        <a:spcAft>
                          <a:spcPts val="0"/>
                        </a:spcAft>
                        <a:buNone/>
                      </a:pPr>
                      <a:r>
                        <a:rPr lang="en-US" sz="1400"/>
                        <a:t>$555/household/day</a:t>
                      </a:r>
                      <a:endParaRPr/>
                    </a:p>
                  </a:txBody>
                  <a:tcPr marT="45725" marB="45725" marR="91450" marL="91450"/>
                </a:tc>
              </a:tr>
              <a:tr h="311150">
                <a:tc>
                  <a:txBody>
                    <a:bodyPr/>
                    <a:lstStyle/>
                    <a:p>
                      <a:pPr indent="0" lvl="0" marL="0" marR="0" rtl="0" algn="l">
                        <a:spcBef>
                          <a:spcPts val="0"/>
                        </a:spcBef>
                        <a:spcAft>
                          <a:spcPts val="0"/>
                        </a:spcAft>
                        <a:buNone/>
                      </a:pPr>
                      <a:r>
                        <a:rPr lang="en-US" sz="1400"/>
                        <a:t>Quarantine Regions</a:t>
                      </a:r>
                      <a:endParaRPr/>
                    </a:p>
                  </a:txBody>
                  <a:tcPr marT="45725" marB="45725" marR="91450" marL="91450"/>
                </a:tc>
                <a:tc>
                  <a:txBody>
                    <a:bodyPr/>
                    <a:lstStyle/>
                    <a:p>
                      <a:pPr indent="0" lvl="0" marL="0" marR="0" rtl="0" algn="l">
                        <a:spcBef>
                          <a:spcPts val="0"/>
                        </a:spcBef>
                        <a:spcAft>
                          <a:spcPts val="0"/>
                        </a:spcAft>
                        <a:buNone/>
                      </a:pPr>
                      <a:r>
                        <a:rPr lang="en-US" sz="1400"/>
                        <a:t>$321,445/region/day</a:t>
                      </a:r>
                      <a:endParaRPr/>
                    </a:p>
                  </a:txBody>
                  <a:tcPr marT="45725" marB="45725" marR="91450" marL="91450"/>
                </a:tc>
              </a:tr>
              <a:tr h="492350">
                <a:tc>
                  <a:txBody>
                    <a:bodyPr/>
                    <a:lstStyle/>
                    <a:p>
                      <a:pPr indent="0" lvl="0" marL="0" marR="0" rtl="0" algn="l">
                        <a:spcBef>
                          <a:spcPts val="0"/>
                        </a:spcBef>
                        <a:spcAft>
                          <a:spcPts val="0"/>
                        </a:spcAft>
                        <a:buNone/>
                      </a:pPr>
                      <a:r>
                        <a:rPr lang="en-US" sz="1400"/>
                        <a:t>Isolating Infected People</a:t>
                      </a:r>
                      <a:endParaRPr/>
                    </a:p>
                  </a:txBody>
                  <a:tcPr marT="45725" marB="45725" marR="91450" marL="91450"/>
                </a:tc>
                <a:tc>
                  <a:txBody>
                    <a:bodyPr/>
                    <a:lstStyle/>
                    <a:p>
                      <a:pPr indent="0" lvl="0" marL="0" marR="0" rtl="0" algn="l">
                        <a:spcBef>
                          <a:spcPts val="0"/>
                        </a:spcBef>
                        <a:spcAft>
                          <a:spcPts val="0"/>
                        </a:spcAft>
                        <a:buNone/>
                      </a:pPr>
                      <a:r>
                        <a:rPr lang="en-US" sz="1400"/>
                        <a:t>$1,254/person/day</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Policy Impact</a:t>
            </a:r>
            <a:endParaRPr b="0" i="0" sz="4800" u="none" cap="none" strike="noStrike">
              <a:solidFill>
                <a:srgbClr val="3F3F3F"/>
              </a:solidFill>
              <a:latin typeface="Calibri"/>
              <a:ea typeface="Calibri"/>
              <a:cs typeface="Calibri"/>
              <a:sym typeface="Calibri"/>
            </a:endParaRPr>
          </a:p>
        </p:txBody>
      </p:sp>
      <p:sp>
        <p:nvSpPr>
          <p:cNvPr id="328" name="Google Shape;328;p29"/>
          <p:cNvSpPr txBox="1"/>
          <p:nvPr>
            <p:ph idx="1" type="body"/>
          </p:nvPr>
        </p:nvSpPr>
        <p:spPr>
          <a:xfrm>
            <a:off x="1097280" y="1828799"/>
            <a:ext cx="3556363" cy="4348163"/>
          </a:xfrm>
          <a:prstGeom prst="rect">
            <a:avLst/>
          </a:prstGeom>
          <a:noFill/>
          <a:ln>
            <a:noFill/>
          </a:ln>
        </p:spPr>
        <p:txBody>
          <a:bodyPr anchorCtr="0" anchor="t" bIns="45700" lIns="0" spcFirstLastPara="1" rIns="0" wrap="square" tIns="45700">
            <a:noAutofit/>
          </a:bodyPr>
          <a:lstStyle/>
          <a:p>
            <a:pPr indent="35560" lvl="0" marL="91440" marR="0" rtl="0" algn="l">
              <a:lnSpc>
                <a:spcPct val="90000"/>
              </a:lnSpc>
              <a:spcBef>
                <a:spcPts val="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Implemented vaccination policy</a:t>
            </a:r>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Saves 20,000 lives</a:t>
            </a:r>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Prevents 40,000 infections</a:t>
            </a:r>
            <a:endParaRPr/>
          </a:p>
        </p:txBody>
      </p:sp>
      <p:pic>
        <p:nvPicPr>
          <p:cNvPr id="329" name="Google Shape;329;p29"/>
          <p:cNvPicPr preferRelativeResize="0"/>
          <p:nvPr>
            <p:ph idx="2" type="body"/>
          </p:nvPr>
        </p:nvPicPr>
        <p:blipFill rotWithShape="1">
          <a:blip r:embed="rId3">
            <a:alphaModFix/>
          </a:blip>
          <a:srcRect b="0" l="0" r="0" t="0"/>
          <a:stretch/>
        </p:blipFill>
        <p:spPr>
          <a:xfrm>
            <a:off x="4652963" y="2136497"/>
            <a:ext cx="6700837" cy="3729593"/>
          </a:xfrm>
          <a:prstGeom prst="rect">
            <a:avLst/>
          </a:prstGeom>
          <a:noFill/>
          <a:ln>
            <a:noFill/>
          </a:ln>
        </p:spPr>
      </p:pic>
      <p:sp>
        <p:nvSpPr>
          <p:cNvPr id="330" name="Google Shape;330;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Conclusion</a:t>
            </a:r>
            <a:endParaRPr/>
          </a:p>
        </p:txBody>
      </p:sp>
      <p:sp>
        <p:nvSpPr>
          <p:cNvPr id="336" name="Google Shape;336;p30"/>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337" name="Google Shape;337;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Conclusion</a:t>
            </a:r>
            <a:endParaRPr/>
          </a:p>
        </p:txBody>
      </p:sp>
      <p:sp>
        <p:nvSpPr>
          <p:cNvPr id="343" name="Google Shape;343;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5560" lvl="0" marL="91440" marR="0" rtl="0" algn="l">
              <a:lnSpc>
                <a:spcPct val="90000"/>
              </a:lnSpc>
              <a:spcBef>
                <a:spcPts val="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The West Lafayette and Lafayette area is in need of a technological solution to aid policymakers in preparing for potential pandemic outbreaks</a:t>
            </a:r>
            <a:endParaRPr/>
          </a:p>
          <a:p>
            <a:pPr indent="35560" lvl="0" marL="91440" marR="0" rtl="0" algn="l">
              <a:lnSpc>
                <a:spcPct val="90000"/>
              </a:lnSpc>
              <a:spcBef>
                <a:spcPts val="1400"/>
              </a:spcBef>
              <a:spcAft>
                <a:spcPts val="0"/>
              </a:spcAft>
              <a:buClr>
                <a:schemeClr val="accent1"/>
              </a:buClr>
              <a:buSzPts val="2000"/>
              <a:buFont typeface="Noto Sans Symbols"/>
              <a:buNone/>
            </a:pPr>
            <a:r>
              <a:t/>
            </a:r>
            <a:endParaRPr b="0" i="0" sz="2000" u="none" cap="none" strike="noStrike">
              <a:solidFill>
                <a:srgbClr val="3F3F3F"/>
              </a:solidFill>
              <a:latin typeface="Calibri"/>
              <a:ea typeface="Calibri"/>
              <a:cs typeface="Calibri"/>
              <a:sym typeface="Calibri"/>
            </a:endParaRPr>
          </a:p>
          <a:p>
            <a:pPr indent="-91440" lvl="0" marL="9144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This solution meets that need by </a:t>
            </a:r>
            <a:endParaRPr/>
          </a:p>
          <a:p>
            <a:pPr indent="-182880" lvl="1" marL="384048" marR="0" rtl="0" algn="l">
              <a:lnSpc>
                <a:spcPct val="90000"/>
              </a:lnSpc>
              <a:spcBef>
                <a:spcPts val="4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Simulating multiple disease spreads through the area</a:t>
            </a:r>
            <a:endParaRPr/>
          </a:p>
          <a:p>
            <a:pPr indent="-182880" lvl="1" marL="384048"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Determining flexible and effective policies to mitigate disease impact</a:t>
            </a:r>
            <a:endParaRPr/>
          </a:p>
          <a:p>
            <a:pPr indent="-182880" lvl="1" marL="384048" marR="0" rtl="0" algn="l">
              <a:lnSpc>
                <a:spcPct val="90000"/>
              </a:lnSpc>
              <a:spcBef>
                <a:spcPts val="600"/>
              </a:spcBef>
              <a:spcAft>
                <a:spcPts val="0"/>
              </a:spcAft>
              <a:buClr>
                <a:schemeClr val="accent1"/>
              </a:buClr>
              <a:buSzPts val="1800"/>
              <a:buFont typeface="Noto Sans Symbols"/>
              <a:buChar char="➢"/>
            </a:pPr>
            <a:r>
              <a:rPr b="0" i="0" lang="en-US" sz="1800" u="none" cap="none" strike="noStrike">
                <a:solidFill>
                  <a:srgbClr val="3F3F3F"/>
                </a:solidFill>
                <a:latin typeface="Calibri"/>
                <a:ea typeface="Calibri"/>
                <a:cs typeface="Calibri"/>
                <a:sym typeface="Calibri"/>
              </a:rPr>
              <a:t>Calculates the costs associated with implementing policies</a:t>
            </a:r>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a:p>
            <a:pPr indent="-68579" lvl="1" marL="384048" marR="0" rtl="0" algn="l">
              <a:lnSpc>
                <a:spcPct val="90000"/>
              </a:lnSpc>
              <a:spcBef>
                <a:spcPts val="600"/>
              </a:spcBef>
              <a:spcAft>
                <a:spcPts val="0"/>
              </a:spcAft>
              <a:buClr>
                <a:schemeClr val="accent1"/>
              </a:buClr>
              <a:buSzPts val="1800"/>
              <a:buFont typeface="Noto Sans Symbols"/>
              <a:buNone/>
            </a:pPr>
            <a:r>
              <a:t/>
            </a:r>
            <a:endParaRPr b="0" i="0" sz="1800" u="none" cap="none" strike="noStrike">
              <a:solidFill>
                <a:srgbClr val="3F3F3F"/>
              </a:solidFill>
              <a:latin typeface="Calibri"/>
              <a:ea typeface="Calibri"/>
              <a:cs typeface="Calibri"/>
              <a:sym typeface="Calibri"/>
            </a:endParaRPr>
          </a:p>
        </p:txBody>
      </p:sp>
      <p:sp>
        <p:nvSpPr>
          <p:cNvPr id="344" name="Google Shape;344;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sp>
        <p:nvSpPr>
          <p:cNvPr id="112" name="Google Shape;11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Agenda</a:t>
            </a:r>
            <a:endParaRPr/>
          </a:p>
        </p:txBody>
      </p:sp>
      <p:grpSp>
        <p:nvGrpSpPr>
          <p:cNvPr id="113" name="Google Shape;113;p14"/>
          <p:cNvGrpSpPr/>
          <p:nvPr/>
        </p:nvGrpSpPr>
        <p:grpSpPr>
          <a:xfrm>
            <a:off x="1101628" y="3448362"/>
            <a:ext cx="10049068" cy="1086385"/>
            <a:chOff x="4665" y="1349847"/>
            <a:chExt cx="10049068" cy="1086385"/>
          </a:xfrm>
        </p:grpSpPr>
        <p:sp>
          <p:nvSpPr>
            <p:cNvPr id="114" name="Google Shape;114;p14"/>
            <p:cNvSpPr/>
            <p:nvPr/>
          </p:nvSpPr>
          <p:spPr>
            <a:xfrm>
              <a:off x="4665" y="1349847"/>
              <a:ext cx="2715964" cy="1086385"/>
            </a:xfrm>
            <a:prstGeom prst="chevron">
              <a:avLst>
                <a:gd fmla="val 50000" name="adj"/>
              </a:avLst>
            </a:prstGeom>
            <a:gradFill>
              <a:gsLst>
                <a:gs pos="0">
                  <a:srgbClr val="097DCD"/>
                </a:gs>
                <a:gs pos="34000">
                  <a:srgbClr val="0C7DCC"/>
                </a:gs>
                <a:gs pos="70000">
                  <a:srgbClr val="0980D3"/>
                </a:gs>
                <a:gs pos="100000">
                  <a:srgbClr val="1A84CE"/>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nvSpPr>
          <p:spPr>
            <a:xfrm>
              <a:off x="547858"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Project Overview</a:t>
              </a:r>
              <a:endParaRPr/>
            </a:p>
          </p:txBody>
        </p:sp>
        <p:sp>
          <p:nvSpPr>
            <p:cNvPr id="116" name="Google Shape;116;p14"/>
            <p:cNvSpPr/>
            <p:nvPr/>
          </p:nvSpPr>
          <p:spPr>
            <a:xfrm>
              <a:off x="2449033" y="1349847"/>
              <a:ext cx="2715964" cy="1086385"/>
            </a:xfrm>
            <a:prstGeom prst="chevron">
              <a:avLst>
                <a:gd fmla="val 50000" name="adj"/>
              </a:avLst>
            </a:prstGeom>
            <a:gradFill>
              <a:gsLst>
                <a:gs pos="0">
                  <a:srgbClr val="0B94CE"/>
                </a:gs>
                <a:gs pos="34000">
                  <a:srgbClr val="0E93CD"/>
                </a:gs>
                <a:gs pos="70000">
                  <a:srgbClr val="0B96D4"/>
                </a:gs>
                <a:gs pos="100000">
                  <a:srgbClr val="1C99CF"/>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txBox="1"/>
            <p:nvPr/>
          </p:nvSpPr>
          <p:spPr>
            <a:xfrm>
              <a:off x="2992226"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Methodology</a:t>
              </a:r>
              <a:endParaRPr/>
            </a:p>
          </p:txBody>
        </p:sp>
        <p:sp>
          <p:nvSpPr>
            <p:cNvPr id="118" name="Google Shape;118;p14"/>
            <p:cNvSpPr/>
            <p:nvPr/>
          </p:nvSpPr>
          <p:spPr>
            <a:xfrm>
              <a:off x="4893401" y="1349847"/>
              <a:ext cx="2715964" cy="1086385"/>
            </a:xfrm>
            <a:prstGeom prst="chevron">
              <a:avLst>
                <a:gd fmla="val 50000" name="adj"/>
              </a:avLst>
            </a:prstGeom>
            <a:gradFill>
              <a:gsLst>
                <a:gs pos="0">
                  <a:srgbClr val="0BADD0"/>
                </a:gs>
                <a:gs pos="34000">
                  <a:srgbClr val="0EADCF"/>
                </a:gs>
                <a:gs pos="70000">
                  <a:srgbClr val="0BB1D6"/>
                </a:gs>
                <a:gs pos="100000">
                  <a:srgbClr val="1CB1D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txBox="1"/>
            <p:nvPr/>
          </p:nvSpPr>
          <p:spPr>
            <a:xfrm>
              <a:off x="5436594"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Solution</a:t>
              </a:r>
              <a:endParaRPr/>
            </a:p>
          </p:txBody>
        </p:sp>
        <p:sp>
          <p:nvSpPr>
            <p:cNvPr id="120" name="Google Shape;120;p14"/>
            <p:cNvSpPr/>
            <p:nvPr/>
          </p:nvSpPr>
          <p:spPr>
            <a:xfrm>
              <a:off x="7337769" y="1349847"/>
              <a:ext cx="2715964" cy="1086385"/>
            </a:xfrm>
            <a:prstGeom prst="chevron">
              <a:avLst>
                <a:gd fmla="val 50000" name="adj"/>
              </a:avLst>
            </a:prstGeom>
            <a:gradFill>
              <a:gsLst>
                <a:gs pos="0">
                  <a:srgbClr val="0CC9D2"/>
                </a:gs>
                <a:gs pos="34000">
                  <a:srgbClr val="0FC8D1"/>
                </a:gs>
                <a:gs pos="70000">
                  <a:srgbClr val="0CCED8"/>
                </a:gs>
                <a:gs pos="100000">
                  <a:srgbClr val="1DCAD3"/>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nvSpPr>
          <p:spPr>
            <a:xfrm>
              <a:off x="7880962" y="1349847"/>
              <a:ext cx="1629579" cy="1086385"/>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Calibri"/>
                <a:buNone/>
              </a:pPr>
              <a:r>
                <a:rPr b="0" i="0" lang="en-US" sz="2100" u="none" cap="none" strike="noStrike">
                  <a:solidFill>
                    <a:schemeClr val="lt1"/>
                  </a:solidFill>
                  <a:latin typeface="Calibri"/>
                  <a:ea typeface="Calibri"/>
                  <a:cs typeface="Calibri"/>
                  <a:sym typeface="Calibri"/>
                </a:rPr>
                <a:t>Conclusion</a:t>
              </a:r>
              <a:endParaRPr/>
            </a:p>
          </p:txBody>
        </p:sp>
      </p:grpSp>
      <p:sp>
        <p:nvSpPr>
          <p:cNvPr id="122" name="Google Shape;122;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Project Overview</a:t>
            </a:r>
            <a:endParaRPr/>
          </a:p>
        </p:txBody>
      </p:sp>
      <p:sp>
        <p:nvSpPr>
          <p:cNvPr id="128" name="Google Shape;128;p1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129" name="Google Shape;129;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3" name="Shape 133"/>
        <p:cNvGrpSpPr/>
        <p:nvPr/>
      </p:nvGrpSpPr>
      <p:grpSpPr>
        <a:xfrm>
          <a:off x="0" y="0"/>
          <a:ext cx="0" cy="0"/>
          <a:chOff x="0" y="0"/>
          <a:chExt cx="0" cy="0"/>
        </a:xfrm>
      </p:grpSpPr>
      <p:sp>
        <p:nvSpPr>
          <p:cNvPr id="134" name="Google Shape;13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Objectives</a:t>
            </a:r>
            <a:endParaRPr/>
          </a:p>
        </p:txBody>
      </p:sp>
      <p:grpSp>
        <p:nvGrpSpPr>
          <p:cNvPr id="135" name="Google Shape;135;p16"/>
          <p:cNvGrpSpPr/>
          <p:nvPr/>
        </p:nvGrpSpPr>
        <p:grpSpPr>
          <a:xfrm>
            <a:off x="1096963" y="2098515"/>
            <a:ext cx="10058398" cy="3786080"/>
            <a:chOff x="0" y="0"/>
            <a:chExt cx="10058398" cy="3786080"/>
          </a:xfrm>
        </p:grpSpPr>
        <p:sp>
          <p:nvSpPr>
            <p:cNvPr id="136" name="Google Shape;136;p16"/>
            <p:cNvSpPr/>
            <p:nvPr/>
          </p:nvSpPr>
          <p:spPr>
            <a:xfrm>
              <a:off x="0" y="0"/>
              <a:ext cx="3143249" cy="3786080"/>
            </a:xfrm>
            <a:prstGeom prst="rect">
              <a:avLst/>
            </a:prstGeom>
            <a:solidFill>
              <a:srgbClr val="CBE2F5">
                <a:alpha val="89803"/>
              </a:srgbClr>
            </a:solidFill>
            <a:ln cap="flat" cmpd="sng" w="12700">
              <a:solidFill>
                <a:srgbClr val="CBE2F5">
                  <a:alpha val="89803"/>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nvSpPr>
          <p:spPr>
            <a:xfrm>
              <a:off x="0"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Create an </a:t>
              </a:r>
              <a:r>
                <a:rPr b="1" i="0" lang="en-US" sz="1900" u="none" cap="none" strike="noStrike">
                  <a:solidFill>
                    <a:schemeClr val="dk1"/>
                  </a:solidFill>
                  <a:latin typeface="Calibri"/>
                  <a:ea typeface="Calibri"/>
                  <a:cs typeface="Calibri"/>
                  <a:sym typeface="Calibri"/>
                </a:rPr>
                <a:t>automated</a:t>
              </a:r>
              <a:r>
                <a:rPr b="0" i="0" lang="en-US" sz="1900" u="none" cap="none" strike="noStrike">
                  <a:solidFill>
                    <a:schemeClr val="dk1"/>
                  </a:solidFill>
                  <a:latin typeface="Calibri"/>
                  <a:ea typeface="Calibri"/>
                  <a:cs typeface="Calibri"/>
                  <a:sym typeface="Calibri"/>
                </a:rPr>
                <a:t> process that </a:t>
              </a:r>
              <a:r>
                <a:rPr b="1" i="0" lang="en-US" sz="1900" u="none" cap="none" strike="noStrike">
                  <a:solidFill>
                    <a:schemeClr val="dk1"/>
                  </a:solidFill>
                  <a:latin typeface="Calibri"/>
                  <a:ea typeface="Calibri"/>
                  <a:cs typeface="Calibri"/>
                  <a:sym typeface="Calibri"/>
                </a:rPr>
                <a:t>simulates</a:t>
              </a:r>
              <a:r>
                <a:rPr b="0" i="0" lang="en-US" sz="1900" u="none" cap="none" strike="noStrike">
                  <a:solidFill>
                    <a:schemeClr val="dk1"/>
                  </a:solidFill>
                  <a:latin typeface="Calibri"/>
                  <a:ea typeface="Calibri"/>
                  <a:cs typeface="Calibri"/>
                  <a:sym typeface="Calibri"/>
                </a:rPr>
                <a:t> multiple disease spreads throughout population of West Lafayette and Lafayette</a:t>
              </a:r>
              <a:endParaRPr/>
            </a:p>
          </p:txBody>
        </p:sp>
        <p:sp>
          <p:nvSpPr>
            <p:cNvPr id="138" name="Google Shape;138;p16"/>
            <p:cNvSpPr/>
            <p:nvPr/>
          </p:nvSpPr>
          <p:spPr>
            <a:xfrm>
              <a:off x="1003712"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a:off x="1170050"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1</a:t>
              </a:r>
              <a:endParaRPr/>
            </a:p>
          </p:txBody>
        </p:sp>
        <p:sp>
          <p:nvSpPr>
            <p:cNvPr id="140" name="Google Shape;140;p16"/>
            <p:cNvSpPr/>
            <p:nvPr/>
          </p:nvSpPr>
          <p:spPr>
            <a:xfrm>
              <a:off x="0"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3457574" y="0"/>
              <a:ext cx="3143249" cy="3786080"/>
            </a:xfrm>
            <a:prstGeom prst="rect">
              <a:avLst/>
            </a:prstGeom>
            <a:solidFill>
              <a:srgbClr val="CBE2F5">
                <a:alpha val="89803"/>
              </a:srgbClr>
            </a:solidFill>
            <a:ln cap="flat" cmpd="sng" w="12700">
              <a:solidFill>
                <a:srgbClr val="CBE2F5">
                  <a:alpha val="89803"/>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3457574"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Aid public policy officials in devising </a:t>
              </a:r>
              <a:r>
                <a:rPr b="1" i="0" lang="en-US" sz="1900" u="none" cap="none" strike="noStrike">
                  <a:solidFill>
                    <a:schemeClr val="dk1"/>
                  </a:solidFill>
                  <a:latin typeface="Calibri"/>
                  <a:ea typeface="Calibri"/>
                  <a:cs typeface="Calibri"/>
                  <a:sym typeface="Calibri"/>
                </a:rPr>
                <a:t>flexible and effective policy strategies</a:t>
              </a:r>
              <a:r>
                <a:rPr b="0" i="0" lang="en-US" sz="1900" u="none" cap="none" strike="noStrike">
                  <a:solidFill>
                    <a:schemeClr val="dk1"/>
                  </a:solidFill>
                  <a:latin typeface="Calibri"/>
                  <a:ea typeface="Calibri"/>
                  <a:cs typeface="Calibri"/>
                  <a:sym typeface="Calibri"/>
                </a:rPr>
                <a:t> to </a:t>
              </a:r>
              <a:r>
                <a:rPr b="1" i="0" lang="en-US" sz="1900" u="none" cap="none" strike="noStrike">
                  <a:solidFill>
                    <a:schemeClr val="dk1"/>
                  </a:solidFill>
                  <a:latin typeface="Calibri"/>
                  <a:ea typeface="Calibri"/>
                  <a:cs typeface="Calibri"/>
                  <a:sym typeface="Calibri"/>
                </a:rPr>
                <a:t>mitigate </a:t>
              </a:r>
              <a:r>
                <a:rPr b="0" i="0" lang="en-US" sz="1900" u="none" cap="none" strike="noStrike">
                  <a:solidFill>
                    <a:schemeClr val="dk1"/>
                  </a:solidFill>
                  <a:latin typeface="Calibri"/>
                  <a:ea typeface="Calibri"/>
                  <a:cs typeface="Calibri"/>
                  <a:sym typeface="Calibri"/>
                </a:rPr>
                <a:t>the spread of pandemic diseases</a:t>
              </a:r>
              <a:endParaRPr/>
            </a:p>
          </p:txBody>
        </p:sp>
        <p:sp>
          <p:nvSpPr>
            <p:cNvPr id="143" name="Google Shape;143;p16"/>
            <p:cNvSpPr/>
            <p:nvPr/>
          </p:nvSpPr>
          <p:spPr>
            <a:xfrm>
              <a:off x="4461287"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4627625"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2</a:t>
              </a:r>
              <a:endParaRPr/>
            </a:p>
          </p:txBody>
        </p:sp>
        <p:sp>
          <p:nvSpPr>
            <p:cNvPr id="145" name="Google Shape;145;p16"/>
            <p:cNvSpPr/>
            <p:nvPr/>
          </p:nvSpPr>
          <p:spPr>
            <a:xfrm>
              <a:off x="3457574"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915149" y="0"/>
              <a:ext cx="3143249" cy="3786080"/>
            </a:xfrm>
            <a:prstGeom prst="rect">
              <a:avLst/>
            </a:prstGeom>
            <a:solidFill>
              <a:srgbClr val="CBE2F5">
                <a:alpha val="89803"/>
              </a:srgbClr>
            </a:solidFill>
            <a:ln cap="flat" cmpd="sng" w="12700">
              <a:solidFill>
                <a:srgbClr val="CBE2F5">
                  <a:alpha val="89803"/>
                </a:srgbClr>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nvSpPr>
          <p:spPr>
            <a:xfrm>
              <a:off x="6915149" y="1438710"/>
              <a:ext cx="3143249" cy="2271648"/>
            </a:xfrm>
            <a:prstGeom prst="rect">
              <a:avLst/>
            </a:prstGeom>
            <a:noFill/>
            <a:ln>
              <a:noFill/>
            </a:ln>
          </p:spPr>
          <p:txBody>
            <a:bodyPr anchorCtr="0" anchor="t" bIns="330200" lIns="245050" spcFirstLastPara="1" rIns="245050" wrap="square" tIns="330200">
              <a:noAutofit/>
            </a:bodyPr>
            <a:lstStyle/>
            <a:p>
              <a:pPr indent="0" lvl="0" marL="0" marR="0" rtl="0" algn="l">
                <a:lnSpc>
                  <a:spcPct val="90000"/>
                </a:lnSpc>
                <a:spcBef>
                  <a:spcPts val="0"/>
                </a:spcBef>
                <a:spcAft>
                  <a:spcPts val="0"/>
                </a:spcAft>
                <a:buClr>
                  <a:schemeClr val="dk1"/>
                </a:buClr>
                <a:buSzPts val="1900"/>
                <a:buFont typeface="Calibri"/>
                <a:buNone/>
              </a:pPr>
              <a:r>
                <a:rPr b="0" i="0" lang="en-US" sz="1900" u="none" cap="none" strike="noStrike">
                  <a:solidFill>
                    <a:schemeClr val="dk1"/>
                  </a:solidFill>
                  <a:latin typeface="Calibri"/>
                  <a:ea typeface="Calibri"/>
                  <a:cs typeface="Calibri"/>
                  <a:sym typeface="Calibri"/>
                </a:rPr>
                <a:t>Determine the </a:t>
              </a:r>
              <a:r>
                <a:rPr b="1" i="0" lang="en-US" sz="1900" u="none" cap="none" strike="noStrike">
                  <a:solidFill>
                    <a:schemeClr val="dk1"/>
                  </a:solidFill>
                  <a:latin typeface="Calibri"/>
                  <a:ea typeface="Calibri"/>
                  <a:cs typeface="Calibri"/>
                  <a:sym typeface="Calibri"/>
                </a:rPr>
                <a:t>costs</a:t>
              </a:r>
              <a:r>
                <a:rPr b="0" i="0" lang="en-US" sz="1900" u="none" cap="none" strike="noStrike">
                  <a:solidFill>
                    <a:schemeClr val="dk1"/>
                  </a:solidFill>
                  <a:latin typeface="Calibri"/>
                  <a:ea typeface="Calibri"/>
                  <a:cs typeface="Calibri"/>
                  <a:sym typeface="Calibri"/>
                </a:rPr>
                <a:t> associated with </a:t>
              </a:r>
              <a:r>
                <a:rPr b="1" i="0" lang="en-US" sz="1900" u="none" cap="none" strike="noStrike">
                  <a:solidFill>
                    <a:schemeClr val="dk1"/>
                  </a:solidFill>
                  <a:latin typeface="Calibri"/>
                  <a:ea typeface="Calibri"/>
                  <a:cs typeface="Calibri"/>
                  <a:sym typeface="Calibri"/>
                </a:rPr>
                <a:t>choices </a:t>
              </a:r>
              <a:r>
                <a:rPr b="0" i="0" lang="en-US" sz="1900" u="none" cap="none" strike="noStrike">
                  <a:solidFill>
                    <a:schemeClr val="dk1"/>
                  </a:solidFill>
                  <a:latin typeface="Calibri"/>
                  <a:ea typeface="Calibri"/>
                  <a:cs typeface="Calibri"/>
                  <a:sym typeface="Calibri"/>
                </a:rPr>
                <a:t>regarding implementing policy strategies</a:t>
              </a:r>
              <a:endParaRPr/>
            </a:p>
          </p:txBody>
        </p:sp>
        <p:sp>
          <p:nvSpPr>
            <p:cNvPr id="148" name="Google Shape;148;p16"/>
            <p:cNvSpPr/>
            <p:nvPr/>
          </p:nvSpPr>
          <p:spPr>
            <a:xfrm>
              <a:off x="7918862" y="378607"/>
              <a:ext cx="1135824" cy="1135824"/>
            </a:xfrm>
            <a:prstGeom prst="ellipse">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nvSpPr>
          <p:spPr>
            <a:xfrm>
              <a:off x="8085200" y="544945"/>
              <a:ext cx="803148" cy="803148"/>
            </a:xfrm>
            <a:prstGeom prst="rect">
              <a:avLst/>
            </a:prstGeom>
            <a:noFill/>
            <a:ln>
              <a:noFill/>
            </a:ln>
          </p:spPr>
          <p:txBody>
            <a:bodyPr anchorCtr="0" anchor="ctr" bIns="12700" lIns="88550" spcFirstLastPara="1" rIns="88550" wrap="square" tIns="12700">
              <a:noAutofit/>
            </a:bodyPr>
            <a:lstStyle/>
            <a:p>
              <a:pPr indent="0" lvl="0" marL="0" marR="0" rtl="0" algn="ctr">
                <a:lnSpc>
                  <a:spcPct val="90000"/>
                </a:lnSpc>
                <a:spcBef>
                  <a:spcPts val="0"/>
                </a:spcBef>
                <a:spcAft>
                  <a:spcPts val="0"/>
                </a:spcAft>
                <a:buClr>
                  <a:schemeClr val="lt1"/>
                </a:buClr>
                <a:buSzPts val="4800"/>
                <a:buFont typeface="Calibri"/>
                <a:buNone/>
              </a:pPr>
              <a:r>
                <a:rPr b="0" i="0" lang="en-US" sz="4800" u="none" cap="none" strike="noStrike">
                  <a:solidFill>
                    <a:schemeClr val="lt1"/>
                  </a:solidFill>
                  <a:latin typeface="Calibri"/>
                  <a:ea typeface="Calibri"/>
                  <a:cs typeface="Calibri"/>
                  <a:sym typeface="Calibri"/>
                </a:rPr>
                <a:t>3</a:t>
              </a:r>
              <a:endParaRPr/>
            </a:p>
          </p:txBody>
        </p:sp>
        <p:sp>
          <p:nvSpPr>
            <p:cNvPr id="150" name="Google Shape;150;p16"/>
            <p:cNvSpPr/>
            <p:nvPr/>
          </p:nvSpPr>
          <p:spPr>
            <a:xfrm>
              <a:off x="6915149" y="3786008"/>
              <a:ext cx="3143249" cy="72"/>
            </a:xfrm>
            <a:prstGeom prst="rect">
              <a:avLst/>
            </a:prstGeom>
            <a:gradFill>
              <a:gsLst>
                <a:gs pos="0">
                  <a:srgbClr val="00ABEF"/>
                </a:gs>
                <a:gs pos="34000">
                  <a:srgbClr val="00ABED"/>
                </a:gs>
                <a:gs pos="70000">
                  <a:srgbClr val="00AFF6"/>
                </a:gs>
                <a:gs pos="100000">
                  <a:srgbClr val="0EB0EE"/>
                </a:gs>
              </a:gsLst>
              <a:path path="circle">
                <a:fillToRect b="50%" l="50%" r="50%" t="50%"/>
              </a:path>
              <a:tileRect/>
            </a:gradFill>
            <a:ln cap="flat" cmpd="sng" w="12700">
              <a:solidFill>
                <a:srgbClr val="19ACE4"/>
              </a:solidFill>
              <a:prstDash val="solid"/>
              <a:round/>
              <a:headEnd len="sm" w="sm" type="none"/>
              <a:tailEnd len="sm" w="sm" type="none"/>
            </a:ln>
            <a:effectLst>
              <a:outerShdw blurRad="44450" rotWithShape="0" algn="br" dir="27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262626"/>
              </a:buClr>
              <a:buSzPts val="8000"/>
              <a:buFont typeface="Calibri"/>
              <a:buNone/>
            </a:pPr>
            <a:r>
              <a:rPr b="0" i="0" lang="en-US" sz="8000" u="none" cap="none" strike="noStrike">
                <a:solidFill>
                  <a:srgbClr val="262626"/>
                </a:solidFill>
                <a:latin typeface="Calibri"/>
                <a:ea typeface="Calibri"/>
                <a:cs typeface="Calibri"/>
                <a:sym typeface="Calibri"/>
              </a:rPr>
              <a:t>Methodology</a:t>
            </a:r>
            <a:endParaRPr/>
          </a:p>
        </p:txBody>
      </p:sp>
      <p:sp>
        <p:nvSpPr>
          <p:cNvPr id="157" name="Google Shape;157;p17"/>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2400"/>
              <a:buFont typeface="Calibri"/>
              <a:buNone/>
            </a:pPr>
            <a:r>
              <a:t/>
            </a:r>
            <a:endParaRPr b="0" i="0" sz="2400" u="none" cap="none" strike="noStrike">
              <a:solidFill>
                <a:schemeClr val="dk2"/>
              </a:solidFill>
              <a:latin typeface="Calibri"/>
              <a:ea typeface="Calibri"/>
              <a:cs typeface="Calibri"/>
              <a:sym typeface="Calibri"/>
            </a:endParaRPr>
          </a:p>
        </p:txBody>
      </p:sp>
      <p:sp>
        <p:nvSpPr>
          <p:cNvPr id="158" name="Google Shape;15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18"/>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66" name="Google Shape;166;p18"/>
          <p:cNvSpPr/>
          <p:nvPr/>
        </p:nvSpPr>
        <p:spPr>
          <a:xfrm>
            <a:off x="0" y="0"/>
            <a:ext cx="1219045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18"/>
          <p:cNvSpPr/>
          <p:nvPr/>
        </p:nvSpPr>
        <p:spPr>
          <a:xfrm>
            <a:off x="16" y="0"/>
            <a:ext cx="4584734"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458475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8778534" y="321732"/>
            <a:ext cx="3088456" cy="21082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8"/>
          <p:cNvSpPr/>
          <p:nvPr/>
        </p:nvSpPr>
        <p:spPr>
          <a:xfrm>
            <a:off x="4965290" y="4157448"/>
            <a:ext cx="3654966" cy="2302620"/>
          </a:xfrm>
          <a:prstGeom prst="rect">
            <a:avLst/>
          </a:prstGeom>
          <a:solidFill>
            <a:srgbClr val="BECA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lh4.googleusercontent.com/XIaG1O0iKSUhACETuom4uitA9WZyhUMJFNmidet19i2kM26_K7RZtwlzWzlL7cJwtEh6oQ1PQqORQeH26ihl0w_lqbrbAnbxeVF26geJRHupSrF9mUUY-PSszM_099v2ijyCtXhXuSs" id="171" name="Google Shape;171;p18"/>
          <p:cNvPicPr preferRelativeResize="0"/>
          <p:nvPr>
            <p:ph idx="4" type="body"/>
          </p:nvPr>
        </p:nvPicPr>
        <p:blipFill rotWithShape="1">
          <a:blip r:embed="rId3">
            <a:alphaModFix/>
          </a:blip>
          <a:srcRect b="9606" l="0" r="0" t="1422"/>
          <a:stretch/>
        </p:blipFill>
        <p:spPr>
          <a:xfrm>
            <a:off x="4965290" y="321732"/>
            <a:ext cx="3645088" cy="3674848"/>
          </a:xfrm>
          <a:prstGeom prst="rect">
            <a:avLst/>
          </a:prstGeom>
          <a:noFill/>
          <a:ln>
            <a:noFill/>
          </a:ln>
        </p:spPr>
      </p:pic>
      <p:pic>
        <p:nvPicPr>
          <p:cNvPr descr="https://lh6.googleusercontent.com/5m9I9pXUACExdU3LSVdLrI4eKhJosyucfEXzmQAaE1PM6EJ2gFXCK3C10-hr-gY5nHp-i2D46bKHVa3hfDumlYUDPnPsXXwk6lvx6-cZiW7AzmJ9OX2pE874LeNo00QlzC3sJ-RLBP4" id="172" name="Google Shape;172;p18"/>
          <p:cNvPicPr preferRelativeResize="0"/>
          <p:nvPr>
            <p:ph idx="2" type="body"/>
          </p:nvPr>
        </p:nvPicPr>
        <p:blipFill rotWithShape="1">
          <a:blip r:embed="rId4">
            <a:alphaModFix/>
          </a:blip>
          <a:srcRect b="13" l="0" r="4" t="0"/>
          <a:stretch/>
        </p:blipFill>
        <p:spPr>
          <a:xfrm>
            <a:off x="8788410" y="2590800"/>
            <a:ext cx="3078579" cy="3835895"/>
          </a:xfrm>
          <a:prstGeom prst="rect">
            <a:avLst/>
          </a:prstGeom>
          <a:noFill/>
          <a:ln>
            <a:noFill/>
          </a:ln>
        </p:spPr>
      </p:pic>
      <p:sp>
        <p:nvSpPr>
          <p:cNvPr id="173" name="Google Shape;173;p18"/>
          <p:cNvSpPr txBox="1"/>
          <p:nvPr>
            <p:ph type="title"/>
          </p:nvPr>
        </p:nvSpPr>
        <p:spPr>
          <a:xfrm>
            <a:off x="457200" y="640080"/>
            <a:ext cx="3659246" cy="292608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Population Simulation</a:t>
            </a:r>
            <a:endParaRPr/>
          </a:p>
        </p:txBody>
      </p:sp>
      <p:sp>
        <p:nvSpPr>
          <p:cNvPr id="174" name="Google Shape;174;p18"/>
          <p:cNvSpPr txBox="1"/>
          <p:nvPr>
            <p:ph idx="1" type="body"/>
          </p:nvPr>
        </p:nvSpPr>
        <p:spPr>
          <a:xfrm>
            <a:off x="457200" y="3578087"/>
            <a:ext cx="3659246" cy="155448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1500"/>
              <a:buFont typeface="Calibri"/>
              <a:buNone/>
            </a:pPr>
            <a:r>
              <a:rPr b="0" i="0" lang="en-US" sz="1500" u="none" cap="none" strike="noStrike">
                <a:solidFill>
                  <a:srgbClr val="FFFFFF"/>
                </a:solidFill>
                <a:latin typeface="Calibri"/>
                <a:ea typeface="Calibri"/>
                <a:cs typeface="Calibri"/>
                <a:sym typeface="Calibri"/>
              </a:rPr>
              <a:t>BASED ON REGIONAL DEFINITIONS</a:t>
            </a:r>
            <a:endParaRPr/>
          </a:p>
        </p:txBody>
      </p:sp>
      <p:sp>
        <p:nvSpPr>
          <p:cNvPr id="175" name="Google Shape;175;p18"/>
          <p:cNvSpPr txBox="1"/>
          <p:nvPr>
            <p:ph idx="12" type="sldNum"/>
          </p:nvPr>
        </p:nvSpPr>
        <p:spPr>
          <a:xfrm>
            <a:off x="486810" y="6459785"/>
            <a:ext cx="725557"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Google Shape;180;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1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83" name="Google Shape;183;p19"/>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1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19"/>
          <p:cNvCxnSpPr/>
          <p:nvPr/>
        </p:nvCxnSpPr>
        <p:spPr>
          <a:xfrm>
            <a:off x="7046569" y="2085703"/>
            <a:ext cx="41148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187" name="Google Shape;187;p19"/>
          <p:cNvSpPr/>
          <p:nvPr/>
        </p:nvSpPr>
        <p:spPr>
          <a:xfrm>
            <a:off x="0" y="0"/>
            <a:ext cx="6479458" cy="6334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19"/>
          <p:cNvSpPr/>
          <p:nvPr/>
        </p:nvSpPr>
        <p:spPr>
          <a:xfrm>
            <a:off x="3512061" y="321733"/>
            <a:ext cx="2583939" cy="1955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19"/>
          <p:cNvSpPr/>
          <p:nvPr/>
        </p:nvSpPr>
        <p:spPr>
          <a:xfrm>
            <a:off x="321733" y="3879167"/>
            <a:ext cx="3057906" cy="2135564"/>
          </a:xfrm>
          <a:prstGeom prst="rect">
            <a:avLst/>
          </a:prstGeom>
          <a:solidFill>
            <a:schemeClr val="accent2">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9"/>
          <p:cNvSpPr/>
          <p:nvPr/>
        </p:nvSpPr>
        <p:spPr>
          <a:xfrm>
            <a:off x="321733" y="321733"/>
            <a:ext cx="3057906" cy="34082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9"/>
          <p:cNvSpPr/>
          <p:nvPr/>
        </p:nvSpPr>
        <p:spPr>
          <a:xfrm>
            <a:off x="3528588" y="2451014"/>
            <a:ext cx="2567411" cy="353276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lh4.googleusercontent.com/TiaUWRWLwLbuSY1jCHjVCgrK5di4OE5FCbi1taxabsC4H7Kzle3JLFXELaYprtgBnRgD1rM_yEBsn8AYqth6sDihcp78l7IijR3HQQZw0kySv8KmfCpnZ8caxuVqdYBXW_zWCsA38RQ" id="192" name="Google Shape;192;p19"/>
          <p:cNvPicPr preferRelativeResize="0"/>
          <p:nvPr>
            <p:ph idx="4" type="body"/>
          </p:nvPr>
        </p:nvPicPr>
        <p:blipFill rotWithShape="1">
          <a:blip r:embed="rId3">
            <a:alphaModFix/>
          </a:blip>
          <a:srcRect b="259" l="0" r="3" t="0"/>
          <a:stretch/>
        </p:blipFill>
        <p:spPr>
          <a:xfrm>
            <a:off x="458336" y="1168285"/>
            <a:ext cx="2784700" cy="1715133"/>
          </a:xfrm>
          <a:prstGeom prst="rect">
            <a:avLst/>
          </a:prstGeom>
          <a:noFill/>
          <a:ln>
            <a:noFill/>
          </a:ln>
        </p:spPr>
      </p:pic>
      <p:pic>
        <p:nvPicPr>
          <p:cNvPr descr="https://lh4.googleusercontent.com/8oWsAm-Hp43h9hERNCg96RlX21OjZ9NpM_9datShq-yrnCVY4kDlmi0zFtHCSyaxpXasNL3WzNMI6F8zmwxQa6XlIagW0W8tjCyHKOUXs4be2k5FivWFbGvfxHM8NJ5AIYznpXbqEK0" id="193" name="Google Shape;193;p19"/>
          <p:cNvPicPr preferRelativeResize="0"/>
          <p:nvPr>
            <p:ph idx="2" type="body"/>
          </p:nvPr>
        </p:nvPicPr>
        <p:blipFill rotWithShape="1">
          <a:blip r:embed="rId4">
            <a:alphaModFix/>
          </a:blip>
          <a:srcRect b="2" l="0" r="3" t="258"/>
          <a:stretch/>
        </p:blipFill>
        <p:spPr>
          <a:xfrm>
            <a:off x="3664752" y="3510618"/>
            <a:ext cx="2295082" cy="1413557"/>
          </a:xfrm>
          <a:prstGeom prst="rect">
            <a:avLst/>
          </a:prstGeom>
          <a:noFill/>
          <a:ln>
            <a:noFill/>
          </a:ln>
        </p:spPr>
      </p:pic>
      <p:sp>
        <p:nvSpPr>
          <p:cNvPr id="194" name="Google Shape;194;p19"/>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Population Simulation</a:t>
            </a:r>
            <a:endParaRPr b="0" i="0" sz="4800" u="none" cap="none" strike="noStrike">
              <a:solidFill>
                <a:srgbClr val="3F3F3F"/>
              </a:solidFill>
              <a:latin typeface="Calibri"/>
              <a:ea typeface="Calibri"/>
              <a:cs typeface="Calibri"/>
              <a:sym typeface="Calibri"/>
            </a:endParaRPr>
          </a:p>
        </p:txBody>
      </p:sp>
      <p:sp>
        <p:nvSpPr>
          <p:cNvPr id="195" name="Google Shape;195;p19"/>
          <p:cNvSpPr txBox="1"/>
          <p:nvPr>
            <p:ph idx="1" type="body"/>
          </p:nvPr>
        </p:nvSpPr>
        <p:spPr>
          <a:xfrm>
            <a:off x="6956868" y="2198914"/>
            <a:ext cx="4592874" cy="3670180"/>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STATISTICS ON INDIVIDUALS:</a:t>
            </a:r>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DATE OF BIRTH</a:t>
            </a:r>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SEX</a:t>
            </a:r>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WORKPLACE</a:t>
            </a:r>
            <a:endParaRPr b="0" i="0" sz="2000" u="none" cap="none" strike="noStrike">
              <a:solidFill>
                <a:srgbClr val="3F3F3F"/>
              </a:solidFill>
              <a:latin typeface="Calibri"/>
              <a:ea typeface="Calibri"/>
              <a:cs typeface="Calibri"/>
              <a:sym typeface="Calibri"/>
            </a:endParaRPr>
          </a:p>
          <a:p>
            <a:pPr indent="-457200" lvl="0" marL="4572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SCHOOL</a:t>
            </a:r>
            <a:endParaRPr b="0" i="0" sz="2000" u="none" cap="none" strike="noStrike">
              <a:solidFill>
                <a:srgbClr val="3F3F3F"/>
              </a:solidFill>
              <a:latin typeface="Calibri"/>
              <a:ea typeface="Calibri"/>
              <a:cs typeface="Calibri"/>
              <a:sym typeface="Calibri"/>
            </a:endParaRPr>
          </a:p>
        </p:txBody>
      </p:sp>
      <p:sp>
        <p:nvSpPr>
          <p:cNvPr id="196" name="Google Shape;19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0"/>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204" name="Google Shape;204;p20"/>
          <p:cNvSpPr/>
          <p:nvPr/>
        </p:nvSpPr>
        <p:spPr>
          <a:xfrm>
            <a:off x="0" y="0"/>
            <a:ext cx="12192000"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20"/>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0"/>
          <p:cNvCxnSpPr/>
          <p:nvPr/>
        </p:nvCxnSpPr>
        <p:spPr>
          <a:xfrm>
            <a:off x="7046569" y="2085703"/>
            <a:ext cx="4114800" cy="0"/>
          </a:xfrm>
          <a:prstGeom prst="straightConnector1">
            <a:avLst/>
          </a:prstGeom>
          <a:noFill/>
          <a:ln cap="flat" cmpd="sng" w="9525">
            <a:solidFill>
              <a:srgbClr val="7F7F7F">
                <a:alpha val="89803"/>
              </a:srgbClr>
            </a:solidFill>
            <a:prstDash val="solid"/>
            <a:round/>
            <a:headEnd len="sm" w="sm" type="none"/>
            <a:tailEnd len="sm" w="sm" type="none"/>
          </a:ln>
        </p:spPr>
      </p:cxnSp>
      <p:sp>
        <p:nvSpPr>
          <p:cNvPr id="208" name="Google Shape;208;p20"/>
          <p:cNvSpPr/>
          <p:nvPr/>
        </p:nvSpPr>
        <p:spPr>
          <a:xfrm>
            <a:off x="0" y="0"/>
            <a:ext cx="6479458" cy="6334316"/>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20"/>
          <p:cNvSpPr/>
          <p:nvPr/>
        </p:nvSpPr>
        <p:spPr>
          <a:xfrm>
            <a:off x="3512061" y="321733"/>
            <a:ext cx="2583939" cy="1955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20"/>
          <p:cNvSpPr/>
          <p:nvPr/>
        </p:nvSpPr>
        <p:spPr>
          <a:xfrm>
            <a:off x="321733" y="3879167"/>
            <a:ext cx="3057906" cy="2135564"/>
          </a:xfrm>
          <a:prstGeom prst="rect">
            <a:avLst/>
          </a:prstGeom>
          <a:solidFill>
            <a:schemeClr val="accent2">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20"/>
          <p:cNvSpPr/>
          <p:nvPr/>
        </p:nvSpPr>
        <p:spPr>
          <a:xfrm>
            <a:off x="321733" y="321733"/>
            <a:ext cx="3057906" cy="340823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20"/>
          <p:cNvSpPr/>
          <p:nvPr/>
        </p:nvSpPr>
        <p:spPr>
          <a:xfrm>
            <a:off x="3528588" y="2451014"/>
            <a:ext cx="2567411" cy="353276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https://lh5.googleusercontent.com/_tgPE5FS7B_wgmmJgA5mskDePk6ohBm_TSVJyzd7lrXKofH-Vagopqxkju00xlzledcmfLdRBZ9sXcpzlWGMEHGQURAtrLgi4FthP7zNKUTvp61RlYIGLgsK6CfF7kxkLV49Fo7E4qQ" id="213" name="Google Shape;213;p20"/>
          <p:cNvPicPr preferRelativeResize="0"/>
          <p:nvPr>
            <p:ph idx="2" type="body"/>
          </p:nvPr>
        </p:nvPicPr>
        <p:blipFill rotWithShape="1">
          <a:blip r:embed="rId3">
            <a:alphaModFix/>
          </a:blip>
          <a:srcRect b="12195" l="23029" r="15713" t="2170"/>
          <a:stretch/>
        </p:blipFill>
        <p:spPr>
          <a:xfrm>
            <a:off x="458336" y="823931"/>
            <a:ext cx="2784700" cy="2403841"/>
          </a:xfrm>
          <a:prstGeom prst="rect">
            <a:avLst/>
          </a:prstGeom>
          <a:noFill/>
          <a:ln>
            <a:noFill/>
          </a:ln>
        </p:spPr>
      </p:pic>
      <p:pic>
        <p:nvPicPr>
          <p:cNvPr descr="https://lh4.googleusercontent.com/aCD5O5eXFazSpm7xfZRO5BpD31mPCVhczxsUDFokuJR0fa6bILBc5W-6Y5xq4B_XRs_1mDZfKrV55OIfE-kKXYVNfl9_qMsZ30u2VdBBtZwgAxsEpapAvf__v_gIjKla73HHZtWSaLY" id="214" name="Google Shape;214;p20"/>
          <p:cNvPicPr preferRelativeResize="0"/>
          <p:nvPr>
            <p:ph idx="4" type="body"/>
          </p:nvPr>
        </p:nvPicPr>
        <p:blipFill rotWithShape="1">
          <a:blip r:embed="rId4">
            <a:alphaModFix/>
          </a:blip>
          <a:srcRect b="14735" l="16320" r="7865" t="12414"/>
          <a:stretch/>
        </p:blipFill>
        <p:spPr>
          <a:xfrm>
            <a:off x="3664752" y="3335255"/>
            <a:ext cx="2295082" cy="1764282"/>
          </a:xfrm>
          <a:prstGeom prst="rect">
            <a:avLst/>
          </a:prstGeom>
          <a:noFill/>
          <a:ln>
            <a:noFill/>
          </a:ln>
        </p:spPr>
      </p:pic>
      <p:sp>
        <p:nvSpPr>
          <p:cNvPr id="215" name="Google Shape;215;p20"/>
          <p:cNvSpPr txBox="1"/>
          <p:nvPr>
            <p:ph type="title"/>
          </p:nvPr>
        </p:nvSpPr>
        <p:spPr>
          <a:xfrm>
            <a:off x="6956868" y="634946"/>
            <a:ext cx="4592874"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Population Simulation</a:t>
            </a:r>
            <a:endParaRPr/>
          </a:p>
        </p:txBody>
      </p:sp>
      <p:sp>
        <p:nvSpPr>
          <p:cNvPr id="216" name="Google Shape;216;p20"/>
          <p:cNvSpPr txBox="1"/>
          <p:nvPr>
            <p:ph idx="1" type="body"/>
          </p:nvPr>
        </p:nvSpPr>
        <p:spPr>
          <a:xfrm>
            <a:off x="6956868" y="2198914"/>
            <a:ext cx="4592874" cy="3670180"/>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cap="none" strike="noStrike">
                <a:solidFill>
                  <a:srgbClr val="3F3F3F"/>
                </a:solidFill>
                <a:latin typeface="Calibri"/>
                <a:ea typeface="Calibri"/>
                <a:cs typeface="Calibri"/>
                <a:sym typeface="Calibri"/>
              </a:rPr>
              <a:t>STATISTICS ON HOUSEHOLDS:</a:t>
            </a:r>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RACE</a:t>
            </a:r>
            <a:endParaRPr b="0" i="0" sz="2000" u="none" cap="none" strike="noStrike">
              <a:solidFill>
                <a:srgbClr val="3F3F3F"/>
              </a:solidFill>
              <a:latin typeface="Calibri"/>
              <a:ea typeface="Calibri"/>
              <a:cs typeface="Calibri"/>
              <a:sym typeface="Calibri"/>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PUBLIC TRANSPORTATION USAGE	</a:t>
            </a:r>
            <a:endParaRPr/>
          </a:p>
          <a:p>
            <a:pPr indent="-342900" lvl="0" marL="342900" marR="0" rtl="0" algn="l">
              <a:lnSpc>
                <a:spcPct val="90000"/>
              </a:lnSpc>
              <a:spcBef>
                <a:spcPts val="1400"/>
              </a:spcBef>
              <a:spcAft>
                <a:spcPts val="0"/>
              </a:spcAft>
              <a:buClr>
                <a:schemeClr val="accent1"/>
              </a:buClr>
              <a:buSzPts val="2000"/>
              <a:buFont typeface="Noto Sans Symbols"/>
              <a:buChar char="➢"/>
            </a:pPr>
            <a:r>
              <a:rPr b="0" i="0" lang="en-US" sz="2000" u="none" cap="none" strike="noStrike">
                <a:solidFill>
                  <a:srgbClr val="3F3F3F"/>
                </a:solidFill>
                <a:latin typeface="Calibri"/>
                <a:ea typeface="Calibri"/>
                <a:cs typeface="Calibri"/>
                <a:sym typeface="Calibri"/>
              </a:rPr>
              <a:t>HOUSEHOLD INCOME</a:t>
            </a:r>
            <a:endParaRPr/>
          </a:p>
          <a:p>
            <a:pPr indent="0" lvl="0" marL="0" marR="0" rtl="0" algn="l">
              <a:lnSpc>
                <a:spcPct val="90000"/>
              </a:lnSpc>
              <a:spcBef>
                <a:spcPts val="1400"/>
              </a:spcBef>
              <a:spcAft>
                <a:spcPts val="0"/>
              </a:spcAft>
              <a:buClr>
                <a:schemeClr val="accent1"/>
              </a:buClr>
              <a:buSzPts val="2000"/>
              <a:buFont typeface="Calibri"/>
              <a:buNone/>
            </a:pPr>
            <a:r>
              <a:t/>
            </a:r>
            <a:endParaRPr b="0" i="0" sz="2000" u="none" cap="none" strike="noStrike">
              <a:solidFill>
                <a:srgbClr val="3F3F3F"/>
              </a:solidFill>
              <a:latin typeface="Calibri"/>
              <a:ea typeface="Calibri"/>
              <a:cs typeface="Calibri"/>
              <a:sym typeface="Calibri"/>
            </a:endParaRPr>
          </a:p>
        </p:txBody>
      </p:sp>
      <p:sp>
        <p:nvSpPr>
          <p:cNvPr id="217" name="Google Shape;217;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Clr>
                <a:srgbClr val="3F3F3F"/>
              </a:buClr>
              <a:buSzPts val="4800"/>
              <a:buFont typeface="Calibri"/>
              <a:buNone/>
            </a:pPr>
            <a:r>
              <a:rPr b="0" i="0" lang="en-US" sz="4800" u="none" cap="none" strike="noStrike">
                <a:solidFill>
                  <a:srgbClr val="3F3F3F"/>
                </a:solidFill>
                <a:latin typeface="Calibri"/>
                <a:ea typeface="Calibri"/>
                <a:cs typeface="Calibri"/>
                <a:sym typeface="Calibri"/>
              </a:rPr>
              <a:t>Disease Spread Model</a:t>
            </a:r>
            <a:endParaRPr/>
          </a:p>
        </p:txBody>
      </p:sp>
      <p:pic>
        <p:nvPicPr>
          <p:cNvPr descr="https://lh3.googleusercontent.com/yWnqAwZrqX4Bfz5RworkpreGDEWpv6J21L6Z9MaV2xC259MGND6mspnLT0osnyqBqE21ihNzKVmMeLPflVopWelezG4jz1rIdcU5RwxLlAByNhq-cPQh97fAhzL6laQrNpeBwjSi1XU" id="223" name="Google Shape;223;p21"/>
          <p:cNvPicPr preferRelativeResize="0"/>
          <p:nvPr>
            <p:ph idx="1" type="body"/>
          </p:nvPr>
        </p:nvPicPr>
        <p:blipFill rotWithShape="1">
          <a:blip r:embed="rId3">
            <a:alphaModFix/>
          </a:blip>
          <a:srcRect b="0" l="0" r="0" t="0"/>
          <a:stretch/>
        </p:blipFill>
        <p:spPr>
          <a:xfrm>
            <a:off x="2454137" y="1846263"/>
            <a:ext cx="7344051" cy="4022725"/>
          </a:xfrm>
          <a:prstGeom prst="rect">
            <a:avLst/>
          </a:prstGeom>
          <a:noFill/>
          <a:ln>
            <a:noFill/>
          </a:ln>
        </p:spPr>
      </p:pic>
      <p:sp>
        <p:nvSpPr>
          <p:cNvPr id="224" name="Google Shape;224;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50" u="none" cap="none" strike="noStrike">
                <a:solidFill>
                  <a:srgbClr val="FFFFFF"/>
                </a:solidFill>
                <a:latin typeface="Calibri"/>
                <a:ea typeface="Calibri"/>
                <a:cs typeface="Calibri"/>
                <a:sym typeface="Calibri"/>
              </a:rPr>
              <a:t>‹#›</a:t>
            </a:fld>
            <a:endParaRPr b="0" i="0" sz="105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