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Lato-regular.fntdata"/><Relationship Id="rId21" Type="http://schemas.openxmlformats.org/officeDocument/2006/relationships/font" Target="fonts/ProximaNova-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861932195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61932195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researched</a:t>
            </a:r>
            <a:r>
              <a:rPr lang="en"/>
              <a:t> eight different public policies-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7880994b4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880994b4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864af9ee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64af9ee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8619321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8619321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861932195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861932195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7880994b4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880994b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864af9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864af9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861932195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61932195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the information in a database allows for access to specific information very easily. For example this a screenshot of our website in which the user has asked for information about region 11.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861932195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861932195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simulation uses a SIR(D) model in which the infected (I) persons are assumed to infect susceptible (S) persons through direct interaction until the infected either recover(R) or die (D) and therefore are no longer susceptible.</a:t>
            </a:r>
            <a:r>
              <a:rPr lang="en"/>
              <a:t>The probability of infection was claculated basd on amount of time spent interacting with an infected individual as well as induvidual specific factors such as Age and race.</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861932195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61932195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SIR models may be used for diseases in which individuals infect each other directly (rather than through a disease vector) and when individuals who recover from illness have perfect immunity to the disease thereafter(ref).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861932195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861932195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variable parameters for the simulation were the type of disease, the number of people initially infected and the percentage of people to target with the policy. The simulation was run for 36 combinations of these parameters, with each simulating a period of 100 days.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yp9tRrYOnYZELrbDF9bWQKo-WIX7ogpR/view"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11</a:t>
            </a:r>
            <a:endParaRPr/>
          </a:p>
          <a:p>
            <a:pPr indent="0" lvl="0" marL="0" rtl="0" algn="l">
              <a:spcBef>
                <a:spcPts val="0"/>
              </a:spcBef>
              <a:spcAft>
                <a:spcPts val="0"/>
              </a:spcAft>
              <a:buNone/>
            </a:pPr>
            <a:r>
              <a:rPr lang="en"/>
              <a:t>Disease Solutions</a:t>
            </a:r>
            <a:endParaRPr/>
          </a:p>
        </p:txBody>
      </p:sp>
      <p:sp>
        <p:nvSpPr>
          <p:cNvPr id="60" name="Google Shape;60;p13"/>
          <p:cNvSpPr txBox="1"/>
          <p:nvPr>
            <p:ph idx="1" type="subTitle"/>
          </p:nvPr>
        </p:nvSpPr>
        <p:spPr>
          <a:xfrm>
            <a:off x="288425" y="3257775"/>
            <a:ext cx="8520600" cy="9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Michael Wang, Karuna Srivastava, Julia Monti, </a:t>
            </a:r>
            <a:endParaRPr sz="2000"/>
          </a:p>
          <a:p>
            <a:pPr indent="0" lvl="0" marL="0" rtl="0" algn="l">
              <a:spcBef>
                <a:spcPts val="0"/>
              </a:spcBef>
              <a:spcAft>
                <a:spcPts val="0"/>
              </a:spcAft>
              <a:buNone/>
            </a:pPr>
            <a:r>
              <a:rPr lang="en" sz="2000"/>
              <a:t>Richard Amayo, Mrunmayi Dandekar</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Policies</a:t>
            </a:r>
            <a:endParaRPr/>
          </a:p>
        </p:txBody>
      </p:sp>
      <p:pic>
        <p:nvPicPr>
          <p:cNvPr id="129" name="Google Shape;129;p22"/>
          <p:cNvPicPr preferRelativeResize="0"/>
          <p:nvPr/>
        </p:nvPicPr>
        <p:blipFill>
          <a:blip r:embed="rId3">
            <a:alphaModFix/>
          </a:blip>
          <a:stretch>
            <a:fillRect/>
          </a:stretch>
        </p:blipFill>
        <p:spPr>
          <a:xfrm>
            <a:off x="309175" y="1078825"/>
            <a:ext cx="8403926" cy="1740000"/>
          </a:xfrm>
          <a:prstGeom prst="rect">
            <a:avLst/>
          </a:prstGeom>
          <a:noFill/>
          <a:ln>
            <a:noFill/>
          </a:ln>
        </p:spPr>
      </p:pic>
      <p:pic>
        <p:nvPicPr>
          <p:cNvPr id="130" name="Google Shape;130;p22"/>
          <p:cNvPicPr preferRelativeResize="0"/>
          <p:nvPr/>
        </p:nvPicPr>
        <p:blipFill>
          <a:blip r:embed="rId4">
            <a:alphaModFix/>
          </a:blip>
          <a:stretch>
            <a:fillRect/>
          </a:stretch>
        </p:blipFill>
        <p:spPr>
          <a:xfrm>
            <a:off x="304800" y="3047425"/>
            <a:ext cx="8350176" cy="174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with vaccination implemented</a:t>
            </a:r>
            <a:endParaRPr/>
          </a:p>
        </p:txBody>
      </p:sp>
      <p:pic>
        <p:nvPicPr>
          <p:cNvPr id="136" name="Google Shape;136;p23"/>
          <p:cNvPicPr preferRelativeResize="0"/>
          <p:nvPr/>
        </p:nvPicPr>
        <p:blipFill>
          <a:blip r:embed="rId3">
            <a:alphaModFix/>
          </a:blip>
          <a:stretch>
            <a:fillRect/>
          </a:stretch>
        </p:blipFill>
        <p:spPr>
          <a:xfrm>
            <a:off x="1363325" y="1072700"/>
            <a:ext cx="3820975" cy="3820975"/>
          </a:xfrm>
          <a:prstGeom prst="rect">
            <a:avLst/>
          </a:prstGeom>
          <a:noFill/>
          <a:ln>
            <a:noFill/>
          </a:ln>
        </p:spPr>
      </p:pic>
      <p:sp>
        <p:nvSpPr>
          <p:cNvPr id="137" name="Google Shape;137;p23"/>
          <p:cNvSpPr txBox="1"/>
          <p:nvPr/>
        </p:nvSpPr>
        <p:spPr>
          <a:xfrm>
            <a:off x="5999600" y="1712175"/>
            <a:ext cx="22134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implementing vaccination policy about 20,000 lives were saved, 40,000 less people infected.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4" title="websitescreencapture.mp4">
            <a:hlinkClick r:id="rId3"/>
          </p:cNvPr>
          <p:cNvPicPr preferRelativeResize="0"/>
          <p:nvPr/>
        </p:nvPicPr>
        <p:blipFill>
          <a:blip r:embed="rId4">
            <a:alphaModFix/>
          </a:blip>
          <a:stretch>
            <a:fillRect/>
          </a:stretch>
        </p:blipFill>
        <p:spPr>
          <a:xfrm>
            <a:off x="1422525" y="284275"/>
            <a:ext cx="6935675" cy="457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2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66" name="Google Shape;66;p14"/>
          <p:cNvSpPr txBox="1"/>
          <p:nvPr>
            <p:ph idx="1" type="body"/>
          </p:nvPr>
        </p:nvSpPr>
        <p:spPr>
          <a:xfrm>
            <a:off x="311700" y="885500"/>
            <a:ext cx="8435700" cy="357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To create an </a:t>
            </a:r>
            <a:r>
              <a:rPr b="1" lang="en"/>
              <a:t>automated </a:t>
            </a:r>
            <a:r>
              <a:rPr lang="en"/>
              <a:t>process that </a:t>
            </a:r>
            <a:r>
              <a:rPr b="1" lang="en"/>
              <a:t>simulates</a:t>
            </a:r>
            <a:r>
              <a:rPr lang="en"/>
              <a:t> disease spread throughout the population of West Lafayette and Lafayette. </a:t>
            </a:r>
            <a:endParaRPr/>
          </a:p>
          <a:p>
            <a:pPr indent="0" lvl="0" marL="0" rtl="0" algn="l">
              <a:lnSpc>
                <a:spcPct val="115000"/>
              </a:lnSpc>
              <a:spcBef>
                <a:spcPts val="1600"/>
              </a:spcBef>
              <a:spcAft>
                <a:spcPts val="0"/>
              </a:spcAft>
              <a:buNone/>
            </a:pPr>
            <a:r>
              <a:rPr lang="en"/>
              <a:t>The solution </a:t>
            </a:r>
            <a:r>
              <a:rPr b="1" lang="en"/>
              <a:t>aids</a:t>
            </a:r>
            <a:r>
              <a:rPr lang="en"/>
              <a:t> public policy officials in devising </a:t>
            </a:r>
            <a:r>
              <a:rPr b="1" lang="en"/>
              <a:t>flexible and effective policy </a:t>
            </a:r>
            <a:r>
              <a:rPr lang="en"/>
              <a:t>strategies to</a:t>
            </a:r>
            <a:r>
              <a:rPr b="1" lang="en"/>
              <a:t> mitigate </a:t>
            </a:r>
            <a:r>
              <a:rPr lang="en"/>
              <a:t>the spread of pandemic disease. </a:t>
            </a:r>
            <a:endParaRPr/>
          </a:p>
          <a:p>
            <a:pPr indent="0" lvl="0" marL="0" rtl="0" algn="l">
              <a:lnSpc>
                <a:spcPct val="150000"/>
              </a:lnSpc>
              <a:spcBef>
                <a:spcPts val="1600"/>
              </a:spcBef>
              <a:spcAft>
                <a:spcPts val="0"/>
              </a:spcAft>
              <a:buNone/>
            </a:pPr>
            <a:r>
              <a:rPr lang="en"/>
              <a:t>Culmination of the following tasks:</a:t>
            </a:r>
            <a:endParaRPr/>
          </a:p>
          <a:p>
            <a:pPr indent="-342900" lvl="0" marL="457200" rtl="0" algn="l">
              <a:lnSpc>
                <a:spcPct val="150000"/>
              </a:lnSpc>
              <a:spcBef>
                <a:spcPts val="1600"/>
              </a:spcBef>
              <a:spcAft>
                <a:spcPts val="0"/>
              </a:spcAft>
              <a:buSzPts val="1800"/>
              <a:buAutoNum type="arabicPeriod"/>
            </a:pPr>
            <a:r>
              <a:rPr lang="en"/>
              <a:t>Population Simulation </a:t>
            </a:r>
            <a:endParaRPr/>
          </a:p>
          <a:p>
            <a:pPr indent="-342900" lvl="0" marL="457200" rtl="0" algn="l">
              <a:lnSpc>
                <a:spcPct val="150000"/>
              </a:lnSpc>
              <a:spcBef>
                <a:spcPts val="0"/>
              </a:spcBef>
              <a:spcAft>
                <a:spcPts val="0"/>
              </a:spcAft>
              <a:buSzPts val="1800"/>
              <a:buAutoNum type="arabicPeriod"/>
            </a:pPr>
            <a:r>
              <a:rPr lang="en"/>
              <a:t>Database Design </a:t>
            </a:r>
            <a:endParaRPr/>
          </a:p>
          <a:p>
            <a:pPr indent="-342900" lvl="0" marL="457200" rtl="0" algn="l">
              <a:lnSpc>
                <a:spcPct val="150000"/>
              </a:lnSpc>
              <a:spcBef>
                <a:spcPts val="0"/>
              </a:spcBef>
              <a:spcAft>
                <a:spcPts val="0"/>
              </a:spcAft>
              <a:buSzPts val="1800"/>
              <a:buAutoNum type="arabicPeriod"/>
            </a:pPr>
            <a:r>
              <a:rPr lang="en"/>
              <a:t>Disease Spread Simulation </a:t>
            </a:r>
            <a:endParaRPr/>
          </a:p>
          <a:p>
            <a:pPr indent="-342900" lvl="0" marL="457200" rtl="0" algn="l">
              <a:lnSpc>
                <a:spcPct val="200000"/>
              </a:lnSpc>
              <a:spcBef>
                <a:spcPts val="0"/>
              </a:spcBef>
              <a:spcAft>
                <a:spcPts val="0"/>
              </a:spcAft>
              <a:buSzPts val="1800"/>
              <a:buAutoNum type="arabicPeriod"/>
            </a:pPr>
            <a:r>
              <a:rPr lang="en"/>
              <a:t>Policy Optimization</a:t>
            </a:r>
            <a:endParaRPr/>
          </a:p>
          <a:p>
            <a:pPr indent="0" lvl="0" marL="0" rtl="0" algn="l">
              <a:lnSpc>
                <a:spcPct val="20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62300" y="212775"/>
            <a:ext cx="7038900" cy="68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Population Simulation</a:t>
            </a:r>
            <a:endParaRPr/>
          </a:p>
          <a:p>
            <a:pPr indent="0" lvl="0" marL="0" rtl="0" algn="l">
              <a:lnSpc>
                <a:spcPct val="150000"/>
              </a:lnSpc>
              <a:spcBef>
                <a:spcPts val="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1297500" y="1170900"/>
            <a:ext cx="2833581" cy="3530850"/>
          </a:xfrm>
          <a:prstGeom prst="rect">
            <a:avLst/>
          </a:prstGeom>
          <a:noFill/>
          <a:ln>
            <a:noFill/>
          </a:ln>
        </p:spPr>
      </p:pic>
      <p:pic>
        <p:nvPicPr>
          <p:cNvPr id="73" name="Google Shape;73;p15"/>
          <p:cNvPicPr preferRelativeResize="0"/>
          <p:nvPr/>
        </p:nvPicPr>
        <p:blipFill>
          <a:blip r:embed="rId4">
            <a:alphaModFix/>
          </a:blip>
          <a:stretch>
            <a:fillRect/>
          </a:stretch>
        </p:blipFill>
        <p:spPr>
          <a:xfrm>
            <a:off x="5360406" y="1170900"/>
            <a:ext cx="3117826" cy="3530849"/>
          </a:xfrm>
          <a:prstGeom prst="rect">
            <a:avLst/>
          </a:prstGeom>
          <a:noFill/>
          <a:ln>
            <a:noFill/>
          </a:ln>
        </p:spPr>
      </p:pic>
      <p:sp>
        <p:nvSpPr>
          <p:cNvPr id="74" name="Google Shape;74;p15"/>
          <p:cNvSpPr txBox="1"/>
          <p:nvPr/>
        </p:nvSpPr>
        <p:spPr>
          <a:xfrm>
            <a:off x="1285900" y="4778525"/>
            <a:ext cx="2833500" cy="24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West </a:t>
            </a:r>
            <a:r>
              <a:rPr lang="en" sz="1000">
                <a:solidFill>
                  <a:schemeClr val="lt1"/>
                </a:solidFill>
              </a:rPr>
              <a:t>Lafayette</a:t>
            </a:r>
            <a:endParaRPr sz="1000">
              <a:solidFill>
                <a:schemeClr val="lt1"/>
              </a:solidFill>
            </a:endParaRPr>
          </a:p>
          <a:p>
            <a:pPr indent="0" lvl="0" marL="0" rtl="0" algn="ctr">
              <a:spcBef>
                <a:spcPts val="0"/>
              </a:spcBef>
              <a:spcAft>
                <a:spcPts val="0"/>
              </a:spcAft>
              <a:buNone/>
            </a:pPr>
            <a:r>
              <a:t/>
            </a:r>
            <a:endParaRPr sz="1000">
              <a:solidFill>
                <a:schemeClr val="lt1"/>
              </a:solidFill>
            </a:endParaRPr>
          </a:p>
        </p:txBody>
      </p:sp>
      <p:sp>
        <p:nvSpPr>
          <p:cNvPr id="75" name="Google Shape;75;p15"/>
          <p:cNvSpPr txBox="1"/>
          <p:nvPr/>
        </p:nvSpPr>
        <p:spPr>
          <a:xfrm>
            <a:off x="5644725" y="4778525"/>
            <a:ext cx="2833500" cy="24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Lafayette</a:t>
            </a:r>
            <a:endParaRPr sz="1000">
              <a:solidFill>
                <a:schemeClr val="lt1"/>
              </a:solidFill>
            </a:endParaRPr>
          </a:p>
          <a:p>
            <a:pPr indent="0" lvl="0" marL="0" rtl="0" algn="ctr">
              <a:spcBef>
                <a:spcPts val="0"/>
              </a:spcBef>
              <a:spcAft>
                <a:spcPts val="0"/>
              </a:spcAft>
              <a:buNone/>
            </a:pPr>
            <a:r>
              <a:t/>
            </a:r>
            <a:endParaRPr sz="1000">
              <a:solidFill>
                <a:schemeClr val="lt1"/>
              </a:solidFill>
            </a:endParaRPr>
          </a:p>
        </p:txBody>
      </p:sp>
      <p:sp>
        <p:nvSpPr>
          <p:cNvPr id="76" name="Google Shape;76;p15"/>
          <p:cNvSpPr txBox="1"/>
          <p:nvPr/>
        </p:nvSpPr>
        <p:spPr>
          <a:xfrm>
            <a:off x="3180750" y="746400"/>
            <a:ext cx="7099200" cy="42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300">
                <a:solidFill>
                  <a:schemeClr val="dk1"/>
                </a:solidFill>
                <a:latin typeface="Lato"/>
                <a:ea typeface="Lato"/>
                <a:cs typeface="Lato"/>
                <a:sym typeface="Lato"/>
              </a:rPr>
              <a:t>Based on region-by-region statistics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406625" y="143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Simulation</a:t>
            </a:r>
            <a:endParaRPr/>
          </a:p>
        </p:txBody>
      </p:sp>
      <p:sp>
        <p:nvSpPr>
          <p:cNvPr id="82" name="Google Shape;82;p16"/>
          <p:cNvSpPr txBox="1"/>
          <p:nvPr>
            <p:ph idx="1" type="body"/>
          </p:nvPr>
        </p:nvSpPr>
        <p:spPr>
          <a:xfrm>
            <a:off x="281100" y="883300"/>
            <a:ext cx="8581800" cy="13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on individuals:</a:t>
            </a:r>
            <a:endParaRPr/>
          </a:p>
          <a:p>
            <a:pPr indent="0" lvl="0" marL="0" rtl="0" algn="l">
              <a:spcBef>
                <a:spcPts val="1600"/>
              </a:spcBef>
              <a:spcAft>
                <a:spcPts val="0"/>
              </a:spcAft>
              <a:buNone/>
            </a:pPr>
            <a:r>
              <a:rPr lang="en"/>
              <a:t>-</a:t>
            </a:r>
            <a:r>
              <a:rPr lang="en"/>
              <a:t> Date of Birth              -Income                  - Sex              -Workplace               - School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3" name="Google Shape;83;p16"/>
          <p:cNvPicPr preferRelativeResize="0"/>
          <p:nvPr/>
        </p:nvPicPr>
        <p:blipFill>
          <a:blip r:embed="rId3">
            <a:alphaModFix/>
          </a:blip>
          <a:stretch>
            <a:fillRect/>
          </a:stretch>
        </p:blipFill>
        <p:spPr>
          <a:xfrm>
            <a:off x="171450" y="2571750"/>
            <a:ext cx="4333270" cy="2412050"/>
          </a:xfrm>
          <a:prstGeom prst="rect">
            <a:avLst/>
          </a:prstGeom>
          <a:noFill/>
          <a:ln>
            <a:noFill/>
          </a:ln>
          <a:effectLst>
            <a:outerShdw blurRad="57150" rotWithShape="0" algn="bl" dir="5400000" dist="19050">
              <a:srgbClr val="000000">
                <a:alpha val="50000"/>
              </a:srgbClr>
            </a:outerShdw>
          </a:effectLst>
        </p:spPr>
      </p:pic>
      <p:pic>
        <p:nvPicPr>
          <p:cNvPr id="84" name="Google Shape;84;p16"/>
          <p:cNvPicPr preferRelativeResize="0"/>
          <p:nvPr/>
        </p:nvPicPr>
        <p:blipFill rotWithShape="1">
          <a:blip r:embed="rId4">
            <a:alphaModFix/>
          </a:blip>
          <a:srcRect b="0" l="0" r="0" t="9518"/>
          <a:stretch/>
        </p:blipFill>
        <p:spPr>
          <a:xfrm>
            <a:off x="4650607" y="2576875"/>
            <a:ext cx="4313968" cy="2412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1123500" y="184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Distribution</a:t>
            </a:r>
            <a:endParaRPr/>
          </a:p>
        </p:txBody>
      </p:sp>
      <p:pic>
        <p:nvPicPr>
          <p:cNvPr id="90" name="Google Shape;90;p17"/>
          <p:cNvPicPr preferRelativeResize="0"/>
          <p:nvPr/>
        </p:nvPicPr>
        <p:blipFill rotWithShape="1">
          <a:blip r:embed="rId3">
            <a:alphaModFix/>
          </a:blip>
          <a:srcRect b="7496" l="9371" r="0" t="6732"/>
          <a:stretch/>
        </p:blipFill>
        <p:spPr>
          <a:xfrm>
            <a:off x="4698050" y="1824564"/>
            <a:ext cx="4286699" cy="3122150"/>
          </a:xfrm>
          <a:prstGeom prst="rect">
            <a:avLst/>
          </a:prstGeom>
          <a:noFill/>
          <a:ln>
            <a:noFill/>
          </a:ln>
        </p:spPr>
      </p:pic>
      <p:pic>
        <p:nvPicPr>
          <p:cNvPr id="91" name="Google Shape;91;p17"/>
          <p:cNvPicPr preferRelativeResize="0"/>
          <p:nvPr/>
        </p:nvPicPr>
        <p:blipFill rotWithShape="1">
          <a:blip r:embed="rId4">
            <a:alphaModFix/>
          </a:blip>
          <a:srcRect b="16721" l="24234" r="12209" t="11169"/>
          <a:stretch/>
        </p:blipFill>
        <p:spPr>
          <a:xfrm>
            <a:off x="411650" y="1981850"/>
            <a:ext cx="4152606" cy="2911201"/>
          </a:xfrm>
          <a:prstGeom prst="rect">
            <a:avLst/>
          </a:prstGeom>
          <a:noFill/>
          <a:ln>
            <a:noFill/>
          </a:ln>
        </p:spPr>
      </p:pic>
      <p:sp>
        <p:nvSpPr>
          <p:cNvPr id="92" name="Google Shape;92;p17"/>
          <p:cNvSpPr txBox="1"/>
          <p:nvPr>
            <p:ph idx="1" type="body"/>
          </p:nvPr>
        </p:nvSpPr>
        <p:spPr>
          <a:xfrm>
            <a:off x="1123500" y="8162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on Households:</a:t>
            </a:r>
            <a:endParaRPr/>
          </a:p>
          <a:p>
            <a:pPr indent="-342900" lvl="0" marL="457200" rtl="0" algn="l">
              <a:spcBef>
                <a:spcPts val="1600"/>
              </a:spcBef>
              <a:spcAft>
                <a:spcPts val="0"/>
              </a:spcAft>
              <a:buSzPts val="1800"/>
              <a:buChar char="●"/>
            </a:pPr>
            <a:r>
              <a:rPr lang="en"/>
              <a:t> Race</a:t>
            </a:r>
            <a:endParaRPr/>
          </a:p>
          <a:p>
            <a:pPr indent="-342900" lvl="0" marL="457200" rtl="0" algn="l">
              <a:spcBef>
                <a:spcPts val="0"/>
              </a:spcBef>
              <a:spcAft>
                <a:spcPts val="0"/>
              </a:spcAft>
              <a:buSzPts val="1800"/>
              <a:buChar char="●"/>
            </a:pPr>
            <a:r>
              <a:rPr lang="en"/>
              <a:t>Public Transport Use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50925" y="215725"/>
            <a:ext cx="7038900" cy="2911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a:t>Endless possibilities of customized statistics:</a:t>
            </a:r>
            <a:endParaRPr/>
          </a:p>
        </p:txBody>
      </p:sp>
      <p:pic>
        <p:nvPicPr>
          <p:cNvPr id="98" name="Google Shape;98;p18"/>
          <p:cNvPicPr preferRelativeResize="0"/>
          <p:nvPr/>
        </p:nvPicPr>
        <p:blipFill rotWithShape="1">
          <a:blip r:embed="rId3">
            <a:alphaModFix/>
          </a:blip>
          <a:srcRect b="12288" l="0" r="0" t="0"/>
          <a:stretch/>
        </p:blipFill>
        <p:spPr>
          <a:xfrm>
            <a:off x="274725" y="911025"/>
            <a:ext cx="8495350" cy="382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Disease Spread Model</a:t>
            </a:r>
            <a:endParaRPr/>
          </a:p>
        </p:txBody>
      </p:sp>
      <p:pic>
        <p:nvPicPr>
          <p:cNvPr id="104" name="Google Shape;104;p19"/>
          <p:cNvPicPr preferRelativeResize="0"/>
          <p:nvPr/>
        </p:nvPicPr>
        <p:blipFill>
          <a:blip r:embed="rId3">
            <a:alphaModFix/>
          </a:blip>
          <a:stretch>
            <a:fillRect/>
          </a:stretch>
        </p:blipFill>
        <p:spPr>
          <a:xfrm>
            <a:off x="958388" y="1017728"/>
            <a:ext cx="7227225" cy="395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1184400" y="236575"/>
            <a:ext cx="4937700" cy="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Diseases</a:t>
            </a:r>
            <a:endParaRPr sz="2400">
              <a:solidFill>
                <a:schemeClr val="lt1"/>
              </a:solidFill>
            </a:endParaRPr>
          </a:p>
        </p:txBody>
      </p:sp>
      <p:pic>
        <p:nvPicPr>
          <p:cNvPr id="110" name="Google Shape;110;p20"/>
          <p:cNvPicPr preferRelativeResize="0"/>
          <p:nvPr/>
        </p:nvPicPr>
        <p:blipFill rotWithShape="1">
          <a:blip r:embed="rId3">
            <a:alphaModFix/>
          </a:blip>
          <a:srcRect b="6200" l="0" r="0" t="0"/>
          <a:stretch/>
        </p:blipFill>
        <p:spPr>
          <a:xfrm>
            <a:off x="1104575" y="1203475"/>
            <a:ext cx="5931924" cy="3695701"/>
          </a:xfrm>
          <a:prstGeom prst="rect">
            <a:avLst/>
          </a:prstGeom>
          <a:noFill/>
          <a:ln>
            <a:noFill/>
          </a:ln>
        </p:spPr>
      </p:pic>
      <p:pic>
        <p:nvPicPr>
          <p:cNvPr id="111" name="Google Shape;111;p20"/>
          <p:cNvPicPr preferRelativeResize="0"/>
          <p:nvPr/>
        </p:nvPicPr>
        <p:blipFill>
          <a:blip r:embed="rId4">
            <a:alphaModFix/>
          </a:blip>
          <a:stretch>
            <a:fillRect/>
          </a:stretch>
        </p:blipFill>
        <p:spPr>
          <a:xfrm>
            <a:off x="3304575" y="308500"/>
            <a:ext cx="5553075" cy="1609725"/>
          </a:xfrm>
          <a:prstGeom prst="rect">
            <a:avLst/>
          </a:prstGeom>
          <a:noFill/>
          <a:ln cap="flat" cmpd="sng" w="9525">
            <a:solidFill>
              <a:srgbClr val="000000"/>
            </a:solidFill>
            <a:prstDash val="solid"/>
            <a:round/>
            <a:headEnd len="sm" w="sm" type="none"/>
            <a:tailEnd len="sm" w="sm" type="none"/>
          </a:ln>
        </p:spPr>
      </p:pic>
      <p:sp>
        <p:nvSpPr>
          <p:cNvPr id="112" name="Google Shape;112;p20"/>
          <p:cNvSpPr txBox="1"/>
          <p:nvPr/>
        </p:nvSpPr>
        <p:spPr>
          <a:xfrm>
            <a:off x="2470825" y="4357000"/>
            <a:ext cx="19209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Contagiousness</a:t>
            </a:r>
            <a:endParaRPr/>
          </a:p>
        </p:txBody>
      </p:sp>
      <p:sp>
        <p:nvSpPr>
          <p:cNvPr id="113" name="Google Shape;113;p20"/>
          <p:cNvSpPr txBox="1"/>
          <p:nvPr/>
        </p:nvSpPr>
        <p:spPr>
          <a:xfrm rot="-5400000">
            <a:off x="217525" y="2296850"/>
            <a:ext cx="19209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Deadliness</a:t>
            </a:r>
            <a:endParaRPr/>
          </a:p>
        </p:txBody>
      </p:sp>
      <p:pic>
        <p:nvPicPr>
          <p:cNvPr id="114" name="Google Shape;114;p20"/>
          <p:cNvPicPr preferRelativeResize="0"/>
          <p:nvPr/>
        </p:nvPicPr>
        <p:blipFill rotWithShape="1">
          <a:blip r:embed="rId5">
            <a:alphaModFix/>
          </a:blip>
          <a:srcRect b="0" l="0" r="0" t="4616"/>
          <a:stretch/>
        </p:blipFill>
        <p:spPr>
          <a:xfrm>
            <a:off x="3809825" y="2185475"/>
            <a:ext cx="4937701" cy="1335525"/>
          </a:xfrm>
          <a:prstGeom prst="rect">
            <a:avLst/>
          </a:prstGeom>
          <a:noFill/>
          <a:ln cap="flat" cmpd="sng" w="9525">
            <a:solidFill>
              <a:srgbClr val="000000"/>
            </a:solidFill>
            <a:prstDash val="solid"/>
            <a:round/>
            <a:headEnd len="sm" w="sm" type="none"/>
            <a:tailEnd len="sm" w="sm" type="none"/>
          </a:ln>
        </p:spPr>
      </p:pic>
      <p:sp>
        <p:nvSpPr>
          <p:cNvPr id="115" name="Google Shape;115;p20"/>
          <p:cNvSpPr txBox="1"/>
          <p:nvPr/>
        </p:nvSpPr>
        <p:spPr>
          <a:xfrm>
            <a:off x="382800" y="222725"/>
            <a:ext cx="2296800" cy="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Diseases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3016600" y="1049775"/>
            <a:ext cx="5767050" cy="3807974"/>
          </a:xfrm>
          <a:prstGeom prst="rect">
            <a:avLst/>
          </a:prstGeom>
          <a:noFill/>
          <a:ln>
            <a:noFill/>
          </a:ln>
        </p:spPr>
      </p:pic>
      <p:sp>
        <p:nvSpPr>
          <p:cNvPr id="121" name="Google Shape;121;p21"/>
          <p:cNvSpPr txBox="1"/>
          <p:nvPr/>
        </p:nvSpPr>
        <p:spPr>
          <a:xfrm>
            <a:off x="1162350" y="313175"/>
            <a:ext cx="57672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Example Simulation: Influenza</a:t>
            </a:r>
            <a:endParaRPr sz="2400"/>
          </a:p>
        </p:txBody>
      </p:sp>
      <p:sp>
        <p:nvSpPr>
          <p:cNvPr id="122" name="Google Shape;122;p21"/>
          <p:cNvSpPr txBox="1"/>
          <p:nvPr/>
        </p:nvSpPr>
        <p:spPr>
          <a:xfrm>
            <a:off x="215775" y="1349875"/>
            <a:ext cx="2568300" cy="120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36 unique combinations of variables run</a:t>
            </a:r>
            <a:endParaRPr/>
          </a:p>
          <a:p>
            <a:pPr indent="-317500" lvl="0" marL="457200" rtl="0" algn="l">
              <a:spcBef>
                <a:spcPts val="0"/>
              </a:spcBef>
              <a:spcAft>
                <a:spcPts val="0"/>
              </a:spcAft>
              <a:buSzPts val="1400"/>
              <a:buChar char="-"/>
            </a:pPr>
            <a:r>
              <a:rPr lang="en"/>
              <a:t>100 days per simulation</a:t>
            </a:r>
            <a:endParaRPr/>
          </a:p>
        </p:txBody>
      </p:sp>
      <p:sp>
        <p:nvSpPr>
          <p:cNvPr id="123" name="Google Shape;123;p21"/>
          <p:cNvSpPr txBox="1"/>
          <p:nvPr>
            <p:ph idx="1" type="body"/>
          </p:nvPr>
        </p:nvSpPr>
        <p:spPr>
          <a:xfrm>
            <a:off x="475700" y="2632825"/>
            <a:ext cx="2125500" cy="212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User inputs:</a:t>
            </a:r>
            <a:endParaRPr sz="1400"/>
          </a:p>
          <a:p>
            <a:pPr indent="-317500" lvl="0" marL="457200" rtl="0" algn="l">
              <a:lnSpc>
                <a:spcPct val="115000"/>
              </a:lnSpc>
              <a:spcBef>
                <a:spcPts val="1600"/>
              </a:spcBef>
              <a:spcAft>
                <a:spcPts val="0"/>
              </a:spcAft>
              <a:buSzPts val="1400"/>
              <a:buChar char="●"/>
            </a:pPr>
            <a:r>
              <a:rPr lang="en" sz="1400"/>
              <a:t>Type of disease</a:t>
            </a:r>
            <a:endParaRPr sz="1400"/>
          </a:p>
          <a:p>
            <a:pPr indent="-317500" lvl="0" marL="457200" rtl="0" algn="l">
              <a:lnSpc>
                <a:spcPct val="115000"/>
              </a:lnSpc>
              <a:spcBef>
                <a:spcPts val="0"/>
              </a:spcBef>
              <a:spcAft>
                <a:spcPts val="0"/>
              </a:spcAft>
              <a:buSzPts val="1400"/>
              <a:buChar char="●"/>
            </a:pPr>
            <a:r>
              <a:rPr lang="en" sz="1400"/>
              <a:t>Number of people initially infected</a:t>
            </a:r>
            <a:endParaRPr sz="1400"/>
          </a:p>
          <a:p>
            <a:pPr indent="-317500" lvl="0" marL="457200" rtl="0" algn="l">
              <a:lnSpc>
                <a:spcPct val="115000"/>
              </a:lnSpc>
              <a:spcBef>
                <a:spcPts val="0"/>
              </a:spcBef>
              <a:spcAft>
                <a:spcPts val="0"/>
              </a:spcAft>
              <a:buSzPts val="1400"/>
              <a:buChar char="●"/>
            </a:pPr>
            <a:r>
              <a:rPr lang="en" sz="1400"/>
              <a:t>Percentage of nodes to target (K-nodes)</a:t>
            </a:r>
            <a:endParaRPr sz="1400"/>
          </a:p>
          <a:p>
            <a:pPr indent="0" lvl="0" marL="0" rtl="0" algn="l">
              <a:lnSpc>
                <a:spcPct val="20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