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8715C3-138D-45D2-AF15-D5E3726A60C7}">
  <a:tblStyle styleId="{B68715C3-138D-45D2-AF15-D5E3726A60C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07560377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07560377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Adapter Pattern: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讓擁有不同 interface 的 object 可以使用對方的功能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07560377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07560377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0b10ce8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0b10ce8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07560377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07560377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解析ModelAndView，找出ModelAndView中viewName對應的View並回傳。Servlet會將該model交給View render.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使用哪一個V</a:t>
            </a:r>
            <a:r>
              <a:rPr lang="zh-TW"/>
              <a:t>iewResolver由D</a:t>
            </a:r>
            <a:r>
              <a:rPr lang="zh-TW"/>
              <a:t>ispatcher servlet按照config中的順序選擇，若一個ViewResolver無法成功的回傳View，Dispatcher servlet會繼續往下尋找。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total source code line (without test): 5871(1544)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0b10ce87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0b10ce87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07560377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07560377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total source code line(without test): 7662(6919)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0b10ce87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0b10ce87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0b10ce87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0b10ce87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0b10ce87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0b10ce87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0b10ce87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0b10ce87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07560377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07560377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Spring mvc 是 request </a:t>
            </a:r>
            <a:r>
              <a:rPr lang="zh-TW"/>
              <a:t>處理程式，遵從 Front Controller Pattern 設計，以 DispatcherServlet 為統一接收 request 的 controller，將收到的 request 依照定義好的 Mapping 關係呼叫不同 handler 執行對應的動作。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0b955f645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0b955f645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07560377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07560377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0b10ce87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0b10ce87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b10ce8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b10ce8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07560377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07560377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Chain of responsibility pattern: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注意：design pattern 圖中的 handler 和 handler mapping 是相同的概念 — 處理 reqeust 的 component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不讓 request explicitly specify 使用特定 class 處理，而是讓 request 經由一整串有繼承關係的 class 依序決定是否處理。優點在於如果產生新的 request 必須要處理，只需要 implement handler interface 就可，或是繼承已經存在的 concrete handler。對於 dispatcher servlet 能維持統一的互動介面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07560377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07560377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075603779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07560377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07560377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07560377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Adapter Pattern: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讓</a:t>
            </a:r>
            <a:r>
              <a:rPr lang="zh-TW"/>
              <a:t>擁有不同 interface 的 object 可以使用對方的功能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1. DispatcherServlet注册HandlerAdapter。DispatcherServlet的 initHandlerAdapters方法,红色标记的部分是关键。由于在配置文件中没有对HandlerAdapter的相关配置，所以 DispatcherServlet获取到的HandlerAdapter是三个默认的HandlerAdapter对象，分别是 HttpRequestHandlerAdapter，SimpleControllerHandlerAdapter和 AnnotationMethodHandlerAdapter，并将这三个对象存入handlerAdapter属性中去。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2. 根据handlerMapping传过来的Handler对象与DispatcherServlet集合属性handlerAdapter中的 HandlerAdapter一一匹配，如果有支持Handler对象的HandlerAdapter，那么HandlerAdapter就会调用自己的 handle方法处理请求。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hyperlink" Target="https://docs.spring.io/spring-framework/docs/current/spring-framework-reference/web.html#mvc-handlermapping-intercept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59550" y="1619650"/>
            <a:ext cx="50175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Spring </a:t>
            </a:r>
            <a:r>
              <a:rPr lang="zh-TW"/>
              <a:t>W</a:t>
            </a:r>
            <a:r>
              <a:rPr lang="zh-TW"/>
              <a:t>ebmvc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4404150" y="3646325"/>
            <a:ext cx="4150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Group 4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吳崇維 陳熙 林柏劭 王俊翔 蔡昀達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王郁婷 林慶珠 王廷峻 黃柏諭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>
            <p:ph idx="4294967295" type="title"/>
          </p:nvPr>
        </p:nvSpPr>
        <p:spPr>
          <a:xfrm>
            <a:off x="3659550" y="2623150"/>
            <a:ext cx="38955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Framework Architecture</a:t>
            </a:r>
            <a:endParaRPr sz="2000"/>
          </a:p>
        </p:txBody>
      </p:sp>
      <p:cxnSp>
        <p:nvCxnSpPr>
          <p:cNvPr id="137" name="Google Shape;137;p13"/>
          <p:cNvCxnSpPr/>
          <p:nvPr/>
        </p:nvCxnSpPr>
        <p:spPr>
          <a:xfrm>
            <a:off x="3659550" y="2447050"/>
            <a:ext cx="1848000" cy="11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Handler Adapter</a:t>
            </a:r>
            <a:endParaRPr/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63" y="1848300"/>
            <a:ext cx="7756876" cy="4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693575" y="1405275"/>
            <a:ext cx="4078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Handler Adaptor</a:t>
            </a:r>
            <a:r>
              <a:rPr lang="zh-TW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API for Dispatcher Servlet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9400" y="2612625"/>
            <a:ext cx="21621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Handler Adapter</a:t>
            </a:r>
            <a:r>
              <a:rPr lang="zh-TW"/>
              <a:t> - Statistics</a:t>
            </a:r>
            <a:endParaRPr/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1297500" y="1478300"/>
            <a:ext cx="70389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00"/>
                </a:solidFill>
              </a:rPr>
              <a:t>Lines of source code: 901 in totals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1297500" y="1966825"/>
            <a:ext cx="58707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Handler Adapter (777 lines)</a:t>
            </a:r>
            <a:endParaRPr sz="12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servelet/handlerAdapter.java	10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servlet/mvc/method/AbstractHandlerMethodAdapter.java	41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servlet/mvc/method/annotation/RequestMappingHandlerAdapter.java	590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servlet/function/support/HandlerFunctionAdapter.java	60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servlet/mvc/HttpRequestHandlerAdapter.java	27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servlet/mvc/SimpleControllerHandlerAdapter.java	25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servlet/handler/SimpleServletHandlerAdapter.java	24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1297500" y="3990200"/>
            <a:ext cx="58707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Model And View (124 lines)</a:t>
            </a:r>
            <a:endParaRPr sz="12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servlet/modelAndView.java	124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And View</a:t>
            </a:r>
            <a:endParaRPr/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1297500" y="1567550"/>
            <a:ext cx="4420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Represents a model and view returned by a handler, to be resolved by a DispatcherServlet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The view can take the form of a String view name which will need to be resolved by a ViewResolver object.</a:t>
            </a:r>
            <a:endParaRPr/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138" y="1567550"/>
            <a:ext cx="20478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View Resolver</a:t>
            </a:r>
            <a:endParaRPr/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4375"/>
            <a:ext cx="4330649" cy="3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 txBox="1"/>
          <p:nvPr/>
        </p:nvSpPr>
        <p:spPr>
          <a:xfrm>
            <a:off x="1297500" y="1789707"/>
            <a:ext cx="71535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zh-TW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Parse the view name of ModelAndView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zh-TW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Set ViewResolver chain in config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Security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Prevent user from directly access the resources from url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Flexibility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Change the view type with the same dispatcher servlet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750" y="3470375"/>
            <a:ext cx="6641599" cy="14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View Resolver Statistic</a:t>
            </a:r>
            <a:endParaRPr/>
          </a:p>
        </p:txBody>
      </p:sp>
      <p:graphicFrame>
        <p:nvGraphicFramePr>
          <p:cNvPr id="242" name="Google Shape;242;p26"/>
          <p:cNvGraphicFramePr/>
          <p:nvPr/>
        </p:nvGraphicFramePr>
        <p:xfrm>
          <a:off x="2811775" y="9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{B68715C3-138D-45D2-AF15-D5E3726A60C7}</a:tableStyleId>
              </a:tblPr>
              <a:tblGrid>
                <a:gridCol w="2273775"/>
                <a:gridCol w="528675"/>
                <a:gridCol w="718000"/>
              </a:tblGrid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Code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Comment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XsltViewResolver.java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67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66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XmlViewResolver.java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84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69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ViewResolverComposite.java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72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28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ViewResolver.java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45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UrlBasedViewResolver.java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229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322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TilesViewResolver.java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39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StandaloneMockMvcBuilder.java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360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157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ScriptTemplateViewResolver.java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ResourceBundleViewResolver.java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120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140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InternalResourceViewResolver.java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42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GroovyMarkupViewResolver.java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26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45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FreeMarkerViewResolver.java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49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ContentNegotiatingViewResolver.java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244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89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BeanNameViewResolver.java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34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39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AbstractTemplateViewResolver.java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37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55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AbstractCachingViewResolver.java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141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140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1544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1385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View</a:t>
            </a:r>
            <a:endParaRPr/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Set model request and render the content with dispather severlet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Restrict the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The </a:t>
            </a:r>
            <a:r>
              <a:rPr lang="zh-TW"/>
              <a:t>dependency</a:t>
            </a:r>
            <a:r>
              <a:rPr lang="zh-TW"/>
              <a:t> is lower hence it could be done by </a:t>
            </a:r>
            <a:r>
              <a:rPr lang="zh-TW"/>
              <a:t>several</a:t>
            </a:r>
            <a:r>
              <a:rPr lang="zh-TW"/>
              <a:t> people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View Statistic</a:t>
            </a:r>
            <a:endParaRPr/>
          </a:p>
        </p:txBody>
      </p:sp>
      <p:graphicFrame>
        <p:nvGraphicFramePr>
          <p:cNvPr id="254" name="Google Shape;254;p28"/>
          <p:cNvGraphicFramePr/>
          <p:nvPr/>
        </p:nvGraphicFramePr>
        <p:xfrm>
          <a:off x="1111075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{B68715C3-138D-45D2-AF15-D5E3726A60C7}</a:tableStyleId>
              </a:tblPr>
              <a:tblGrid>
                <a:gridCol w="2419175"/>
                <a:gridCol w="527025"/>
                <a:gridCol w="667825"/>
              </a:tblGrid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code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Comment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AbstractAtomFeedView.java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30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65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AbstractCachingViewResolver.java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141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140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AbstractFeedView.java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33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57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AbstractJackson2View.java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130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96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AbstractPdfStamperView.java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36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69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AbstractPdfView.java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117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AbstractRssFeedView.java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26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54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AbstractTemplateView.java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98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81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AbstractUrlBasedView.java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36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49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AbstractView.java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206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237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AbstractXlsView.java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37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AbstractXlsxStreamingView.java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33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AbstractXlsxView.java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33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ContentNegotiatingViewResolver.java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244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89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FreeMarkerView.java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198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194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GroovyMarkupView.java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74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51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5" name="Google Shape;255;p28"/>
          <p:cNvGraphicFramePr/>
          <p:nvPr/>
        </p:nvGraphicFramePr>
        <p:xfrm>
          <a:off x="4843875" y="155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{B68715C3-138D-45D2-AF15-D5E3726A60C7}</a:tableStyleId>
              </a:tblPr>
              <a:tblGrid>
                <a:gridCol w="2656550"/>
                <a:gridCol w="669150"/>
                <a:gridCol w="669150"/>
              </a:tblGrid>
              <a:tr h="205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InternalResourceView.java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81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139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MappingJackson2JsonView.java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67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87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MappingJackson2XmlView.java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48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44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MarshallingView.java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83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67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RedirectView.java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345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272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ScriptTemplateView.java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341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78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SmartView.java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25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TilesView.java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90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48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16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72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XsltView.java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257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200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2703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2457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Locales</a:t>
            </a:r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AbstractLocaleContextResolver.java 28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AbstractLocaleResolver.java 15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AcceptHeaderLocaleResolver.java 74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CookieLocaleResolver.java 171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FixedLocaleResolver.java 47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LocaleContextResolver.java 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LocaleResolver.java </a:t>
            </a:r>
            <a:r>
              <a:rPr lang="zh-TW"/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SessionLocaleResolver.java 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total 431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Themes</a:t>
            </a:r>
            <a:endParaRPr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AbstractThemeResolver.java 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CookieThemeResolver.java 60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FixedThemeResolver.java 15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SessionThemeResolver.java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ThemeResolver.java 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total: 115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Process Flow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39798" l="8374" r="0" t="0"/>
          <a:stretch/>
        </p:blipFill>
        <p:spPr>
          <a:xfrm>
            <a:off x="1458038" y="1100075"/>
            <a:ext cx="6227924" cy="379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 Unclassified Modules and Code</a:t>
            </a:r>
            <a:endParaRPr/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3224100" y="1440550"/>
            <a:ext cx="26958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222529"/>
                </a:highlight>
              </a:rPr>
              <a:t>ExceptionResolver</a:t>
            </a:r>
            <a:endParaRPr sz="1150">
              <a:solidFill>
                <a:srgbClr val="FFFFFF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222529"/>
                </a:highlight>
              </a:rPr>
              <a:t>ContextResolver</a:t>
            </a:r>
            <a:endParaRPr sz="1150">
              <a:solidFill>
                <a:srgbClr val="FFFFFF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222529"/>
                </a:highlight>
              </a:rPr>
              <a:t>FlashMap, FlashMapManager</a:t>
            </a:r>
            <a:endParaRPr sz="1150">
              <a:solidFill>
                <a:srgbClr val="FFFFFF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222529"/>
                </a:highlight>
              </a:rPr>
              <a:t>LocaleResolver, LocaleContextResolver</a:t>
            </a:r>
            <a:endParaRPr sz="1150">
              <a:solidFill>
                <a:srgbClr val="FFFFFF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222529"/>
                </a:highlight>
              </a:rPr>
              <a:t>ThemeResolver</a:t>
            </a:r>
            <a:endParaRPr sz="1150">
              <a:solidFill>
                <a:srgbClr val="FFFFFF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222529"/>
                </a:highlight>
              </a:rPr>
              <a:t>SmartView</a:t>
            </a:r>
            <a:endParaRPr sz="1150">
              <a:solidFill>
                <a:srgbClr val="FFFFFF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222529"/>
                </a:highlight>
              </a:rPr>
              <a:t>Controller</a:t>
            </a:r>
            <a:endParaRPr sz="1150">
              <a:solidFill>
                <a:srgbClr val="FFFFFF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222529"/>
                </a:highlight>
              </a:rPr>
              <a:t>mvc/condition</a:t>
            </a:r>
            <a:endParaRPr sz="1150">
              <a:solidFill>
                <a:srgbClr val="FFFFFF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222529"/>
                </a:highlight>
              </a:rPr>
              <a:t>handlerMethod</a:t>
            </a:r>
            <a:endParaRPr sz="1150">
              <a:solidFill>
                <a:srgbClr val="FFFFFF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222529"/>
                </a:highlight>
              </a:rPr>
              <a:t>各種 annotation</a:t>
            </a:r>
            <a:endParaRPr sz="1150">
              <a:solidFill>
                <a:srgbClr val="FFFFFF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222529"/>
                </a:highlight>
              </a:rPr>
              <a:t>config/ </a:t>
            </a:r>
            <a:endParaRPr sz="1150">
              <a:solidFill>
                <a:srgbClr val="FFFFFF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222529"/>
                </a:highlight>
              </a:rPr>
              <a:t>resource/</a:t>
            </a:r>
            <a:endParaRPr sz="1150">
              <a:solidFill>
                <a:srgbClr val="FFFFFF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222529"/>
                </a:highlight>
              </a:rPr>
              <a:t>support/</a:t>
            </a:r>
            <a:endParaRPr sz="1150">
              <a:solidFill>
                <a:srgbClr val="FFFFFF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222529"/>
                </a:highlight>
              </a:rPr>
              <a:t>tags/</a:t>
            </a:r>
            <a:endParaRPr sz="1150">
              <a:solidFill>
                <a:srgbClr val="FFFFFF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222529"/>
                </a:highlight>
              </a:rPr>
              <a:t>theme/</a:t>
            </a:r>
            <a:endParaRPr sz="1150">
              <a:solidFill>
                <a:srgbClr val="FFFFFF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Dispatcher Servlet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477050" y="1307850"/>
            <a:ext cx="2857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Front Controller Pattern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25" y="1745262"/>
            <a:ext cx="8264325" cy="30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Dispatcher Servlet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275" y="1898375"/>
            <a:ext cx="7117476" cy="30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898063" y="1506300"/>
            <a:ext cx="7347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Class Diagram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Dispatcher Servlet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00"/>
                </a:solidFill>
              </a:rPr>
              <a:t>Lines of source code: 1455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servlet/</a:t>
            </a:r>
            <a:r>
              <a:rPr lang="zh-TW"/>
              <a:t>DispatcherServlet.java	795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servlet/</a:t>
            </a:r>
            <a:r>
              <a:rPr lang="zh-TW"/>
              <a:t>FrameworkServlet.java 	556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servlet/</a:t>
            </a:r>
            <a:r>
              <a:rPr lang="zh-TW"/>
              <a:t>HttpServletBean.java 	104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Handler Mapping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6113425" y="1336850"/>
            <a:ext cx="2857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Chain of Responsibility Pattern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375" y="1774250"/>
            <a:ext cx="2857908" cy="32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5" y="2764350"/>
            <a:ext cx="5907074" cy="220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68675" y="1808575"/>
            <a:ext cx="5986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Funtionality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 a request to a handler along with a list of </a:t>
            </a:r>
            <a:r>
              <a:rPr lang="zh-TW" sz="12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interceptors</a:t>
            </a:r>
            <a:r>
              <a:rPr lang="zh-TW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for pre- and post-processing.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Handler Mapping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13" y="1681713"/>
            <a:ext cx="5995233" cy="5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468125" y="1307850"/>
            <a:ext cx="4078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Handler Mapping API for Dispatcher Servlet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25" y="2276125"/>
            <a:ext cx="2152650" cy="2486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19"/>
          <p:cNvGrpSpPr/>
          <p:nvPr/>
        </p:nvGrpSpPr>
        <p:grpSpPr>
          <a:xfrm>
            <a:off x="2898187" y="3314700"/>
            <a:ext cx="5395103" cy="1622850"/>
            <a:chOff x="2631750" y="2276125"/>
            <a:chExt cx="5129400" cy="1622850"/>
          </a:xfrm>
        </p:grpSpPr>
        <p:sp>
          <p:nvSpPr>
            <p:cNvPr id="182" name="Google Shape;182;p19"/>
            <p:cNvSpPr txBox="1"/>
            <p:nvPr/>
          </p:nvSpPr>
          <p:spPr>
            <a:xfrm>
              <a:off x="2631750" y="2276125"/>
              <a:ext cx="51294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Handler Interceptor</a:t>
              </a:r>
              <a:endPara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2631750" y="2620375"/>
              <a:ext cx="5129400" cy="12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Char char="-"/>
              </a:pPr>
              <a:r>
                <a:rPr lang="zh-TW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useful when you want to apply specific functionality to certain requests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Char char="-"/>
              </a:pPr>
              <a:r>
                <a:rPr lang="zh-TW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provide flexibility when processing a request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Char char="-"/>
              </a:pPr>
              <a:r>
                <a:rPr lang="zh-TW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preHandle(...): Before the </a:t>
              </a:r>
              <a:r>
                <a:rPr lang="zh-TW" sz="1200">
                  <a:solidFill>
                    <a:srgbClr val="FFD966"/>
                  </a:solidFill>
                  <a:latin typeface="Lato"/>
                  <a:ea typeface="Lato"/>
                  <a:cs typeface="Lato"/>
                  <a:sym typeface="Lato"/>
                </a:rPr>
                <a:t>actual handler</a:t>
              </a:r>
              <a:r>
                <a:rPr lang="zh-TW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zh-TW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is </a:t>
              </a:r>
              <a:r>
                <a:rPr lang="zh-TW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run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Char char="-"/>
              </a:pPr>
              <a:r>
                <a:rPr lang="zh-TW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postHandle(...): After the handler is run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Char char="-"/>
              </a:pPr>
              <a:r>
                <a:rPr lang="zh-TW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afterCompletion(...): After the complete request has finished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4" name="Google Shape;184;p19"/>
          <p:cNvGrpSpPr/>
          <p:nvPr/>
        </p:nvGrpSpPr>
        <p:grpSpPr>
          <a:xfrm>
            <a:off x="2879037" y="2319750"/>
            <a:ext cx="5166038" cy="1039925"/>
            <a:chOff x="2595112" y="3898900"/>
            <a:chExt cx="5166038" cy="1039925"/>
          </a:xfrm>
        </p:grpSpPr>
        <p:sp>
          <p:nvSpPr>
            <p:cNvPr id="185" name="Google Shape;185;p19"/>
            <p:cNvSpPr txBox="1"/>
            <p:nvPr/>
          </p:nvSpPr>
          <p:spPr>
            <a:xfrm>
              <a:off x="2595112" y="3898900"/>
              <a:ext cx="51294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Handler </a:t>
              </a:r>
              <a:endPara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2631750" y="4230825"/>
              <a:ext cx="51294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Char char="-"/>
              </a:pPr>
              <a:r>
                <a:rPr lang="zh-TW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not an actual handler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Char char="-"/>
              </a:pPr>
              <a:r>
                <a:rPr lang="zh-TW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carry the information of a request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87" name="Google Shape;18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9475" y="1829974"/>
            <a:ext cx="2360925" cy="18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244575" y="1296475"/>
            <a:ext cx="7038900" cy="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00"/>
                </a:solidFill>
              </a:rPr>
              <a:t>Lines of source code: 2746 in total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271025" y="1620400"/>
            <a:ext cx="56019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Handler Mapping (2094 lines)</a:t>
            </a:r>
            <a:endParaRPr sz="10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servlet/handlerMapping.java		20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servlet/handler/MatchableHandlerMapping.java	13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servlet/handler/AbstractHandlerMapping.java	344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servlet/handler/PathPatternMatchableHandlerMapping.java	38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servlet/handler/AbstractDetectingUrlHandlerMapping.java	33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servlet/handler/BeanNameUrlHandlerMapping.java	20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servlet/handler/SimpleUrlHandlerMapping.java	61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servlet/handler/AbstractHandlerMapping.java	344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servlet/handler/AbstractHandlerMethodMapping.java	472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servlet/mvc/method/RequestMappingInfoHandlerMapping.java	347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servlet/mvc/method/annotation/RequestMappingHandlerMapping.java	287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servlet/function/support/RouterFunctionMapping.java	105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 In spring-websocket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socket/server/support/WebSocketHandlerMapping.java	43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4804150" y="1620400"/>
            <a:ext cx="4108500" cy="25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Handler Interceptor (549 lines)</a:t>
            </a:r>
            <a:endParaRPr sz="10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servlet/HandlerInterceptor.java	17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servlet/AsyncHandlerInterceptor.java	9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servlet/handler/HandlerInterceptorAdapter.java	6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servlet/handler/WebRequestHandlerInterceptorAdapter.java	41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servlet/handler/UserRoleAuthorizationInterceptor.java	31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servlet/theme/ThemeChangeInterceptor.java	30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servlet/resource/ResourceUrlProviderExposingInterceptor.java	25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servlet/handler/MappedInterceptor.java	133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servlet/i18n/LocaleChangeInterceptor.java	94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servlet/handler/ConversionServiceExposingInterceptor.java	21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servlet/mvc/WebContentInterceptor.java	142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4804150" y="4125375"/>
            <a:ext cx="3299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00"/>
                </a:solidFill>
              </a:rPr>
              <a:t>Handler Execution Chain (103 lines)</a:t>
            </a:r>
            <a:endParaRPr sz="10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FFFF"/>
                </a:solidFill>
              </a:rPr>
              <a:t>servlet/handlerExecutionChain.java	103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96" name="Google Shape;19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Handler Mapping - Statistics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Handler Adapter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332050" y="2219175"/>
            <a:ext cx="2857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Adapter</a:t>
            </a: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Pattern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50" y="2656575"/>
            <a:ext cx="4079975" cy="22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450" y="970434"/>
            <a:ext cx="6324100" cy="160131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/>
        </p:nvSpPr>
        <p:spPr>
          <a:xfrm>
            <a:off x="4625350" y="3192738"/>
            <a:ext cx="42195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Funtionality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Help the </a:t>
            </a:r>
            <a:r>
              <a:rPr lang="zh-TW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DispatcherServlet</a:t>
            </a:r>
            <a:r>
              <a:rPr lang="zh-TW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to invoke a handler mapped to a request, regardless of how the handler is actually invoked.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